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4" r:id="rId3"/>
    <p:sldId id="265" r:id="rId4"/>
    <p:sldId id="276" r:id="rId5"/>
    <p:sldId id="258" r:id="rId6"/>
    <p:sldId id="273" r:id="rId7"/>
    <p:sldId id="26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9" autoAdjust="0"/>
    <p:restoredTop sz="94629" autoAdjust="0"/>
  </p:normalViewPr>
  <p:slideViewPr>
    <p:cSldViewPr>
      <p:cViewPr>
        <p:scale>
          <a:sx n="68" d="100"/>
          <a:sy n="68" d="100"/>
        </p:scale>
        <p:origin x="-900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28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20CA041-365D-4CA3-B21D-CC4C3915B78E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3D1421D-405B-4FB3-8D61-A70E8ABD8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902283-D257-4338-8A19-40D523FA1FC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F62F34-D910-4AC1-AAC2-B8601FAD08C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3FA4F-9FBB-4F14-B822-30EB99EB32B8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2FC6C-4330-4062-8D10-48F1DC99C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7B17C-5CD9-4295-92F7-45C1A86C9EA9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CC9E0-2043-4FBB-BA59-5D06453831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AF7F-1073-49EA-94E7-6E3FCD08D8BA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B578-6191-4FBD-9F28-732864B40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4DD2C-C127-4028-A176-2B74DC230588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8A85C-88A0-4185-AC8C-362ED1906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23DF7-B096-49FE-B7D0-45A23547663F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B0CB1-5902-4C01-BE5F-F6F389895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13A32-9A91-42BE-8FE2-A049245171E0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F4463-0BE4-4A72-8D84-DAFD2CC19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BCB8A-B458-477A-BF0C-63FD75815A20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6089-842E-4592-899F-4AA61212A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D9FD-6246-448B-BDE5-9F93A6343602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6CED-8254-472A-A588-980737224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23448-2466-47D4-994A-1E615059F3F0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CFF9A-D936-4BA7-8850-418D81958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37EED-51BE-4AD9-B312-3D93C80097B7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11FCC-7488-4C01-BDAF-10CEDF64D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6E0F7-8717-44FF-8892-428A90161B89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067C7-4230-4D69-9B90-DB9FB0C000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CD89F0-2960-4E46-9D27-8795E5185CBE}" type="datetimeFigureOut">
              <a:rPr lang="ru-RU"/>
              <a:pPr>
                <a:defRPr/>
              </a:pPr>
              <a:t>22.07.2012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536D56-F8CD-43D4-A2B7-2330CE201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emf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6.emf"/><Relationship Id="rId7" Type="http://schemas.openxmlformats.org/officeDocument/2006/relationships/image" Target="../media/image45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emf"/><Relationship Id="rId10" Type="http://schemas.openxmlformats.org/officeDocument/2006/relationships/image" Target="../media/image71.png"/><Relationship Id="rId4" Type="http://schemas.openxmlformats.org/officeDocument/2006/relationships/image" Target="../media/image67.png"/><Relationship Id="rId9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42938" y="285750"/>
            <a:ext cx="7772400" cy="1470025"/>
          </a:xfrm>
        </p:spPr>
        <p:txBody>
          <a:bodyPr/>
          <a:lstStyle/>
          <a:p>
            <a:r>
              <a:rPr lang="en-US" sz="3200" b="1" smtClean="0">
                <a:solidFill>
                  <a:srgbClr val="C00000"/>
                </a:solidFill>
                <a:latin typeface="Verdana" pitchFamily="34" charset="0"/>
              </a:rPr>
              <a:t>Passage of magnetostatic waves through the lattice on the basis of the magnon crystal.</a:t>
            </a:r>
            <a:endParaRPr lang="ru-RU" sz="3200" smtClean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7500938" cy="17145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Performed by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Lanina </a:t>
            </a:r>
            <a:r>
              <a:rPr lang="en-US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Mariya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,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III year student, Faculty of Nonlinear Processes, Saratov State University.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5" y="3857625"/>
            <a:ext cx="7215188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Supervisor: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cs typeface="+mn-cs"/>
              </a:rPr>
              <a:t>Ph.D.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cs typeface="+mn-cs"/>
              </a:rPr>
              <a:t>Sharaevsky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cs typeface="+mn-cs"/>
              </a:rPr>
              <a:t> J.P., Head of the Department of Nonlinear Physics, Faculty of Nonlinear Processes, Saratov State University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654050" y="5657850"/>
            <a:ext cx="8489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Verdana" pitchFamily="34" charset="0"/>
              </a:rPr>
              <a:t>5th Helmholtz International Summer School - Workshop</a:t>
            </a:r>
          </a:p>
          <a:p>
            <a:pPr algn="ctr"/>
            <a:r>
              <a:rPr lang="en-US">
                <a:latin typeface="Verdana" pitchFamily="34" charset="0"/>
              </a:rPr>
              <a:t> Dubna International Advanced School of Theoretical Physics - DIAS TH</a:t>
            </a:r>
          </a:p>
          <a:p>
            <a:pPr algn="ctr"/>
            <a:r>
              <a:rPr lang="en-US">
                <a:latin typeface="Verdana" pitchFamily="34" charset="0"/>
              </a:rPr>
              <a:t>  Calculations for Modern and Future Colliders</a:t>
            </a:r>
          </a:p>
          <a:p>
            <a:pPr algn="ctr"/>
            <a:r>
              <a:rPr lang="en-US">
                <a:latin typeface="Verdana" pitchFamily="34" charset="0"/>
              </a:rPr>
              <a:t>July 23 - August 2, 2012, Dubna, Russia</a:t>
            </a:r>
            <a:endParaRPr lang="ru-RU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8143875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C00000"/>
                </a:solidFill>
              </a:rPr>
              <a:t>Calculation of the reflectivity</a:t>
            </a:r>
            <a:endParaRPr lang="ru-RU" sz="4000" dirty="0"/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5" name="Rectangle 8"/>
          <p:cNvSpPr>
            <a:spLocks noChangeArrowheads="1"/>
          </p:cNvSpPr>
          <p:nvPr/>
        </p:nvSpPr>
        <p:spPr bwMode="auto">
          <a:xfrm>
            <a:off x="0" y="1714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6" name="Rectangle 9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7" name="Rectangle 10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/>
          </a:p>
          <a:p>
            <a:pPr eaLnBrk="0" hangingPunct="0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1000108"/>
            <a:ext cx="1057275" cy="447675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3143248"/>
            <a:ext cx="1533525" cy="447675"/>
          </a:xfrm>
          <a:prstGeom prst="rect">
            <a:avLst/>
          </a:prstGeom>
          <a:noFill/>
        </p:spPr>
      </p:pic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E:\re\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9" y="500043"/>
            <a:ext cx="5863140" cy="3143272"/>
          </a:xfrm>
          <a:prstGeom prst="rect">
            <a:avLst/>
          </a:prstGeom>
          <a:noFill/>
        </p:spPr>
      </p:pic>
      <p:pic>
        <p:nvPicPr>
          <p:cNvPr id="1027" name="Picture 3" descr="E:\re\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567536"/>
            <a:ext cx="5857916" cy="3290464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1500174"/>
            <a:ext cx="1695450" cy="447675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2571744"/>
            <a:ext cx="1533525" cy="447675"/>
          </a:xfrm>
          <a:prstGeom prst="rect">
            <a:avLst/>
          </a:prstGeom>
          <a:noFill/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2071678"/>
            <a:ext cx="1628775" cy="447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57813" y="214313"/>
            <a:ext cx="328612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The experimental frequency response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one-dimensional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magnon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crystal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5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1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3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6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028700" algn="l"/>
              </a:tabLst>
            </a:pPr>
            <a:endParaRPr lang="ru-RU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028700" algn="l"/>
              </a:tabLst>
            </a:pPr>
            <a:endParaRPr lang="ru-RU"/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6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2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9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285992"/>
            <a:ext cx="1362075" cy="447675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3571876"/>
            <a:ext cx="1905000" cy="447675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5625" y="4071942"/>
            <a:ext cx="2238375" cy="447675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69258" y="4572008"/>
            <a:ext cx="2074742" cy="500066"/>
          </a:xfrm>
          <a:prstGeom prst="rect">
            <a:avLst/>
          </a:prstGeom>
          <a:noFill/>
        </p:spPr>
      </p:pic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3" name="Рисунок 5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44" y="3210192"/>
            <a:ext cx="5940425" cy="3647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Прямоугольник 27"/>
          <p:cNvSpPr/>
          <p:nvPr/>
        </p:nvSpPr>
        <p:spPr>
          <a:xfrm>
            <a:off x="5429256" y="5143512"/>
            <a:ext cx="34290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Theoretical dependence for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one-dimensional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magnon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 crystal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</p:txBody>
      </p:sp>
      <p:pic>
        <p:nvPicPr>
          <p:cNvPr id="25601" name="Рисунок 18" descr="a4x.png"/>
          <p:cNvPicPr>
            <a:picLocks noGrp="1" noChangeAspect="1"/>
          </p:cNvPicPr>
          <p:nvPr>
            <p:ph idx="1"/>
          </p:nvPr>
        </p:nvPicPr>
        <p:blipFill>
          <a:blip r:embed="rId8"/>
          <a:srcRect/>
          <a:stretch>
            <a:fillRect/>
          </a:stretch>
        </p:blipFill>
        <p:spPr>
          <a:xfrm>
            <a:off x="0" y="0"/>
            <a:ext cx="4786313" cy="3300413"/>
          </a:xfr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1857364"/>
            <a:ext cx="1524000" cy="447675"/>
          </a:xfrm>
          <a:prstGeom prst="rect">
            <a:avLst/>
          </a:prstGeom>
          <a:noFill/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714620"/>
            <a:ext cx="1352550" cy="447675"/>
          </a:xfrm>
          <a:prstGeom prst="rect">
            <a:avLst/>
          </a:prstGeom>
          <a:noFill/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3143248"/>
            <a:ext cx="1724025" cy="447675"/>
          </a:xfrm>
          <a:prstGeom prst="rect">
            <a:avLst/>
          </a:prstGeom>
          <a:noFill/>
        </p:spPr>
      </p:pic>
      <p:pic>
        <p:nvPicPr>
          <p:cNvPr id="54" name="Picture 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1500174"/>
            <a:ext cx="1695450" cy="447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186738" cy="796925"/>
          </a:xfrm>
        </p:spPr>
        <p:txBody>
          <a:bodyPr/>
          <a:lstStyle/>
          <a:p>
            <a:r>
              <a:rPr lang="en-US" sz="2800" smtClean="0">
                <a:solidFill>
                  <a:srgbClr val="C00000"/>
                </a:solidFill>
                <a:latin typeface="Verdana" pitchFamily="34" charset="0"/>
              </a:rPr>
              <a:t>Nonlinear coupled-mode equations</a:t>
            </a:r>
            <a:endParaRPr lang="ru-RU" sz="280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4" name="TextBox 9"/>
          <p:cNvSpPr txBox="1">
            <a:spLocks noChangeArrowheads="1"/>
          </p:cNvSpPr>
          <p:nvPr/>
        </p:nvSpPr>
        <p:spPr bwMode="auto">
          <a:xfrm>
            <a:off x="4500563" y="5643563"/>
            <a:ext cx="349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, 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7" name="Rectangle 11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8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59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88" y="5429250"/>
            <a:ext cx="28860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0" name="Rectangle 14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62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5429250"/>
            <a:ext cx="37909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3" name="Rectangle 18"/>
          <p:cNvSpPr>
            <a:spLocks noChangeArrowheads="1"/>
          </p:cNvSpPr>
          <p:nvPr/>
        </p:nvSpPr>
        <p:spPr bwMode="auto">
          <a:xfrm>
            <a:off x="357188" y="142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4" name="Rectangle 19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6" name="Rectangle 22"/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7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8" name="Rectangle 25"/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0" name="Rectangle 28"/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71" name="Прямоугольник 39"/>
          <p:cNvSpPr>
            <a:spLocks noChangeArrowheads="1"/>
          </p:cNvSpPr>
          <p:nvPr/>
        </p:nvSpPr>
        <p:spPr bwMode="auto">
          <a:xfrm>
            <a:off x="428625" y="2643188"/>
            <a:ext cx="5487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Verdana" pitchFamily="34" charset="0"/>
              </a:rPr>
              <a:t>We are searching for the solution of the form:</a:t>
            </a:r>
            <a:endParaRPr lang="ru-RU">
              <a:latin typeface="Verdana" pitchFamily="34" charset="0"/>
            </a:endParaRPr>
          </a:p>
        </p:txBody>
      </p:sp>
      <p:sp>
        <p:nvSpPr>
          <p:cNvPr id="27672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3" name="Rectangle 31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74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5" name="Rectangle 3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76" name="TextBox 47"/>
          <p:cNvSpPr txBox="1">
            <a:spLocks noChangeArrowheads="1"/>
          </p:cNvSpPr>
          <p:nvPr/>
        </p:nvSpPr>
        <p:spPr bwMode="auto">
          <a:xfrm>
            <a:off x="214313" y="2214563"/>
            <a:ext cx="11384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>
                <a:latin typeface="Verdana" pitchFamily="34" charset="0"/>
              </a:rPr>
              <a:t>   </a:t>
            </a:r>
            <a:r>
              <a:rPr lang="en-US" dirty="0" smtClean="0">
                <a:latin typeface="Verdana" pitchFamily="34" charset="0"/>
              </a:rPr>
              <a:t>where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27677" name="TextBox 48"/>
          <p:cNvSpPr txBox="1">
            <a:spLocks noChangeArrowheads="1"/>
          </p:cNvSpPr>
          <p:nvPr/>
        </p:nvSpPr>
        <p:spPr bwMode="auto">
          <a:xfrm>
            <a:off x="1428750" y="2214563"/>
            <a:ext cx="3371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Verdana" pitchFamily="34" charset="0"/>
              </a:rPr>
              <a:t>- </a:t>
            </a:r>
            <a:r>
              <a:rPr lang="en-US" dirty="0">
                <a:latin typeface="Verdana" pitchFamily="34" charset="0"/>
              </a:rPr>
              <a:t>coefficient of nonlinearity</a:t>
            </a:r>
            <a:r>
              <a:rPr lang="ru-RU" dirty="0">
                <a:latin typeface="Verdana" pitchFamily="34" charset="0"/>
              </a:rPr>
              <a:t>.</a:t>
            </a:r>
          </a:p>
        </p:txBody>
      </p:sp>
      <p:sp>
        <p:nvSpPr>
          <p:cNvPr id="2767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79" name="Picture 3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214554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80" name="Прямоугольник 51"/>
          <p:cNvSpPr>
            <a:spLocks noChangeArrowheads="1"/>
          </p:cNvSpPr>
          <p:nvPr/>
        </p:nvSpPr>
        <p:spPr bwMode="auto">
          <a:xfrm>
            <a:off x="0" y="3143248"/>
            <a:ext cx="17956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>
                <a:latin typeface="Verdana" pitchFamily="34" charset="0"/>
              </a:rPr>
              <a:t>      </a:t>
            </a:r>
            <a:r>
              <a:rPr lang="en-US" dirty="0" smtClean="0">
                <a:latin typeface="Verdana" pitchFamily="34" charset="0"/>
              </a:rPr>
              <a:t>Introduce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7681" name="TextBox 56"/>
          <p:cNvSpPr txBox="1">
            <a:spLocks noChangeArrowheads="1"/>
          </p:cNvSpPr>
          <p:nvPr/>
        </p:nvSpPr>
        <p:spPr bwMode="auto">
          <a:xfrm>
            <a:off x="2571736" y="3143248"/>
            <a:ext cx="5500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Verdana" pitchFamily="34" charset="0"/>
              </a:rPr>
              <a:t>- </a:t>
            </a:r>
            <a:r>
              <a:rPr lang="en-US" dirty="0">
                <a:latin typeface="Verdana" pitchFamily="34" charset="0"/>
              </a:rPr>
              <a:t>this parameter shows how the total power is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27682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000372"/>
            <a:ext cx="8286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83" name="TextBox 58"/>
          <p:cNvSpPr txBox="1">
            <a:spLocks noChangeArrowheads="1"/>
          </p:cNvSpPr>
          <p:nvPr/>
        </p:nvSpPr>
        <p:spPr bwMode="auto">
          <a:xfrm>
            <a:off x="2285984" y="3714752"/>
            <a:ext cx="6611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Verdana" pitchFamily="34" charset="0"/>
              </a:rPr>
              <a:t>divided between direct and counter-propagating waves.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27684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3714750"/>
            <a:ext cx="15621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85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86" name="Picture 3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286250"/>
            <a:ext cx="857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88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89" name="Picture 4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929188"/>
            <a:ext cx="857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90" name="TextBox 65"/>
          <p:cNvSpPr txBox="1">
            <a:spLocks noChangeArrowheads="1"/>
          </p:cNvSpPr>
          <p:nvPr/>
        </p:nvSpPr>
        <p:spPr bwMode="auto">
          <a:xfrm>
            <a:off x="1643063" y="4286250"/>
            <a:ext cx="3440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Verdana" pitchFamily="34" charset="0"/>
              </a:rPr>
              <a:t>- </a:t>
            </a:r>
            <a:r>
              <a:rPr lang="en-US" dirty="0">
                <a:latin typeface="Verdana" pitchFamily="34" charset="0"/>
              </a:rPr>
              <a:t>backward wave dominates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27691" name="TextBox 66"/>
          <p:cNvSpPr txBox="1">
            <a:spLocks noChangeArrowheads="1"/>
          </p:cNvSpPr>
          <p:nvPr/>
        </p:nvSpPr>
        <p:spPr bwMode="auto">
          <a:xfrm>
            <a:off x="1643063" y="4857750"/>
            <a:ext cx="2990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Verdana" pitchFamily="34" charset="0"/>
              </a:rPr>
              <a:t>- </a:t>
            </a:r>
            <a:r>
              <a:rPr lang="en-US">
                <a:latin typeface="Verdana" pitchFamily="34" charset="0"/>
              </a:rPr>
              <a:t>direct wave dominates</a:t>
            </a:r>
            <a:endParaRPr lang="ru-RU">
              <a:latin typeface="Verdana" pitchFamily="34" charset="0"/>
            </a:endParaRPr>
          </a:p>
        </p:txBody>
      </p:sp>
      <p:sp>
        <p:nvSpPr>
          <p:cNvPr id="2769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93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643182"/>
            <a:ext cx="16430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94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9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96" name="Picture 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313" y="642938"/>
            <a:ext cx="64182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97" name="Rectangle 6"/>
          <p:cNvSpPr>
            <a:spLocks noChangeArrowheads="1"/>
          </p:cNvSpPr>
          <p:nvPr/>
        </p:nvSpPr>
        <p:spPr bwMode="auto">
          <a:xfrm>
            <a:off x="0" y="1933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" name="TextBox 41"/>
          <p:cNvSpPr txBox="1">
            <a:spLocks noChangeArrowheads="1"/>
          </p:cNvSpPr>
          <p:nvPr/>
        </p:nvSpPr>
        <p:spPr bwMode="auto">
          <a:xfrm>
            <a:off x="7858148" y="1214422"/>
            <a:ext cx="242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alibri" pitchFamily="34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3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4" name="Rectangle 7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5" name="Rectangle 8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6" name="Rectangle 9"/>
          <p:cNvSpPr>
            <a:spLocks noChangeArrowheads="1"/>
          </p:cNvSpPr>
          <p:nvPr/>
        </p:nvSpPr>
        <p:spPr bwMode="auto">
          <a:xfrm>
            <a:off x="0" y="2533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357166"/>
            <a:ext cx="1614488" cy="398639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352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3" name="Рисунок 4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862950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1000108"/>
            <a:ext cx="1928826" cy="392445"/>
          </a:xfrm>
          <a:prstGeom prst="rect">
            <a:avLst/>
          </a:prstGeom>
          <a:noFill/>
        </p:spPr>
      </p:pic>
      <p:pic>
        <p:nvPicPr>
          <p:cNvPr id="47" name="Рисунок 4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588" y="2500306"/>
            <a:ext cx="528641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3857628"/>
            <a:ext cx="1857356" cy="377904"/>
          </a:xfrm>
          <a:prstGeom prst="rect">
            <a:avLst/>
          </a:prstGeom>
          <a:noFill/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785794"/>
            <a:ext cx="1533525" cy="447675"/>
          </a:xfrm>
          <a:prstGeom prst="rect">
            <a:avLst/>
          </a:prstGeom>
          <a:noFill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1214422"/>
            <a:ext cx="1543050" cy="447675"/>
          </a:xfrm>
          <a:prstGeom prst="rect">
            <a:avLst/>
          </a:prstGeom>
          <a:noFill/>
        </p:spPr>
      </p:pic>
      <p:pic>
        <p:nvPicPr>
          <p:cNvPr id="38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1643050"/>
            <a:ext cx="1695450" cy="447675"/>
          </a:xfrm>
          <a:prstGeom prst="rect">
            <a:avLst/>
          </a:prstGeom>
          <a:noFill/>
        </p:spPr>
      </p:pic>
      <p:pic>
        <p:nvPicPr>
          <p:cNvPr id="28691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071678"/>
            <a:ext cx="9286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428625"/>
            <a:ext cx="8229600" cy="8572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The conclusions are:</a:t>
            </a:r>
            <a:r>
              <a:rPr lang="ru-RU" i="1" dirty="0" smtClean="0">
                <a:solidFill>
                  <a:srgbClr val="C00000"/>
                </a:solidFill>
              </a:rPr>
              <a:t/>
            </a:r>
            <a:br>
              <a:rPr lang="ru-RU" i="1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3000"/>
            <a:ext cx="8501063" cy="60007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1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US" sz="2400" dirty="0" smtClean="0"/>
              <a:t>The analysis of the reflectivity of the lattice on the basis of one-dimensional </a:t>
            </a:r>
            <a:r>
              <a:rPr lang="en-US" sz="2400" dirty="0" err="1" smtClean="0"/>
              <a:t>magnon</a:t>
            </a:r>
            <a:r>
              <a:rPr lang="en-US" sz="2400" dirty="0" smtClean="0"/>
              <a:t> crystal and the reflection coefficient was calculated from the geometric dimensions of the structure in the excitation of surface </a:t>
            </a:r>
            <a:r>
              <a:rPr lang="en-US" sz="2400" dirty="0" err="1" smtClean="0"/>
              <a:t>magnetostatic</a:t>
            </a:r>
            <a:r>
              <a:rPr lang="en-US" sz="2400" dirty="0" smtClean="0"/>
              <a:t> waves. It is shown that even when the ratio of the structure to its period is greater than or equal to seven                  the reflection coefficient achieves the value one.</a:t>
            </a:r>
            <a:endParaRPr lang="ru-RU" sz="2400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</a:rPr>
              <a:t>2. </a:t>
            </a:r>
            <a:r>
              <a:rPr lang="en-US" sz="2400" dirty="0" smtClean="0"/>
              <a:t>A comparison of calculated results with experimental data. A good qualitative agreement of the results.</a:t>
            </a:r>
            <a:endParaRPr lang="ru-RU" sz="2400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</a:rPr>
              <a:t>3. </a:t>
            </a:r>
            <a:r>
              <a:rPr lang="en-US" sz="2400" dirty="0" smtClean="0"/>
              <a:t>It is shown that with increasing level of input power band gap shifts to lower frequencies.</a:t>
            </a:r>
            <a:endParaRPr lang="ru-RU" sz="2400" i="1" dirty="0" smtClean="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970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3000375"/>
            <a:ext cx="7858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2500306"/>
            <a:ext cx="785818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Thank you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for your attention!</a:t>
            </a:r>
            <a:endParaRPr lang="ru-RU" sz="5400" i="1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428625"/>
            <a:ext cx="8186738" cy="27574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600" b="1" smtClean="0">
                <a:solidFill>
                  <a:srgbClr val="C00000"/>
                </a:solidFill>
                <a:latin typeface="Verdana" pitchFamily="34" charset="0"/>
              </a:rPr>
              <a:t>Magnon crystals </a:t>
            </a:r>
            <a:r>
              <a:rPr lang="en-US" sz="2600" smtClean="0">
                <a:solidFill>
                  <a:srgbClr val="17375E"/>
                </a:solidFill>
                <a:latin typeface="Verdana" pitchFamily="34" charset="0"/>
              </a:rPr>
              <a:t>are the structures, </a:t>
            </a:r>
            <a:r>
              <a:rPr lang="en-US" sz="2600" smtClean="0">
                <a:solidFill>
                  <a:srgbClr val="17375E"/>
                </a:solidFill>
                <a:latin typeface="Arial" charset="0"/>
              </a:rPr>
              <a:t>similar to </a:t>
            </a:r>
            <a:r>
              <a:rPr lang="en-US" sz="2600" smtClean="0">
                <a:solidFill>
                  <a:srgbClr val="17375E"/>
                </a:solidFill>
                <a:latin typeface="Verdana" pitchFamily="34" charset="0"/>
              </a:rPr>
              <a:t>photonic crystals, but created on the basis of magnetic materials in which propagating waves are spin waves.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600" b="1" smtClean="0">
                <a:solidFill>
                  <a:srgbClr val="17375E"/>
                </a:solidFill>
                <a:latin typeface="Verdana" pitchFamily="34" charset="0"/>
              </a:rPr>
              <a:t>In terms of application - </a:t>
            </a:r>
            <a:r>
              <a:rPr lang="en-US" sz="2400" smtClean="0">
                <a:solidFill>
                  <a:srgbClr val="17375E"/>
                </a:solidFill>
                <a:latin typeface="Verdana" pitchFamily="34" charset="0"/>
              </a:rPr>
              <a:t>the development of tunable magnetic field devices of information processing in the microwave range.</a:t>
            </a:r>
            <a:endParaRPr lang="ru-RU" sz="2400" smtClean="0"/>
          </a:p>
        </p:txBody>
      </p:sp>
      <p:pic>
        <p:nvPicPr>
          <p:cNvPr id="15362" name="Рисунок 12" descr="f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3643313"/>
            <a:ext cx="2589213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14563" y="5857875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Examples of 1-D and 2-D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magnon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 crystals</a:t>
            </a:r>
            <a:endParaRPr lang="ru-RU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</p:txBody>
      </p:sp>
      <p:pic>
        <p:nvPicPr>
          <p:cNvPr id="15364" name="Picture 27" descr="1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4500563" y="3500438"/>
            <a:ext cx="2381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15312" cy="714375"/>
          </a:xfrm>
        </p:spPr>
        <p:txBody>
          <a:bodyPr/>
          <a:lstStyle/>
          <a:p>
            <a:r>
              <a:rPr lang="en-US" sz="2800" smtClean="0">
                <a:solidFill>
                  <a:srgbClr val="C00000"/>
                </a:solidFill>
                <a:latin typeface="Verdana" pitchFamily="34" charset="0"/>
              </a:rPr>
              <a:t>The purpose </a:t>
            </a:r>
            <a:r>
              <a:rPr lang="ru-RU" sz="2800" smtClean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75" y="2714625"/>
            <a:ext cx="7375525" cy="36623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The contents of the report:</a:t>
            </a:r>
          </a:p>
          <a:p>
            <a:pPr algn="ctr"/>
            <a:r>
              <a:rPr lang="en-US" sz="2400">
                <a:solidFill>
                  <a:srgbClr val="17375E"/>
                </a:solidFill>
                <a:latin typeface="Calibri" pitchFamily="34" charset="0"/>
              </a:rPr>
              <a:t>1. The scheme of analysis and the basic relations.</a:t>
            </a:r>
          </a:p>
          <a:p>
            <a:pPr algn="ctr"/>
            <a:endParaRPr lang="en-US" sz="2400">
              <a:solidFill>
                <a:srgbClr val="17375E"/>
              </a:solidFill>
              <a:latin typeface="Calibri" pitchFamily="34" charset="0"/>
            </a:endParaRPr>
          </a:p>
          <a:p>
            <a:pPr algn="ctr"/>
            <a:r>
              <a:rPr lang="en-US" sz="2400">
                <a:solidFill>
                  <a:srgbClr val="17375E"/>
                </a:solidFill>
                <a:latin typeface="Calibri" pitchFamily="34" charset="0"/>
              </a:rPr>
              <a:t>2. The calculation of the reflectivity of the crystal lattice </a:t>
            </a:r>
          </a:p>
          <a:p>
            <a:pPr algn="ctr"/>
            <a:r>
              <a:rPr lang="en-US" sz="2400">
                <a:solidFill>
                  <a:srgbClr val="17375E"/>
                </a:solidFill>
                <a:latin typeface="Calibri" pitchFamily="34" charset="0"/>
              </a:rPr>
              <a:t>on the magnon crystal.</a:t>
            </a:r>
          </a:p>
          <a:p>
            <a:pPr algn="ctr"/>
            <a:endParaRPr lang="en-US" sz="2400">
              <a:solidFill>
                <a:srgbClr val="17375E"/>
              </a:solidFill>
              <a:latin typeface="Calibri" pitchFamily="34" charset="0"/>
            </a:endParaRPr>
          </a:p>
          <a:p>
            <a:pPr algn="ctr"/>
            <a:r>
              <a:rPr lang="en-US" sz="2400">
                <a:solidFill>
                  <a:srgbClr val="17375E"/>
                </a:solidFill>
                <a:latin typeface="Calibri" pitchFamily="34" charset="0"/>
              </a:rPr>
              <a:t>3. Comparison with the experiment.</a:t>
            </a:r>
          </a:p>
          <a:p>
            <a:pPr algn="ctr"/>
            <a:endParaRPr lang="en-US" sz="2400">
              <a:solidFill>
                <a:srgbClr val="17375E"/>
              </a:solidFill>
              <a:latin typeface="Calibri" pitchFamily="34" charset="0"/>
            </a:endParaRPr>
          </a:p>
          <a:p>
            <a:pPr algn="ctr"/>
            <a:r>
              <a:rPr lang="en-US" sz="2400">
                <a:solidFill>
                  <a:srgbClr val="17375E"/>
                </a:solidFill>
                <a:latin typeface="Calibri" pitchFamily="34" charset="0"/>
              </a:rPr>
              <a:t>4. Nonlinear properties of the magnon crystal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</a:rPr>
              <a:t>.</a:t>
            </a:r>
            <a:endParaRPr lang="ru-RU" sz="2400">
              <a:solidFill>
                <a:srgbClr val="17375E"/>
              </a:solidFill>
              <a:latin typeface="Calibri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00063" y="571500"/>
            <a:ext cx="7686675" cy="36147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Building a model based on the method of coupled modes for the description of the propagation of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magnetostatic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 waves through the lattice on the basis of one-dimensional analysis of the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magnon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 crystal and the reflectivity of the lattice, depending on the geometry of the structure.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solidFill>
                <a:schemeClr val="tx2">
                  <a:lumMod val="75000"/>
                </a:schemeClr>
              </a:solidFill>
              <a:latin typeface="Verdana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1071563" y="0"/>
            <a:ext cx="7443787" cy="928688"/>
          </a:xfrm>
        </p:spPr>
        <p:txBody>
          <a:bodyPr/>
          <a:lstStyle/>
          <a:p>
            <a:r>
              <a:rPr lang="en-US" sz="3600" smtClean="0">
                <a:solidFill>
                  <a:srgbClr val="C00000"/>
                </a:solidFill>
                <a:latin typeface="Verdana" pitchFamily="34" charset="0"/>
              </a:rPr>
              <a:t>Brillouin diagram</a:t>
            </a:r>
            <a:r>
              <a:rPr lang="ru-RU" sz="3600" smtClean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3" name="TextBox 16"/>
          <p:cNvSpPr txBox="1">
            <a:spLocks noChangeArrowheads="1"/>
          </p:cNvSpPr>
          <p:nvPr/>
        </p:nvSpPr>
        <p:spPr bwMode="auto">
          <a:xfrm>
            <a:off x="571500" y="4857750"/>
            <a:ext cx="212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Verdana" pitchFamily="34" charset="0"/>
              </a:rPr>
              <a:t>Bragg condition</a:t>
            </a:r>
            <a:r>
              <a:rPr lang="ru-RU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174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741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4786313"/>
            <a:ext cx="17668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2571736" y="5572140"/>
            <a:ext cx="6143625" cy="731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latin typeface="Verdana" pitchFamily="34" charset="0"/>
              </a:rPr>
              <a:t>where </a:t>
            </a:r>
            <a:r>
              <a:rPr lang="ru-RU" dirty="0">
                <a:latin typeface="Verdana" pitchFamily="34" charset="0"/>
              </a:rPr>
              <a:t>          - </a:t>
            </a:r>
            <a:r>
              <a:rPr lang="en-US" dirty="0">
                <a:solidFill>
                  <a:srgbClr val="C00000"/>
                </a:solidFill>
                <a:latin typeface="Verdana" pitchFamily="34" charset="0"/>
              </a:rPr>
              <a:t>Bragg frequency</a:t>
            </a:r>
            <a:r>
              <a:rPr lang="ru-RU" sz="2400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17375E"/>
                </a:solidFill>
                <a:latin typeface="Verdana" pitchFamily="34" charset="0"/>
              </a:rPr>
              <a:t>corresponding to</a:t>
            </a:r>
            <a:endParaRPr lang="ru-RU" dirty="0">
              <a:solidFill>
                <a:srgbClr val="17375E"/>
              </a:solidFill>
              <a:latin typeface="Verdana" pitchFamily="34" charset="0"/>
            </a:endParaRPr>
          </a:p>
          <a:p>
            <a:r>
              <a:rPr lang="en-US" dirty="0">
                <a:solidFill>
                  <a:srgbClr val="17375E"/>
                </a:solidFill>
                <a:latin typeface="Verdana" pitchFamily="34" charset="0"/>
              </a:rPr>
              <a:t>the center frequency of the band gap.</a:t>
            </a:r>
            <a:endParaRPr lang="ru-RU" dirty="0">
              <a:solidFill>
                <a:srgbClr val="17375E"/>
              </a:solidFill>
              <a:latin typeface="Verdana" pitchFamily="34" charset="0"/>
            </a:endParaRPr>
          </a:p>
        </p:txBody>
      </p:sp>
      <p:pic>
        <p:nvPicPr>
          <p:cNvPr id="17418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5572140"/>
            <a:ext cx="390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41"/>
          <p:cNvSpPr txBox="1">
            <a:spLocks noChangeArrowheads="1"/>
          </p:cNvSpPr>
          <p:nvPr/>
        </p:nvSpPr>
        <p:spPr bwMode="auto">
          <a:xfrm>
            <a:off x="1928794" y="5715016"/>
            <a:ext cx="242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alibri" pitchFamily="34" charset="0"/>
              </a:rPr>
              <a:t>,</a:t>
            </a:r>
          </a:p>
        </p:txBody>
      </p:sp>
      <p:pic>
        <p:nvPicPr>
          <p:cNvPr id="14337" name="Picture 1" descr="E:\re\Диаграмма Бриллюэна копия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857232"/>
            <a:ext cx="7448550" cy="3705225"/>
          </a:xfrm>
          <a:prstGeom prst="rect">
            <a:avLst/>
          </a:prstGeom>
          <a:noFill/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5429264"/>
            <a:ext cx="1266825" cy="847725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en-US" sz="4000" smtClean="0">
                <a:solidFill>
                  <a:srgbClr val="C00000"/>
                </a:solidFill>
                <a:latin typeface="Verdana" pitchFamily="34" charset="0"/>
              </a:rPr>
              <a:t>Diagram of the structure</a:t>
            </a:r>
            <a:r>
              <a:rPr lang="ru-RU" sz="4000" smtClean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6786563" y="1000125"/>
            <a:ext cx="1500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>
                <a:latin typeface="Verdana" pitchFamily="34" charset="0"/>
                <a:cs typeface="Times New Roman" pitchFamily="18" charset="0"/>
              </a:rPr>
              <a:t> – </a:t>
            </a:r>
            <a:r>
              <a:rPr lang="en-US">
                <a:latin typeface="Verdana" pitchFamily="34" charset="0"/>
                <a:cs typeface="Times New Roman" pitchFamily="18" charset="0"/>
              </a:rPr>
              <a:t>period</a:t>
            </a:r>
            <a:r>
              <a:rPr lang="ru-RU">
                <a:latin typeface="Verdana" pitchFamily="34" charset="0"/>
                <a:cs typeface="Times New Roman" pitchFamily="18" charset="0"/>
              </a:rPr>
              <a:t>, </a:t>
            </a:r>
            <a:endParaRPr lang="ru-RU">
              <a:latin typeface="Verdana" pitchFamily="34" charset="0"/>
            </a:endParaRP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6072188" y="1571625"/>
            <a:ext cx="3308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100">
                <a:latin typeface="Verdana" pitchFamily="34" charset="0"/>
                <a:cs typeface="Times New Roman" pitchFamily="18" charset="0"/>
              </a:rPr>
              <a:t>  </a:t>
            </a:r>
            <a:r>
              <a:rPr lang="ru-RU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>
                <a:latin typeface="Verdana" pitchFamily="34" charset="0"/>
                <a:cs typeface="Times New Roman" pitchFamily="18" charset="0"/>
              </a:rPr>
              <a:t> </a:t>
            </a:r>
            <a:r>
              <a:rPr lang="en-US">
                <a:latin typeface="Verdana" pitchFamily="34" charset="0"/>
                <a:cs typeface="Times New Roman" pitchFamily="18" charset="0"/>
              </a:rPr>
              <a:t>width of the protrusion</a:t>
            </a:r>
            <a:r>
              <a:rPr lang="ru-RU">
                <a:latin typeface="Verdana" pitchFamily="34" charset="0"/>
                <a:cs typeface="Times New Roman" pitchFamily="18" charset="0"/>
              </a:rPr>
              <a:t>, </a:t>
            </a:r>
            <a:endParaRPr lang="ru-RU"/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6786563" y="2143125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>
                <a:latin typeface="Verdana" pitchFamily="34" charset="0"/>
                <a:cs typeface="Times New Roman" pitchFamily="18" charset="0"/>
              </a:rPr>
              <a:t>- </a:t>
            </a:r>
            <a:r>
              <a:rPr lang="en-US">
                <a:latin typeface="Verdana" pitchFamily="34" charset="0"/>
                <a:cs typeface="Times New Roman" pitchFamily="18" charset="0"/>
              </a:rPr>
              <a:t>film thickness</a:t>
            </a:r>
            <a:r>
              <a:rPr lang="ru-RU">
                <a:latin typeface="Verdana" pitchFamily="34" charset="0"/>
                <a:cs typeface="Times New Roman" pitchFamily="18" charset="0"/>
              </a:rPr>
              <a:t>, </a:t>
            </a:r>
            <a:endParaRPr lang="ru-RU"/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6072198" y="2643182"/>
            <a:ext cx="32686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6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ru-RU" dirty="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Verdana" pitchFamily="34" charset="0"/>
                <a:cs typeface="Times New Roman" pitchFamily="18" charset="0"/>
              </a:rPr>
              <a:t>height of the projection</a:t>
            </a:r>
            <a:r>
              <a:rPr lang="ru-RU" dirty="0">
                <a:latin typeface="Verdana" pitchFamily="34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3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928688"/>
            <a:ext cx="238125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4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1500188"/>
            <a:ext cx="2143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200">
                <a:latin typeface="Verdana" pitchFamily="34" charset="0"/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1844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000"/>
              <a:t> </a:t>
            </a:r>
            <a:endParaRPr lang="ru-RU"/>
          </a:p>
        </p:txBody>
      </p:sp>
      <p:sp>
        <p:nvSpPr>
          <p:cNvPr id="184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7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4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49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571744"/>
            <a:ext cx="4381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0" name="Rectangle 8"/>
          <p:cNvSpPr>
            <a:spLocks noChangeArrowheads="1"/>
          </p:cNvSpPr>
          <p:nvPr/>
        </p:nvSpPr>
        <p:spPr bwMode="auto">
          <a:xfrm>
            <a:off x="500063" y="7858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51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52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071678"/>
            <a:ext cx="2254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3" name="Rectangle 11"/>
          <p:cNvSpPr>
            <a:spLocks noChangeArrowheads="1"/>
          </p:cNvSpPr>
          <p:nvPr/>
        </p:nvSpPr>
        <p:spPr bwMode="auto">
          <a:xfrm>
            <a:off x="0" y="428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5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8" name="Прямоугольник 31"/>
          <p:cNvSpPr>
            <a:spLocks noChangeArrowheads="1"/>
          </p:cNvSpPr>
          <p:nvPr/>
        </p:nvSpPr>
        <p:spPr bwMode="auto">
          <a:xfrm>
            <a:off x="1428750" y="3929063"/>
            <a:ext cx="6215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  <a:latin typeface="Verdana" pitchFamily="34" charset="0"/>
              </a:rPr>
              <a:t>The dispersion equation for SMSW</a:t>
            </a:r>
            <a:r>
              <a:rPr lang="ru-RU" sz="2000" b="1" dirty="0">
                <a:solidFill>
                  <a:schemeClr val="accent1"/>
                </a:solidFill>
                <a:latin typeface="Verdana" pitchFamily="34" charset="0"/>
              </a:rPr>
              <a:t>:</a:t>
            </a:r>
            <a:endParaRPr lang="ru-RU" sz="2000" dirty="0">
              <a:latin typeface="Calibri" pitchFamily="34" charset="0"/>
            </a:endParaRPr>
          </a:p>
        </p:txBody>
      </p:sp>
      <p:pic>
        <p:nvPicPr>
          <p:cNvPr id="18459" name="Picture 2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25" y="4286250"/>
            <a:ext cx="6840538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Прямоугольник 33"/>
          <p:cNvSpPr/>
          <p:nvPr/>
        </p:nvSpPr>
        <p:spPr>
          <a:xfrm>
            <a:off x="785786" y="5357826"/>
            <a:ext cx="7929562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Verdana" pitchFamily="34" charset="0"/>
                <a:cs typeface="+mn-cs"/>
              </a:rPr>
              <a:t>where</a:t>
            </a:r>
            <a:r>
              <a:rPr lang="ru-RU" dirty="0">
                <a:latin typeface="+mn-lt"/>
                <a:cs typeface="+mn-cs"/>
              </a:rPr>
              <a:t>                             </a:t>
            </a:r>
            <a:r>
              <a:rPr lang="en-US" dirty="0">
                <a:latin typeface="Verdana" pitchFamily="34" charset="0"/>
                <a:cs typeface="+mn-cs"/>
              </a:rPr>
              <a:t>and</a:t>
            </a:r>
            <a:r>
              <a:rPr lang="ru-RU" dirty="0">
                <a:latin typeface="Verdana" pitchFamily="34" charset="0"/>
                <a:cs typeface="+mn-cs"/>
              </a:rPr>
              <a:t> </a:t>
            </a:r>
            <a:r>
              <a:rPr lang="ru-RU" dirty="0">
                <a:latin typeface="+mn-lt"/>
                <a:cs typeface="+mn-cs"/>
              </a:rPr>
              <a:t>                                       </a:t>
            </a:r>
            <a:r>
              <a:rPr lang="ru-RU" dirty="0">
                <a:latin typeface="Verdana" pitchFamily="34" charset="0"/>
                <a:cs typeface="+mn-cs"/>
              </a:rPr>
              <a:t>(   -</a:t>
            </a:r>
            <a:r>
              <a:rPr lang="en-US" dirty="0">
                <a:latin typeface="Verdana" pitchFamily="34" charset="0"/>
                <a:cs typeface="+mn-cs"/>
              </a:rPr>
              <a:t> </a:t>
            </a:r>
            <a:r>
              <a:rPr lang="en-US" dirty="0" err="1">
                <a:latin typeface="Verdana" pitchFamily="34" charset="0"/>
                <a:cs typeface="+mn-cs"/>
              </a:rPr>
              <a:t>gyromagnetic</a:t>
            </a:r>
            <a:r>
              <a:rPr lang="en-US" dirty="0">
                <a:latin typeface="Verdana" pitchFamily="34" charset="0"/>
                <a:cs typeface="+mn-cs"/>
              </a:rPr>
              <a:t> ratio</a:t>
            </a:r>
            <a:r>
              <a:rPr lang="ru-RU" dirty="0" smtClean="0">
                <a:latin typeface="Verdana" pitchFamily="34" charset="0"/>
                <a:cs typeface="+mn-cs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latin typeface="Verdana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Verdana" pitchFamily="34" charset="0"/>
                <a:cs typeface="+mn-cs"/>
              </a:rPr>
              <a:t>    -</a:t>
            </a:r>
            <a:r>
              <a:rPr lang="en-US" dirty="0" smtClean="0">
                <a:latin typeface="Verdana" pitchFamily="34" charset="0"/>
                <a:cs typeface="+mn-cs"/>
              </a:rPr>
              <a:t> </a:t>
            </a:r>
            <a:r>
              <a:rPr lang="en-US" dirty="0">
                <a:latin typeface="Verdana" pitchFamily="34" charset="0"/>
                <a:cs typeface="+mn-cs"/>
              </a:rPr>
              <a:t>the </a:t>
            </a:r>
            <a:r>
              <a:rPr lang="en-US" dirty="0" smtClean="0">
                <a:latin typeface="Verdana" pitchFamily="34" charset="0"/>
                <a:cs typeface="+mn-cs"/>
              </a:rPr>
              <a:t>saturation magnetization</a:t>
            </a:r>
            <a:r>
              <a:rPr lang="ru-RU" dirty="0">
                <a:latin typeface="Verdana" pitchFamily="34" charset="0"/>
                <a:cs typeface="+mn-cs"/>
              </a:rPr>
              <a:t>);   </a:t>
            </a:r>
            <a:endParaRPr lang="ru-RU" dirty="0" smtClean="0">
              <a:latin typeface="Verdana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latin typeface="Verdana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Verdana" pitchFamily="34" charset="0"/>
                <a:cs typeface="+mn-cs"/>
              </a:rPr>
              <a:t>   </a:t>
            </a:r>
            <a:r>
              <a:rPr lang="ru-RU" dirty="0">
                <a:latin typeface="Verdana" pitchFamily="34" charset="0"/>
                <a:cs typeface="+mn-cs"/>
              </a:rPr>
              <a:t> </a:t>
            </a:r>
            <a:r>
              <a:rPr lang="ru-RU" dirty="0" smtClean="0">
                <a:latin typeface="Verdana" pitchFamily="34" charset="0"/>
                <a:cs typeface="+mn-cs"/>
              </a:rPr>
              <a:t>  -</a:t>
            </a:r>
            <a:r>
              <a:rPr lang="en-US" dirty="0">
                <a:latin typeface="Verdana" pitchFamily="34" charset="0"/>
                <a:cs typeface="+mn-cs"/>
              </a:rPr>
              <a:t>frequency</a:t>
            </a:r>
            <a:r>
              <a:rPr lang="ru-RU" dirty="0">
                <a:latin typeface="Verdana" pitchFamily="34" charset="0"/>
                <a:cs typeface="+mn-cs"/>
              </a:rPr>
              <a:t>;      -</a:t>
            </a:r>
            <a:r>
              <a:rPr lang="en-US" dirty="0">
                <a:latin typeface="Verdana" pitchFamily="34" charset="0"/>
                <a:cs typeface="+mn-cs"/>
              </a:rPr>
              <a:t> the propagation constant of</a:t>
            </a:r>
            <a:r>
              <a:rPr lang="en-US" b="1" dirty="0">
                <a:solidFill>
                  <a:schemeClr val="accent1"/>
                </a:solidFill>
                <a:latin typeface="Verdana" pitchFamily="34" charset="0"/>
                <a:cs typeface="+mn-cs"/>
              </a:rPr>
              <a:t>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  <a:cs typeface="+mn-cs"/>
              </a:rPr>
              <a:t>SMSW</a:t>
            </a:r>
            <a:r>
              <a:rPr lang="ru-RU" dirty="0">
                <a:latin typeface="Verdana" pitchFamily="34" charset="0"/>
                <a:cs typeface="+mn-cs"/>
              </a:rPr>
              <a:t>.</a:t>
            </a:r>
          </a:p>
        </p:txBody>
      </p:sp>
      <p:pic>
        <p:nvPicPr>
          <p:cNvPr id="18461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5357826"/>
            <a:ext cx="128587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2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357826"/>
            <a:ext cx="181451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3" name="Picture 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5286388"/>
            <a:ext cx="1714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4" name="Picture 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5857892"/>
            <a:ext cx="381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5" name="Picture 1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6410325"/>
            <a:ext cx="2476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6" name="Picture 13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6448425"/>
            <a:ext cx="1809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67" name="TextBox 41"/>
          <p:cNvSpPr txBox="1">
            <a:spLocks noChangeArrowheads="1"/>
          </p:cNvSpPr>
          <p:nvPr/>
        </p:nvSpPr>
        <p:spPr bwMode="auto">
          <a:xfrm>
            <a:off x="7858125" y="4572000"/>
            <a:ext cx="242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alibri" pitchFamily="34" charset="0"/>
              </a:rPr>
              <a:t>,</a:t>
            </a:r>
          </a:p>
        </p:txBody>
      </p:sp>
      <p:pic>
        <p:nvPicPr>
          <p:cNvPr id="13313" name="Picture 1" descr="E:\re\структура копия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14281" y="1071546"/>
            <a:ext cx="5400435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3"/>
          <p:cNvSpPr>
            <a:spLocks noGrp="1"/>
          </p:cNvSpPr>
          <p:nvPr>
            <p:ph type="title"/>
          </p:nvPr>
        </p:nvSpPr>
        <p:spPr>
          <a:xfrm>
            <a:off x="857224" y="0"/>
            <a:ext cx="7929586" cy="954107"/>
          </a:xfr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Verdana" pitchFamily="34" charset="0"/>
              </a:rPr>
              <a:t>The equations for the forward and backward waves </a:t>
            </a:r>
            <a:r>
              <a:rPr lang="ru-RU" sz="3200" dirty="0" smtClean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3357554" y="1928802"/>
            <a:ext cx="5286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Verdana" pitchFamily="34" charset="0"/>
              </a:rPr>
              <a:t> - </a:t>
            </a:r>
            <a:r>
              <a:rPr lang="en-US" dirty="0">
                <a:latin typeface="Verdana" pitchFamily="34" charset="0"/>
              </a:rPr>
              <a:t>slowly varying amplitudes of forward and backward waves, respectively</a:t>
            </a:r>
            <a:r>
              <a:rPr lang="ru-RU" dirty="0">
                <a:latin typeface="Verdana" pitchFamily="34" charset="0"/>
              </a:rPr>
              <a:t>.</a:t>
            </a:r>
          </a:p>
        </p:txBody>
      </p:sp>
      <p:sp>
        <p:nvSpPr>
          <p:cNvPr id="20483" name="TextBox 11"/>
          <p:cNvSpPr txBox="1">
            <a:spLocks noChangeArrowheads="1"/>
          </p:cNvSpPr>
          <p:nvPr/>
        </p:nvSpPr>
        <p:spPr bwMode="auto">
          <a:xfrm>
            <a:off x="0" y="2071678"/>
            <a:ext cx="893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Verdana" pitchFamily="34" charset="0"/>
              </a:rPr>
              <a:t>where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20484" name="Прямоугольник 13"/>
          <p:cNvSpPr>
            <a:spLocks noChangeArrowheads="1"/>
          </p:cNvSpPr>
          <p:nvPr/>
        </p:nvSpPr>
        <p:spPr bwMode="auto">
          <a:xfrm>
            <a:off x="0" y="2571744"/>
            <a:ext cx="7929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chemeClr val="accent1"/>
                </a:solidFill>
                <a:latin typeface="Verdana" pitchFamily="34" charset="0"/>
                <a:cs typeface="Times New Roman" pitchFamily="18" charset="0"/>
              </a:rPr>
              <a:t>The Fourier component of the </a:t>
            </a:r>
            <a:r>
              <a:rPr lang="en-US" sz="2000" dirty="0" err="1">
                <a:solidFill>
                  <a:schemeClr val="accent1"/>
                </a:solidFill>
                <a:latin typeface="Verdana" pitchFamily="34" charset="0"/>
                <a:cs typeface="Times New Roman" pitchFamily="18" charset="0"/>
              </a:rPr>
              <a:t>magnetostatic</a:t>
            </a:r>
            <a:r>
              <a:rPr lang="en-US" sz="2000" dirty="0">
                <a:solidFill>
                  <a:schemeClr val="accent1"/>
                </a:solidFill>
                <a:latin typeface="Verdana" pitchFamily="34" charset="0"/>
                <a:cs typeface="Times New Roman" pitchFamily="18" charset="0"/>
              </a:rPr>
              <a:t> potential: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500034" y="3643314"/>
            <a:ext cx="3192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Verdana" pitchFamily="34" charset="0"/>
              </a:rPr>
              <a:t>synchronism condition</a:t>
            </a:r>
            <a:r>
              <a:rPr lang="ru-RU" sz="2000" dirty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48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643314"/>
            <a:ext cx="144621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9" name="TextBox 23"/>
          <p:cNvSpPr txBox="1">
            <a:spLocks noChangeArrowheads="1"/>
          </p:cNvSpPr>
          <p:nvPr/>
        </p:nvSpPr>
        <p:spPr bwMode="auto">
          <a:xfrm>
            <a:off x="5357818" y="3714752"/>
            <a:ext cx="6126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mtClean="0">
                <a:latin typeface="Verdana" pitchFamily="34" charset="0"/>
              </a:rPr>
              <a:t>and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20490" name="Rectangle 5"/>
          <p:cNvSpPr>
            <a:spLocks noChangeArrowheads="1"/>
          </p:cNvSpPr>
          <p:nvPr/>
        </p:nvSpPr>
        <p:spPr bwMode="auto">
          <a:xfrm>
            <a:off x="0" y="3571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491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643314"/>
            <a:ext cx="1000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57158" y="928670"/>
            <a:ext cx="6383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The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distribution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of the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magnetostatic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 potential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+mn-cs"/>
              </a:rPr>
              <a:t>:</a:t>
            </a:r>
          </a:p>
        </p:txBody>
      </p:sp>
      <p:sp>
        <p:nvSpPr>
          <p:cNvPr id="204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49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214422"/>
            <a:ext cx="7132637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6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071678"/>
            <a:ext cx="1001712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7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071678"/>
            <a:ext cx="10366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9" name="Rectangle 8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0" name="TextBox 32"/>
          <p:cNvSpPr txBox="1">
            <a:spLocks noChangeArrowheads="1"/>
          </p:cNvSpPr>
          <p:nvPr/>
        </p:nvSpPr>
        <p:spPr bwMode="auto">
          <a:xfrm>
            <a:off x="1857356" y="2071678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Verdana" pitchFamily="34" charset="0"/>
              </a:rPr>
              <a:t>и</a:t>
            </a:r>
          </a:p>
        </p:txBody>
      </p:sp>
      <p:sp>
        <p:nvSpPr>
          <p:cNvPr id="205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02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214686"/>
            <a:ext cx="74882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7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>
                <a:cs typeface="Times New Roman" pitchFamily="18" charset="0"/>
              </a:rPr>
              <a:t> </a:t>
            </a:r>
            <a:endParaRPr lang="ru-RU"/>
          </a:p>
        </p:txBody>
      </p:sp>
      <p:pic>
        <p:nvPicPr>
          <p:cNvPr id="20508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5500688"/>
            <a:ext cx="36004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9" name="Rectangle 21"/>
          <p:cNvSpPr>
            <a:spLocks noChangeArrowheads="1"/>
          </p:cNvSpPr>
          <p:nvPr/>
        </p:nvSpPr>
        <p:spPr bwMode="auto">
          <a:xfrm>
            <a:off x="0" y="628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>
                <a:solidFill>
                  <a:srgbClr val="0D0D0D"/>
                </a:solidFill>
                <a:cs typeface="Times New Roman" pitchFamily="18" charset="0"/>
              </a:rPr>
              <a:t>           </a:t>
            </a:r>
            <a:endParaRPr lang="ru-RU"/>
          </a:p>
        </p:txBody>
      </p:sp>
      <p:sp>
        <p:nvSpPr>
          <p:cNvPr id="2051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11" name="Picture 2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6210300"/>
            <a:ext cx="31146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2" name="Rectangle 24"/>
          <p:cNvSpPr>
            <a:spLocks noChangeArrowheads="1"/>
          </p:cNvSpPr>
          <p:nvPr/>
        </p:nvSpPr>
        <p:spPr bwMode="auto">
          <a:xfrm>
            <a:off x="0" y="647700"/>
            <a:ext cx="2632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 dirty="0">
                <a:solidFill>
                  <a:srgbClr val="0D0D0D"/>
                </a:solidFill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0513" name="TextBox 51"/>
          <p:cNvSpPr txBox="1">
            <a:spLocks noChangeArrowheads="1"/>
          </p:cNvSpPr>
          <p:nvPr/>
        </p:nvSpPr>
        <p:spPr bwMode="auto">
          <a:xfrm>
            <a:off x="4071938" y="6286500"/>
            <a:ext cx="3071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- </a:t>
            </a:r>
            <a:r>
              <a:rPr lang="en-US">
                <a:latin typeface="Verdana" pitchFamily="34" charset="0"/>
              </a:rPr>
              <a:t>the coupling coefficient</a:t>
            </a:r>
            <a:r>
              <a:rPr lang="ru-RU">
                <a:latin typeface="Verdana" pitchFamily="34" charset="0"/>
              </a:rPr>
              <a:t>.</a:t>
            </a:r>
          </a:p>
        </p:txBody>
      </p:sp>
      <p:sp>
        <p:nvSpPr>
          <p:cNvPr id="20514" name="TextBox 52"/>
          <p:cNvSpPr txBox="1">
            <a:spLocks noChangeArrowheads="1"/>
          </p:cNvSpPr>
          <p:nvPr/>
        </p:nvSpPr>
        <p:spPr bwMode="auto">
          <a:xfrm>
            <a:off x="4143375" y="557212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- </a:t>
            </a:r>
            <a:r>
              <a:rPr lang="en-US">
                <a:latin typeface="Verdana" pitchFamily="34" charset="0"/>
              </a:rPr>
              <a:t>detuning from the Bragg wave number.</a:t>
            </a:r>
            <a:endParaRPr lang="ru-RU">
              <a:latin typeface="Verdana" pitchFamily="34" charset="0"/>
            </a:endParaRPr>
          </a:p>
        </p:txBody>
      </p:sp>
      <p:sp>
        <p:nvSpPr>
          <p:cNvPr id="2051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16" name="Picture 2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071942"/>
            <a:ext cx="3783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7" name="Rectangle 27"/>
          <p:cNvSpPr>
            <a:spLocks noChangeArrowheads="1"/>
          </p:cNvSpPr>
          <p:nvPr/>
        </p:nvSpPr>
        <p:spPr bwMode="auto">
          <a:xfrm>
            <a:off x="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>
                <a:solidFill>
                  <a:srgbClr val="C00000"/>
                </a:solidFill>
                <a:cs typeface="Times New Roman" pitchFamily="18" charset="0"/>
              </a:rPr>
              <a:t>	</a:t>
            </a:r>
            <a:r>
              <a:rPr lang="ru-RU" sz="1000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143607" cy="642918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1"/>
                </a:solidFill>
                <a:latin typeface="Verdana" pitchFamily="34" charset="0"/>
              </a:rPr>
              <a:t>Coupled-mode equations </a:t>
            </a:r>
            <a:r>
              <a:rPr lang="ru-RU" sz="2400" dirty="0" smtClean="0">
                <a:solidFill>
                  <a:schemeClr val="accent1"/>
                </a:solidFill>
                <a:latin typeface="Verdana" pitchFamily="34" charset="0"/>
              </a:rPr>
              <a:t>:</a:t>
            </a:r>
          </a:p>
        </p:txBody>
      </p:sp>
      <p:pic>
        <p:nvPicPr>
          <p:cNvPr id="21506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8" y="928688"/>
            <a:ext cx="3786187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5"/>
          <p:cNvSpPr txBox="1">
            <a:spLocks noChangeArrowheads="1"/>
          </p:cNvSpPr>
          <p:nvPr/>
        </p:nvSpPr>
        <p:spPr bwMode="auto">
          <a:xfrm>
            <a:off x="3929063" y="1714500"/>
            <a:ext cx="242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,</a:t>
            </a: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1" name="Прямоугольник 12"/>
          <p:cNvSpPr>
            <a:spLocks noChangeArrowheads="1"/>
          </p:cNvSpPr>
          <p:nvPr/>
        </p:nvSpPr>
        <p:spPr bwMode="auto">
          <a:xfrm>
            <a:off x="357188" y="2643188"/>
            <a:ext cx="33345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Verdana" pitchFamily="34" charset="0"/>
              </a:rPr>
              <a:t>looking for the solution </a:t>
            </a:r>
            <a:endParaRPr lang="ru-RU" dirty="0" smtClean="0">
              <a:latin typeface="Verdana" pitchFamily="34" charset="0"/>
            </a:endParaRPr>
          </a:p>
          <a:p>
            <a:r>
              <a:rPr lang="en-US" dirty="0" smtClean="0">
                <a:latin typeface="Verdana" pitchFamily="34" charset="0"/>
              </a:rPr>
              <a:t>of </a:t>
            </a:r>
            <a:r>
              <a:rPr lang="en-US" dirty="0">
                <a:latin typeface="Verdana" pitchFamily="34" charset="0"/>
              </a:rPr>
              <a:t>the system in the form </a:t>
            </a:r>
            <a:r>
              <a:rPr lang="ru-RU" dirty="0">
                <a:latin typeface="Verdana" pitchFamily="34" charset="0"/>
              </a:rPr>
              <a:t>: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3" name="TextBox 15"/>
          <p:cNvSpPr txBox="1">
            <a:spLocks noChangeArrowheads="1"/>
          </p:cNvSpPr>
          <p:nvPr/>
        </p:nvSpPr>
        <p:spPr bwMode="auto">
          <a:xfrm>
            <a:off x="428625" y="3714750"/>
            <a:ext cx="2905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  <a:latin typeface="Verdana" pitchFamily="34" charset="0"/>
              </a:rPr>
              <a:t>dispersion equation </a:t>
            </a:r>
            <a:r>
              <a:rPr lang="ru-RU" sz="2000">
                <a:solidFill>
                  <a:schemeClr val="accent1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8" name="TextBox 24"/>
          <p:cNvSpPr txBox="1">
            <a:spLocks noChangeArrowheads="1"/>
          </p:cNvSpPr>
          <p:nvPr/>
        </p:nvSpPr>
        <p:spPr bwMode="auto">
          <a:xfrm>
            <a:off x="642938" y="5072063"/>
            <a:ext cx="446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Verdana" pitchFamily="34" charset="0"/>
              </a:rPr>
              <a:t>If</a:t>
            </a:r>
            <a:r>
              <a:rPr lang="ru-RU">
                <a:latin typeface="Verdana" pitchFamily="34" charset="0"/>
              </a:rPr>
              <a:t> </a:t>
            </a:r>
          </a:p>
        </p:txBody>
      </p:sp>
      <p:sp>
        <p:nvSpPr>
          <p:cNvPr id="2151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20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072074"/>
            <a:ext cx="295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1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22" name="TextBox 28"/>
          <p:cNvSpPr txBox="1">
            <a:spLocks noChangeArrowheads="1"/>
          </p:cNvSpPr>
          <p:nvPr/>
        </p:nvSpPr>
        <p:spPr bwMode="auto">
          <a:xfrm>
            <a:off x="642938" y="5715000"/>
            <a:ext cx="446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Verdana" pitchFamily="34" charset="0"/>
              </a:rPr>
              <a:t>If</a:t>
            </a:r>
            <a:r>
              <a:rPr lang="ru-RU">
                <a:latin typeface="Verdana" pitchFamily="34" charset="0"/>
              </a:rPr>
              <a:t> </a:t>
            </a:r>
          </a:p>
        </p:txBody>
      </p:sp>
      <p:pic>
        <p:nvPicPr>
          <p:cNvPr id="21523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643578"/>
            <a:ext cx="295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4" name="TextBox 30"/>
          <p:cNvSpPr txBox="1">
            <a:spLocks noChangeArrowheads="1"/>
          </p:cNvSpPr>
          <p:nvPr/>
        </p:nvSpPr>
        <p:spPr bwMode="auto">
          <a:xfrm>
            <a:off x="4286250" y="5072063"/>
            <a:ext cx="1279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Verdana" pitchFamily="34" charset="0"/>
              </a:rPr>
              <a:t>passband</a:t>
            </a:r>
            <a:endParaRPr lang="ru-RU">
              <a:latin typeface="Verdana" pitchFamily="34" charset="0"/>
            </a:endParaRPr>
          </a:p>
        </p:txBody>
      </p:sp>
      <p:sp>
        <p:nvSpPr>
          <p:cNvPr id="21525" name="TextBox 31"/>
          <p:cNvSpPr txBox="1">
            <a:spLocks noChangeArrowheads="1"/>
          </p:cNvSpPr>
          <p:nvPr/>
        </p:nvSpPr>
        <p:spPr bwMode="auto">
          <a:xfrm>
            <a:off x="4286250" y="5715000"/>
            <a:ext cx="1265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Verdana" pitchFamily="34" charset="0"/>
              </a:rPr>
              <a:t>band gap</a:t>
            </a:r>
            <a:endParaRPr lang="ru-RU">
              <a:latin typeface="Verdana" pitchFamily="34" charset="0"/>
            </a:endParaRPr>
          </a:p>
        </p:txBody>
      </p:sp>
      <p:sp>
        <p:nvSpPr>
          <p:cNvPr id="2152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30" name="Рисунок 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642918"/>
            <a:ext cx="457203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3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32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286124"/>
            <a:ext cx="12858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33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3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5" name="Rectangle 6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537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25" y="4214813"/>
            <a:ext cx="25908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38" name="Rectangle 9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40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643578"/>
            <a:ext cx="2079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4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1542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5000636"/>
            <a:ext cx="2079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43" name="TextBox 44"/>
          <p:cNvSpPr txBox="1">
            <a:spLocks noChangeArrowheads="1"/>
          </p:cNvSpPr>
          <p:nvPr/>
        </p:nvSpPr>
        <p:spPr bwMode="auto">
          <a:xfrm>
            <a:off x="1714480" y="5072074"/>
            <a:ext cx="88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Verdana" pitchFamily="34" charset="0"/>
              </a:rPr>
              <a:t>is real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21544" name="TextBox 45"/>
          <p:cNvSpPr txBox="1">
            <a:spLocks noChangeArrowheads="1"/>
          </p:cNvSpPr>
          <p:nvPr/>
        </p:nvSpPr>
        <p:spPr bwMode="auto">
          <a:xfrm>
            <a:off x="1643042" y="5715016"/>
            <a:ext cx="16850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is </a:t>
            </a:r>
            <a:r>
              <a:rPr lang="en-US" dirty="0">
                <a:latin typeface="Verdana" pitchFamily="34" charset="0"/>
              </a:rPr>
              <a:t>imaginary</a:t>
            </a:r>
            <a:endParaRPr lang="ru-RU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58175" cy="725488"/>
          </a:xfrm>
        </p:spPr>
        <p:txBody>
          <a:bodyPr/>
          <a:lstStyle/>
          <a:p>
            <a:r>
              <a:rPr lang="en-US" sz="3600" smtClean="0">
                <a:solidFill>
                  <a:srgbClr val="C00000"/>
                </a:solidFill>
                <a:latin typeface="Verdana" pitchFamily="34" charset="0"/>
              </a:rPr>
              <a:t>Basic relations</a:t>
            </a:r>
            <a:r>
              <a:rPr lang="ru-RU" sz="3600" smtClean="0">
                <a:solidFill>
                  <a:srgbClr val="C00000"/>
                </a:solidFill>
                <a:latin typeface="Verdana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625" y="1928813"/>
            <a:ext cx="30495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Reflection coefficient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63" y="3000375"/>
            <a:ext cx="17176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Reflectivity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:</a:t>
            </a: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0" y="31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solidFill>
                  <a:srgbClr val="0D0D0D"/>
                </a:solidFill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3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0" y="2857500"/>
            <a:ext cx="12192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200">
                <a:solidFill>
                  <a:srgbClr val="0D0D0D"/>
                </a:solidFill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39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25" y="3714750"/>
            <a:ext cx="2663825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428625" y="4143375"/>
            <a:ext cx="41671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Phase of reflection coefficient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625" y="5143500"/>
            <a:ext cx="22018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Transmittance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cs typeface="+mn-cs"/>
              </a:rPr>
              <a:t>:</a:t>
            </a:r>
          </a:p>
        </p:txBody>
      </p:sp>
      <p:sp>
        <p:nvSpPr>
          <p:cNvPr id="2254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43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63" y="5072063"/>
            <a:ext cx="1436687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254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571625"/>
            <a:ext cx="4324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6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043863" cy="939800"/>
          </a:xfrm>
        </p:spPr>
        <p:txBody>
          <a:bodyPr/>
          <a:lstStyle/>
          <a:p>
            <a:r>
              <a:rPr lang="en-US" sz="3600" smtClean="0">
                <a:solidFill>
                  <a:srgbClr val="C00000"/>
                </a:solidFill>
              </a:rPr>
              <a:t>Calculation of the reflectivity and phase</a:t>
            </a:r>
            <a:endParaRPr lang="ru-RU" sz="3600" smtClean="0">
              <a:solidFill>
                <a:srgbClr val="C00000"/>
              </a:solidFill>
            </a:endParaRPr>
          </a:p>
        </p:txBody>
      </p:sp>
      <p:pic>
        <p:nvPicPr>
          <p:cNvPr id="23555" name="Рисунок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1" y="857250"/>
            <a:ext cx="6072214" cy="3072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929066"/>
            <a:ext cx="60960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3247</TotalTime>
  <Words>621</Words>
  <Application>Microsoft Office PowerPoint</Application>
  <PresentationFormat>Экран (4:3)</PresentationFormat>
  <Paragraphs>104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Passage of magnetostatic waves through the lattice on the basis of the magnon crystal.</vt:lpstr>
      <vt:lpstr>Слайд 2</vt:lpstr>
      <vt:lpstr>The purpose :</vt:lpstr>
      <vt:lpstr>Brillouin diagram:</vt:lpstr>
      <vt:lpstr>Diagram of the structure:</vt:lpstr>
      <vt:lpstr>The equations for the forward and backward waves :</vt:lpstr>
      <vt:lpstr>Coupled-mode equations :</vt:lpstr>
      <vt:lpstr>Basic relations:</vt:lpstr>
      <vt:lpstr>Calculation of the reflectivity and phase</vt:lpstr>
      <vt:lpstr>Calculation of the reflectivity</vt:lpstr>
      <vt:lpstr>Слайд 11</vt:lpstr>
      <vt:lpstr>Nonlinear coupled-mode equations</vt:lpstr>
      <vt:lpstr>Слайд 13</vt:lpstr>
      <vt:lpstr>The conclusions are: 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Уравнения связанных мод для магнитостатических волн в 1-D периодической структуре.</dc:title>
  <dc:creator>`</dc:creator>
  <cp:lastModifiedBy>`</cp:lastModifiedBy>
  <cp:revision>229</cp:revision>
  <dcterms:created xsi:type="dcterms:W3CDTF">2011-04-19T16:13:58Z</dcterms:created>
  <dcterms:modified xsi:type="dcterms:W3CDTF">2012-07-21T20:05:21Z</dcterms:modified>
</cp:coreProperties>
</file>