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10" r:id="rId3"/>
    <p:sldMasterId id="2147483782" r:id="rId4"/>
    <p:sldMasterId id="2147483794" r:id="rId5"/>
    <p:sldMasterId id="2147483806" r:id="rId6"/>
    <p:sldMasterId id="2147483830" r:id="rId7"/>
    <p:sldMasterId id="2147483842" r:id="rId8"/>
    <p:sldMasterId id="2147483855" r:id="rId9"/>
  </p:sldMasterIdLst>
  <p:notesMasterIdLst>
    <p:notesMasterId r:id="rId32"/>
  </p:notesMasterIdLst>
  <p:sldIdLst>
    <p:sldId id="270" r:id="rId10"/>
    <p:sldId id="292" r:id="rId11"/>
    <p:sldId id="293" r:id="rId12"/>
    <p:sldId id="256" r:id="rId13"/>
    <p:sldId id="285" r:id="rId14"/>
    <p:sldId id="299" r:id="rId15"/>
    <p:sldId id="279" r:id="rId16"/>
    <p:sldId id="266" r:id="rId17"/>
    <p:sldId id="275" r:id="rId18"/>
    <p:sldId id="286" r:id="rId19"/>
    <p:sldId id="276" r:id="rId20"/>
    <p:sldId id="277" r:id="rId21"/>
    <p:sldId id="278" r:id="rId22"/>
    <p:sldId id="296" r:id="rId23"/>
    <p:sldId id="295" r:id="rId24"/>
    <p:sldId id="283" r:id="rId25"/>
    <p:sldId id="302" r:id="rId26"/>
    <p:sldId id="284" r:id="rId27"/>
    <p:sldId id="298" r:id="rId28"/>
    <p:sldId id="300" r:id="rId29"/>
    <p:sldId id="301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FF"/>
    <a:srgbClr val="990033"/>
    <a:srgbClr val="0033CC"/>
    <a:srgbClr val="008000"/>
    <a:srgbClr val="0000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44F3-B916-4B18-85BD-F160FD48236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C2A45-A01A-48EF-ACBA-285196850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19BB-AD40-474C-91CE-326B72F595C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2A45-A01A-48EF-ACBA-285196850F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6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DEB40BC-779D-444A-B666-431809D086C5}" type="slidenum">
              <a:rPr lang="en-US" altLang="ru-RU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en-US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2A45-A01A-48EF-ACBA-285196850F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5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2A45-A01A-48EF-ACBA-285196850F6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87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C2A45-A01A-48EF-ACBA-285196850F6C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1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50579-2E2F-41C7-9CBA-ECD28F0D9F90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9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716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459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0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2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7331-91F6-4C87-81BE-E049C89C1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5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9471-9B63-4E0B-968F-94DE31838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2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86D2-3003-48F7-B4E2-B21D3390E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4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0B57-02DB-4175-9E8D-FDD867C0DA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9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216C-4C89-4862-90B8-6E585C08D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27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2D9D-583F-41E9-B51D-2E819876C8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88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9377-F056-4907-A3BC-638C23A045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81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F192-42B6-49BE-A047-B537F6075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5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52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2847-199C-44A2-8E47-B320D1C5E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43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28410-7A36-454F-AAEA-8091CB70F2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8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523A-2F2B-4771-8A2A-17B69A8DD2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78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415E9-5B48-4F98-9443-D1D72E3F5B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78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6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90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1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65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68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8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22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6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2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80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72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19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63BD-BD50-4C24-8A91-237BD6EBC010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CB1A-8C99-420F-8B8C-0C1E77449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45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2E85-001C-48BD-B7F0-5B6A3410CF47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A1B7-EF34-418F-9B70-011E4CFA0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88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93AE-79CD-4723-95C5-F554BF9AFD7A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5EE9-B9EF-418E-AE31-B84171FD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ADFE-D2B7-423E-807A-97FD1CBECB77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7C80-F44E-45EF-91E9-07026F637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8360-08A1-4865-BC4E-1FD6C0DAD8EA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1354-075E-4893-B366-65F0D2BBB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8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53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CC22-9387-45F7-83E0-38585A7A59C7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FD00-38EA-46F5-95E0-09020D7A6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39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018F5-F2A4-4162-8813-4EA5E68BCDA2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B62B-1392-4421-A2DF-096D3FEDE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93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6402-6535-4769-A8A6-7EC957E6BB79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A260-59E9-4918-98B3-72FDFD8C0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6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CBC8C-41F5-4DD9-BBBE-E80AF0595FA4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14D8-20AA-400A-A5C9-FEA884495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57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C8F9-BDDB-4B2C-8D6C-4C6DF0F5CC8C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CAB6-9F36-4A46-A730-37111E14E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77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974A-BF60-4DE2-83C9-3F3225EDF3E9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24A9-8390-47AC-9242-B0AC2ABAA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8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43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26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8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50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41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7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77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45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48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04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926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819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27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5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282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60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0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247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87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766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06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22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300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727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7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6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744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73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478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976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32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94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69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958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54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FA2FE-27E5-497F-A0D9-7F0A033EFE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0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15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86E8-C043-4611-92EA-EBAA67D7F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461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C94A-F228-42F0-BE51-943706392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601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C04E-023C-49F2-AC39-FF66B1C7D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339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24D9-0750-4B34-A094-BEB0C6F8AD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67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A7A5-5EB2-4279-98EB-4A0059747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9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AD43-518C-4A6C-971D-1DE8524039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371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ED19-CAD5-4DE8-BA1A-E68A489C9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2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F6E4-A5A6-4CFF-91FB-B9F02D281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093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7906-F779-4E36-8B6E-FBA3DAD07B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280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0A1E-D780-4A5C-B7B3-DB5B27BD7F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0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208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A6E6-0107-43A7-9D4B-53D1F36099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23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86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352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781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2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440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058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12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908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4D26-8DCA-4223-B1DD-E5158BCC9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38A-7577-47CF-B952-47B2A6F1507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3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111D-A8F1-4A00-B8E3-4E11EFE52E6C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C842-19F9-414C-BC63-291C6BCE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2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Mastertextformat bearbeiten</a:t>
            </a:r>
          </a:p>
          <a:p>
            <a:pPr lvl="1"/>
            <a:r>
              <a:rPr lang="en-US" altLang="ru-RU" smtClean="0"/>
              <a:t>Zweite Ebene</a:t>
            </a:r>
          </a:p>
          <a:p>
            <a:pPr lvl="2"/>
            <a:r>
              <a:rPr lang="en-US" altLang="ru-RU" smtClean="0"/>
              <a:t>Dritte Ebene</a:t>
            </a:r>
          </a:p>
          <a:p>
            <a:pPr lvl="3"/>
            <a:r>
              <a:rPr lang="en-US" altLang="ru-RU" smtClean="0"/>
              <a:t>Vierte Ebene</a:t>
            </a:r>
          </a:p>
          <a:p>
            <a:pPr lvl="4"/>
            <a:r>
              <a:rPr lang="en-US" altLang="ru-RU" smtClean="0"/>
              <a:t>Fünfte Ebene</a:t>
            </a:r>
          </a:p>
        </p:txBody>
      </p:sp>
      <p:pic>
        <p:nvPicPr>
          <p:cNvPr id="5123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681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" name="Line 36"/>
          <p:cNvSpPr>
            <a:spLocks noChangeShapeType="1"/>
          </p:cNvSpPr>
          <p:nvPr/>
        </p:nvSpPr>
        <p:spPr bwMode="auto">
          <a:xfrm flipH="1">
            <a:off x="0" y="65532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 flipH="1" flipV="1">
            <a:off x="8802688" y="6553200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02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b="1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33CC"/>
                </a:solidFill>
                <a:latin typeface="Arial" charset="0"/>
              </a:rPr>
              <a:t>APPLICATION OF LASERS AND STORAGE DEVICES IN ATOMIC NUCLEI  RESEARCH, June 22 - 25, 2009, Poznań, Poland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H.-Jürgen Kluge</a:t>
            </a:r>
          </a:p>
        </p:txBody>
      </p:sp>
      <p:sp>
        <p:nvSpPr>
          <p:cNvPr id="1104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7650"/>
            <a:ext cx="2590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C3C91-3C85-4962-ADBF-A37327800B7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9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0340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83DD8D2-C7C6-44EE-A814-9E62930345D9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12/1/2014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35842B9-A80C-4C48-9611-CF86A61D9B2F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6616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CD41E1-503A-486F-9832-1B4F5AABA505}" type="datetime1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K. Marinova, JINR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AD9E39C-1CB1-4768-932B-1B8B5A3A4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9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E74C7-9489-489B-B44B-E65808BE8E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40DA-4011-48A8-B411-A00274173B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111D-A8F1-4A00-B8E3-4E11EFE52E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C842-19F9-414C-BC63-291C6BCED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1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Mastertextformat bearbeiten</a:t>
            </a:r>
          </a:p>
          <a:p>
            <a:pPr lvl="1"/>
            <a:r>
              <a:rPr lang="en-US" altLang="ru-RU" smtClean="0"/>
              <a:t>Zweite Ebene</a:t>
            </a:r>
          </a:p>
          <a:p>
            <a:pPr lvl="2"/>
            <a:r>
              <a:rPr lang="en-US" altLang="ru-RU" smtClean="0"/>
              <a:t>Dritte Ebene</a:t>
            </a:r>
          </a:p>
          <a:p>
            <a:pPr lvl="3"/>
            <a:r>
              <a:rPr lang="en-US" altLang="ru-RU" smtClean="0"/>
              <a:t>Vierte Ebene</a:t>
            </a:r>
          </a:p>
          <a:p>
            <a:pPr lvl="4"/>
            <a:r>
              <a:rPr lang="en-US" altLang="ru-RU" smtClean="0"/>
              <a:t>Fünfte Ebene</a:t>
            </a:r>
          </a:p>
        </p:txBody>
      </p:sp>
      <p:pic>
        <p:nvPicPr>
          <p:cNvPr id="5123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681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" name="Line 36"/>
          <p:cNvSpPr>
            <a:spLocks noChangeShapeType="1"/>
          </p:cNvSpPr>
          <p:nvPr/>
        </p:nvSpPr>
        <p:spPr bwMode="auto">
          <a:xfrm flipH="1">
            <a:off x="0" y="65532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 flipH="1" flipV="1">
            <a:off x="8802688" y="6553200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02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b="1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33CC"/>
                </a:solidFill>
                <a:latin typeface="Arial" charset="0"/>
              </a:rPr>
              <a:t>APPLICATION OF LASERS AND STORAGE DEVICES IN ATOMIC NUCLEI  RESEARCH, June 22 - 25, 2009, Poznań, Poland</a:t>
            </a:r>
            <a:r>
              <a:rPr lang="de-DE">
                <a:solidFill>
                  <a:srgbClr val="000000"/>
                </a:solidFill>
              </a:rPr>
              <a:t> 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H.-Jürgen Kluge</a:t>
            </a:r>
          </a:p>
        </p:txBody>
      </p:sp>
      <p:sp>
        <p:nvSpPr>
          <p:cNvPr id="1104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7650"/>
            <a:ext cx="2590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6A610-98D1-4925-8ABF-C2AF48BD72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9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7627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B4D26-8DCA-4223-B1DD-E5158BCC9C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01.12.2014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138A-7577-47CF-B952-47B2A6F150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2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wmf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7.wmf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radii: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 and systematics</a:t>
            </a:r>
            <a:r>
              <a:rPr lang="en-US" sz="31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663300"/>
                </a:solidFill>
              </a:rPr>
              <a:t> </a:t>
            </a:r>
            <a:br>
              <a:rPr lang="en-US" dirty="0">
                <a:solidFill>
                  <a:srgbClr val="663300"/>
                </a:solidFill>
              </a:rPr>
            </a:b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Krassimira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Marinova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Institute for Nuclear Research, </a:t>
            </a:r>
          </a:p>
          <a:p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141980 </a:t>
            </a:r>
            <a:r>
              <a:rPr lang="en-US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Moscow region</a:t>
            </a:r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3635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Precision Physics and Fundamental Physical Constants 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white"/>
                </a:solidFill>
              </a:rPr>
              <a:t> </a:t>
            </a:r>
            <a:r>
              <a:rPr lang="en-US" i="1" dirty="0" smtClean="0">
                <a:solidFill>
                  <a:prstClr val="white"/>
                </a:solidFill>
              </a:rPr>
              <a:t> (</a:t>
            </a:r>
            <a:r>
              <a:rPr lang="en-US" i="1" dirty="0" err="1" smtClean="0">
                <a:solidFill>
                  <a:prstClr val="white"/>
                </a:solidFill>
              </a:rPr>
              <a:t>Dubna</a:t>
            </a:r>
            <a:r>
              <a:rPr lang="en-US" i="1" dirty="0" smtClean="0">
                <a:solidFill>
                  <a:prstClr val="white"/>
                </a:solidFill>
              </a:rPr>
              <a:t>, 1-5 December, 2014)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 </a:t>
            </a:r>
            <a:br>
              <a:rPr lang="en-US" dirty="0" smtClean="0">
                <a:solidFill>
                  <a:prstClr val="white"/>
                </a:solidFill>
              </a:rPr>
            </a:br>
            <a:endParaRPr lang="ru-RU" b="1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cxnSp>
        <p:nvCxnSpPr>
          <p:cNvPr id="5" name="Прямая соединительная линия 9"/>
          <p:cNvCxnSpPr/>
          <p:nvPr/>
        </p:nvCxnSpPr>
        <p:spPr bwMode="auto">
          <a:xfrm>
            <a:off x="323850" y="914400"/>
            <a:ext cx="8724900" cy="0"/>
          </a:xfrm>
          <a:prstGeom prst="line">
            <a:avLst/>
          </a:prstGeom>
          <a:ln w="66675" cmpd="thinThick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07"/>
            <a:ext cx="9144000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errors of </a:t>
            </a:r>
            <a:r>
              <a:rPr lang="el-GR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94" y="692696"/>
            <a:ext cx="30963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990033"/>
                </a:solidFill>
                <a:latin typeface="Times New Roman"/>
                <a:cs typeface="Times New Roman"/>
              </a:rPr>
              <a:t>● </a:t>
            </a:r>
            <a:r>
              <a:rPr lang="en-US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sz="20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i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baseline="-25000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0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lvl="0"/>
            <a:endParaRPr lang="en-US" sz="20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10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  → 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≥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pPr lvl="0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δ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&lt;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r</a:t>
            </a:r>
            <a:r>
              <a:rPr lang="en-US" sz="2000" b="1" baseline="300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&gt;</a:t>
            </a:r>
            <a:r>
              <a:rPr lang="en-US" sz="2000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d(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lvl="0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b="1" i="1" dirty="0" smtClean="0">
                <a:solidFill>
                  <a:srgbClr val="990033"/>
                </a:solidFill>
                <a:latin typeface="Times New Roman"/>
                <a:cs typeface="Times New Roman"/>
              </a:rPr>
              <a:t>● </a:t>
            </a:r>
            <a:r>
              <a:rPr lang="en-US" sz="2000" b="1" dirty="0" err="1" smtClean="0">
                <a:solidFill>
                  <a:srgbClr val="990033"/>
                </a:solidFill>
                <a:latin typeface="Times New Roman"/>
                <a:cs typeface="Times New Roman"/>
              </a:rPr>
              <a:t>d</a:t>
            </a:r>
            <a:r>
              <a:rPr lang="en-US" sz="2000" b="1" i="1" dirty="0" err="1" smtClean="0">
                <a:solidFill>
                  <a:srgbClr val="990033"/>
                </a:solidFill>
                <a:latin typeface="Times New Roman"/>
                <a:cs typeface="Times New Roman"/>
              </a:rPr>
              <a:t>F</a:t>
            </a:r>
            <a:r>
              <a:rPr lang="en-US" sz="2000" b="1" i="1" dirty="0" smtClean="0">
                <a:solidFill>
                  <a:srgbClr val="990033"/>
                </a:solidFill>
                <a:latin typeface="Times New Roman"/>
                <a:cs typeface="Times New Roman"/>
              </a:rPr>
              <a:t>  </a:t>
            </a:r>
            <a:endParaRPr lang="en-US" sz="2000" b="1" i="1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     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≤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lvl="0"/>
            <a:endParaRPr lang="en-US" i="1" dirty="0">
              <a:solidFill>
                <a:srgbClr val="00B050"/>
              </a:solidFill>
            </a:endParaRPr>
          </a:p>
          <a:p>
            <a:pPr lvl="0"/>
            <a:r>
              <a:rPr lang="en-US" sz="28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●  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experimental </a:t>
            </a:r>
            <a:r>
              <a:rPr lang="en-US" sz="2000" b="1" dirty="0">
                <a:solidFill>
                  <a:srgbClr val="00B050"/>
                </a:solidFill>
                <a:latin typeface="Times New Roman"/>
                <a:cs typeface="Times New Roman"/>
              </a:rPr>
              <a:t>m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ethod,   </a:t>
            </a:r>
          </a:p>
          <a:p>
            <a:pPr lvl="0"/>
            <a:r>
              <a:rPr lang="en-US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  fundamental constants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0"/>
            <a:endParaRPr lang="en-US" i="1" dirty="0">
              <a:solidFill>
                <a:srgbClr val="00B050"/>
              </a:solidFill>
            </a:endParaRPr>
          </a:p>
          <a:p>
            <a:pPr lvl="0"/>
            <a:r>
              <a:rPr lang="en-US" dirty="0" smtClean="0">
                <a:solidFill>
                  <a:srgbClr val="00B050"/>
                </a:solidFill>
              </a:rPr>
              <a:t>  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95936" y="39330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959769"/>
              </p:ext>
            </p:extLst>
          </p:nvPr>
        </p:nvGraphicFramePr>
        <p:xfrm>
          <a:off x="4601273" y="3971729"/>
          <a:ext cx="376237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Graph" r:id="rId3" imgW="4276954" imgH="3022397" progId="Origin50.Graph">
                  <p:embed/>
                </p:oleObj>
              </mc:Choice>
              <mc:Fallback>
                <p:oleObj name="Graph" r:id="rId3" imgW="4276954" imgH="302239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96" t="6995" r="9508"/>
                      <a:stretch>
                        <a:fillRect/>
                      </a:stretch>
                    </p:blipFill>
                    <p:spPr bwMode="auto">
                      <a:xfrm>
                        <a:off x="4601273" y="3971729"/>
                        <a:ext cx="3762375" cy="28098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55975" y="836712"/>
            <a:ext cx="98753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953620"/>
              </p:ext>
            </p:extLst>
          </p:nvPr>
        </p:nvGraphicFramePr>
        <p:xfrm>
          <a:off x="4355976" y="836712"/>
          <a:ext cx="3888432" cy="298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Graph" r:id="rId5" imgW="4276954" imgH="3023616" progId="Origin50.Graph">
                  <p:embed/>
                </p:oleObj>
              </mc:Choice>
              <mc:Fallback>
                <p:oleObj name="Graph" r:id="rId5" imgW="4276954" imgH="3023616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49" t="8569" r="11481"/>
                      <a:stretch>
                        <a:fillRect/>
                      </a:stretch>
                    </p:blipFill>
                    <p:spPr bwMode="auto">
                      <a:xfrm>
                        <a:off x="4355976" y="836712"/>
                        <a:ext cx="3888432" cy="2983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2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3936"/>
            <a:ext cx="9144000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Absolute values of nuclear charge radii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764704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●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values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muonic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spectra and electronic scattering experiments                                                                          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→   applicable to stable elements only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→  (mu) model dependent 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5222"/>
              </p:ext>
            </p:extLst>
          </p:nvPr>
        </p:nvGraphicFramePr>
        <p:xfrm>
          <a:off x="359025" y="1813158"/>
          <a:ext cx="3636912" cy="4328160"/>
        </p:xfrm>
        <a:graphic>
          <a:graphicData uri="http://schemas.openxmlformats.org/drawingml/2006/table">
            <a:tbl>
              <a:tblPr firstRow="1" bandRow="1"/>
              <a:tblGrid>
                <a:gridCol w="701070"/>
                <a:gridCol w="1868264"/>
                <a:gridCol w="1067578"/>
              </a:tblGrid>
              <a:tr h="33145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i="1" dirty="0" err="1" smtClean="0"/>
                        <a:t>R</a:t>
                      </a:r>
                      <a:r>
                        <a:rPr lang="en-US" baseline="-25000" dirty="0" err="1" smtClean="0"/>
                        <a:t>exp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fm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/>
                    </a:solidFill>
                  </a:tcPr>
                </a:tc>
              </a:tr>
              <a:tr h="3014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2.5700(1500)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2.5100(300)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3.1000(800)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40000"/>
                      </a:srgbClr>
                    </a:solidFill>
                  </a:tcPr>
                </a:tc>
              </a:tr>
              <a:tr h="3014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3.0400(250)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3.0800(800)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3.0060(41)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20000"/>
                      </a:srgbClr>
                    </a:solidFill>
                  </a:tcPr>
                </a:tc>
              </a:tr>
              <a:tr h="3014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3.0400(250)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3.0700(800)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40000"/>
                      </a:srgbClr>
                    </a:solidFill>
                  </a:tcPr>
                </a:tc>
              </a:tr>
              <a:tr h="3014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4.1840(72)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4.1870(100)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20000"/>
                      </a:srgbClr>
                    </a:solidFill>
                  </a:tcPr>
                </a:tc>
              </a:tr>
              <a:tr h="3014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5.0300(1500)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4.9980(1000)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40000"/>
                      </a:srgbClr>
                    </a:solidFill>
                  </a:tcPr>
                </a:tc>
              </a:tr>
              <a:tr h="2485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5.4830(150)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4.4910(150)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CA6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6020" y="1911023"/>
            <a:ext cx="7407944" cy="166199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latin typeface="Times New Roman"/>
                <a:cs typeface="Times New Roman"/>
              </a:rPr>
              <a:t>●    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 </a:t>
            </a:r>
            <a:r>
              <a:rPr lang="el-GR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A’A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optical isotope shifts, long isotopic chains</a:t>
            </a:r>
            <a:endParaRPr lang="en-US" sz="2400" b="1" i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i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’)+</a:t>
            </a:r>
            <a:r>
              <a:rPr lang="el-GR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i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A’A</a:t>
            </a:r>
          </a:p>
          <a:p>
            <a:pPr lvl="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combined analysis of two types of experimental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4080926"/>
            <a:ext cx="8784976" cy="101566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extraction of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long isotopic sequences - meets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serious statistical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computational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in cases where there exist data on 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many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isotopes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especially on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δ&lt;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in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isotopic chains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132" y="5450740"/>
            <a:ext cx="6606332" cy="70788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different algorithms of analysis are used</a:t>
            </a:r>
          </a:p>
          <a:p>
            <a:pPr algn="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. Nadjakov, K. Marinova, Yu. Gangrsky: ADNDT 56 (1994)  133-157</a:t>
            </a:r>
          </a:p>
          <a:p>
            <a:pPr algn="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I. Angeli, ADNDT 87 (2004) 185-206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E9AC0-6075-46F2-874B-1FBB96362679}" type="datetime1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01.12.2014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898989"/>
                </a:solidFill>
              </a:rPr>
              <a:t>K. Marinova, JINR</a:t>
            </a: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1052736"/>
            <a:ext cx="8859838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The table combines the results of two working groups in a single data set  </a:t>
            </a:r>
            <a:endParaRPr lang="ru-RU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hangingPunct="0">
              <a:defRPr/>
            </a:pPr>
            <a:endParaRPr lang="ru-RU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1165860" indent="-34290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990033"/>
                </a:solidFill>
                <a:latin typeface="Arial" panose="020B0604020202020204" pitchFamily="34" charset="0"/>
                <a:cs typeface="Arial" pitchFamily="34" charset="0"/>
              </a:rPr>
              <a:t>includes data till the end of 2013</a:t>
            </a:r>
          </a:p>
          <a:p>
            <a:pPr marL="1165860" indent="-34290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ccounts for statistical </a:t>
            </a:r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systematic errors of both types of source </a:t>
            </a: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822960" hangingPunct="0">
              <a:lnSpc>
                <a:spcPct val="120000"/>
              </a:lnSpc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108710" indent="-285750" algn="r" hangingPunct="0">
              <a:lnSpc>
                <a:spcPct val="120000"/>
              </a:lnSpc>
              <a:defRPr/>
            </a:pP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108710" indent="-285750" algn="r" hangingPunct="0">
              <a:lnSpc>
                <a:spcPct val="120000"/>
              </a:lnSpc>
              <a:defRPr/>
            </a:pP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108710" indent="-285750" algn="r" hangingPunct="0">
              <a:lnSpc>
                <a:spcPct val="120000"/>
              </a:lnSpc>
              <a:defRPr/>
            </a:pPr>
            <a:endParaRPr lang="en-US" sz="1200" dirty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marL="1108710" indent="-285750" algn="r" hangingPunct="0">
              <a:lnSpc>
                <a:spcPct val="120000"/>
              </a:lnSpc>
              <a:defRPr/>
            </a:pPr>
            <a:endParaRPr lang="en-US" sz="2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1108710" indent="-285750" hangingPunct="0">
              <a:lnSpc>
                <a:spcPct val="120000"/>
              </a:lnSpc>
              <a:defRPr/>
            </a:pPr>
            <a:endParaRPr lang="en-US" sz="2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1108710" indent="-285750" hangingPunct="0">
              <a:lnSpc>
                <a:spcPct val="120000"/>
              </a:lnSpc>
              <a:defRPr/>
            </a:pPr>
            <a:endParaRPr lang="en-US" sz="2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1108710" indent="-285750" hangingPunct="0">
              <a:lnSpc>
                <a:spcPct val="120000"/>
              </a:lnSpc>
              <a:defRPr/>
            </a:pPr>
            <a:endParaRPr lang="en-US" sz="20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676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prstClr val="black"/>
              </a:solidFill>
              <a:latin typeface="Arial" pitchFamily="34" charset="0"/>
              <a:ea typeface="Consolas" pitchFamily="49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experimental nuclear charge radii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7498" y="559713"/>
            <a:ext cx="333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Angeli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&amp;K.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Marinova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ADNDT 99 (2013) 69</a:t>
            </a:r>
            <a:endParaRPr lang="en-US" sz="1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350100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0" lvl="0" hangingPunct="0">
              <a:lnSpc>
                <a:spcPct val="120000"/>
              </a:lnSpc>
              <a:defRPr/>
            </a:pPr>
            <a:r>
              <a:rPr lang="en-US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822960" lvl="0" hangingPunct="0">
              <a:lnSpc>
                <a:spcPct val="120000"/>
              </a:lnSpc>
              <a:defRPr/>
            </a:pPr>
            <a:endParaRPr lang="en-US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5860" lvl="0" indent="-34290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accuracy of the already known </a:t>
            </a:r>
            <a:r>
              <a:rPr lang="en-US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marL="1165860" lvl="0" indent="-34290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predicts </a:t>
            </a:r>
            <a:r>
              <a:rPr lang="en-US" i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-values in long isotopic chains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5860" lvl="0" indent="-34290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self-consistent set of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" y="2276872"/>
            <a:ext cx="9242426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551400"/>
      </p:ext>
    </p:extLst>
  </p:cSld>
  <p:clrMapOvr>
    <a:masterClrMapping/>
  </p:clrMapOvr>
  <p:transition advTm="3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12" y="44624"/>
            <a:ext cx="9158712" cy="72008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and comparison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A2E85-001C-48BD-B7F0-5B6A3410CF47}" type="datetime1">
              <a:rPr lang="ru-RU" smtClean="0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K. Marinova, JINR</a:t>
            </a:r>
            <a:endParaRPr lang="ru-R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93323"/>
              </p:ext>
            </p:extLst>
          </p:nvPr>
        </p:nvGraphicFramePr>
        <p:xfrm>
          <a:off x="899592" y="908720"/>
          <a:ext cx="710411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864096"/>
                <a:gridCol w="2016223"/>
                <a:gridCol w="1584176"/>
                <a:gridCol w="1559495"/>
              </a:tblGrid>
              <a:tr h="362311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i="1" dirty="0" smtClean="0"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lang="en-US" i="1" u="none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en-US" baseline="30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&gt;, fm</a:t>
                      </a:r>
                      <a:r>
                        <a:rPr lang="en-US" baseline="300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R </a:t>
                      </a:r>
                      <a:r>
                        <a:rPr lang="en-US" baseline="-25000" dirty="0" smtClean="0"/>
                        <a:t>adopted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R</a:t>
                      </a:r>
                      <a:r>
                        <a:rPr lang="en-US" baseline="-25000" dirty="0" err="1" smtClean="0"/>
                        <a:t>exp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fm</a:t>
                      </a:r>
                      <a:endParaRPr lang="en-US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en-US" dirty="0" smtClean="0"/>
                        <a:t>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2.589(39)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2.589(39)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-1.230(32)[0.0001]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2.339(44)</a:t>
                      </a:r>
                      <a:endParaRPr lang="en-US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3.0046(48)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3.0055(21)</a:t>
                      </a:r>
                      <a:endParaRPr lang="en-US" dirty="0"/>
                    </a:p>
                  </a:txBody>
                  <a:tcPr/>
                </a:tc>
              </a:tr>
              <a:tr h="3623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-0.321(4)[43]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2.9544(35)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2.9525(33)</a:t>
                      </a:r>
                      <a:endParaRPr lang="en-US" dirty="0"/>
                    </a:p>
                  </a:txBody>
                  <a:tcPr/>
                </a:tc>
              </a:tr>
              <a:tr h="362311">
                <a:tc>
                  <a:txBody>
                    <a:bodyPr/>
                    <a:lstStyle/>
                    <a:p>
                      <a:r>
                        <a:rPr lang="en-US" dirty="0" smtClean="0"/>
                        <a:t>Kr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4.1840(36)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4.1835(21)</a:t>
                      </a:r>
                      <a:endParaRPr lang="en-US" dirty="0"/>
                    </a:p>
                  </a:txBody>
                  <a:tcPr/>
                </a:tc>
              </a:tr>
              <a:tr h="3623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0.989(4)[26]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4.3002(129)</a:t>
                      </a:r>
                      <a:endParaRPr lang="en-US" dirty="0"/>
                    </a:p>
                  </a:txBody>
                  <a:tcPr/>
                </a:tc>
              </a:tr>
              <a:tr h="36231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4.9663(91)</a:t>
                      </a:r>
                      <a:endParaRPr lang="en-US" dirty="0"/>
                    </a:p>
                  </a:txBody>
                  <a:tcPr/>
                </a:tc>
              </a:tr>
              <a:tr h="3623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0.8538(11)[43]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5.0440(53)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5.0522(46)</a:t>
                      </a:r>
                      <a:endParaRPr lang="en-US" dirty="0"/>
                    </a:p>
                  </a:txBody>
                  <a:tcPr/>
                </a:tc>
              </a:tr>
              <a:tr h="362311"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5.4480(69)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5.4463(31)</a:t>
                      </a:r>
                      <a:endParaRPr lang="en-US" dirty="0"/>
                    </a:p>
                  </a:txBody>
                  <a:tcPr/>
                </a:tc>
              </a:tr>
              <a:tr h="3623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0.1981(1)(440)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5.4670(66)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5.4648(32)</a:t>
                      </a:r>
                      <a:endParaRPr lang="en-US" dirty="0"/>
                    </a:p>
                  </a:txBody>
                  <a:tcPr/>
                </a:tc>
              </a:tr>
              <a:tr h="362311"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5.5915(176)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5.5915(176)*</a:t>
                      </a:r>
                      <a:endParaRPr lang="en-US" dirty="0"/>
                    </a:p>
                  </a:txBody>
                  <a:tcPr/>
                </a:tc>
              </a:tr>
              <a:tr h="3623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0.86725(2)[0.088]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5.6688(176)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5908630"/>
            <a:ext cx="504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Accuracy changes – several % to part of the percent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3"/>
          <a:srcRect l="4523" t="26531" r="26469" b="8025"/>
          <a:stretch/>
        </p:blipFill>
        <p:spPr bwMode="auto">
          <a:xfrm>
            <a:off x="179512" y="849544"/>
            <a:ext cx="420243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dependence of nuclear charge radii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A2E85-001C-48BD-B7F0-5B6A3410CF47}" type="datetime1">
              <a:rPr lang="ru-RU" smtClean="0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K. Marinova, JINR</a:t>
            </a:r>
            <a:endParaRPr lang="ru-RU"/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4139" t="25308" r="24831" b="7955"/>
          <a:stretch/>
        </p:blipFill>
        <p:spPr bwMode="auto">
          <a:xfrm>
            <a:off x="4499992" y="836712"/>
            <a:ext cx="4325620" cy="5749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012635"/>
              </p:ext>
            </p:extLst>
          </p:nvPr>
        </p:nvGraphicFramePr>
        <p:xfrm>
          <a:off x="2382258" y="3615140"/>
          <a:ext cx="2117734" cy="304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Graph" r:id="rId5" imgW="3022560" imgH="4276440" progId="Origin50.Graph">
                  <p:embed/>
                </p:oleObj>
              </mc:Choice>
              <mc:Fallback>
                <p:oleObj name="Graph" r:id="rId5" imgW="3022560" imgH="427644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44" t="36559" r="45683" b="13469"/>
                      <a:stretch>
                        <a:fillRect/>
                      </a:stretch>
                    </p:blipFill>
                    <p:spPr bwMode="auto">
                      <a:xfrm>
                        <a:off x="2382258" y="3615140"/>
                        <a:ext cx="2117734" cy="3041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5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Isotonic behavior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A2E85-001C-48BD-B7F0-5B6A3410CF47}" type="datetime1">
              <a:rPr lang="ru-RU" smtClean="0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K. Marinova, JINR</a:t>
            </a: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979712" y="4797152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1115616" y="1052736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US" sz="1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30412"/>
              </p:ext>
            </p:extLst>
          </p:nvPr>
        </p:nvGraphicFramePr>
        <p:xfrm>
          <a:off x="6012160" y="3518185"/>
          <a:ext cx="2915906" cy="255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Graph" r:id="rId3" imgW="4276440" imgH="3022560" progId="Origin50.Graph">
                  <p:embed/>
                </p:oleObj>
              </mc:Choice>
              <mc:Fallback>
                <p:oleObj name="Graph" r:id="rId3" imgW="4276440" imgH="3022560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690" t="4733" r="77136" b="76505"/>
                      <a:stretch>
                        <a:fillRect/>
                      </a:stretch>
                    </p:blipFill>
                    <p:spPr bwMode="auto">
                      <a:xfrm>
                        <a:off x="6012160" y="3518185"/>
                        <a:ext cx="2915906" cy="2557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599123"/>
              </p:ext>
            </p:extLst>
          </p:nvPr>
        </p:nvGraphicFramePr>
        <p:xfrm>
          <a:off x="5848672" y="836712"/>
          <a:ext cx="3136900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Graph" r:id="rId5" imgW="4276440" imgH="3022560" progId="Origin50.Graph">
                  <p:embed/>
                </p:oleObj>
              </mc:Choice>
              <mc:Fallback>
                <p:oleObj name="Graph" r:id="rId5" imgW="4276440" imgH="3022560" progId="Origin50.Grap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268" t="7413" r="74330" b="74539"/>
                      <a:stretch>
                        <a:fillRect/>
                      </a:stretch>
                    </p:blipFill>
                    <p:spPr bwMode="auto">
                      <a:xfrm>
                        <a:off x="5848672" y="836712"/>
                        <a:ext cx="3136900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775308"/>
              </p:ext>
            </p:extLst>
          </p:nvPr>
        </p:nvGraphicFramePr>
        <p:xfrm>
          <a:off x="0" y="764704"/>
          <a:ext cx="5641584" cy="5292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Graph" r:id="rId7" imgW="4276800" imgH="3022200" progId="Origin50.Graph">
                  <p:embed/>
                </p:oleObj>
              </mc:Choice>
              <mc:Fallback>
                <p:oleObj name="Graph" r:id="rId7" imgW="4276800" imgH="3022200" progId="Origin50.Graph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01" t="3098" r="60268" b="57530"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5641584" cy="5292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2399" y="1213387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106-120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2123" y="1213387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62-74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0587" y="4976491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30-42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4716016" y="4970500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16-30</a:t>
            </a:r>
            <a:endParaRPr lang="ru-RU" dirty="0"/>
          </a:p>
        </p:txBody>
      </p:sp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546" y="5805264"/>
                <a:ext cx="1757982" cy="748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𝑛𝑜𝑟</m:t>
                          </m:r>
                          <m:r>
                            <a:rPr lang="ru-RU" sz="1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ru-RU" sz="1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sz="1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𝑍</m:t>
                          </m:r>
                        </m:e>
                      </m:d>
                      <m:r>
                        <a:rPr lang="ru-RU" sz="12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0 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lang="ru-RU" sz="1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𝐴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2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ru-RU" sz="12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6" y="5805264"/>
                <a:ext cx="1757982" cy="7483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6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 of 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other shell closure signature – isotonic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740626" y="1700808"/>
            <a:ext cx="4246735" cy="2373735"/>
            <a:chOff x="3235648" y="1700808"/>
            <a:chExt cx="4246735" cy="2373735"/>
          </a:xfrm>
        </p:grpSpPr>
        <p:sp>
          <p:nvSpPr>
            <p:cNvPr id="5" name="TextBox 4"/>
            <p:cNvSpPr txBox="1"/>
            <p:nvPr/>
          </p:nvSpPr>
          <p:spPr>
            <a:xfrm>
              <a:off x="3982546" y="1700808"/>
              <a:ext cx="2810385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Shell closure signatures:</a:t>
              </a:r>
            </a:p>
            <a:p>
              <a:endParaRPr lang="en-US" dirty="0"/>
            </a:p>
            <a:p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</a:t>
              </a:r>
              <a:r>
                <a:rPr lang="en-US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</a:t>
              </a:r>
              <a:r>
                <a:rPr lang="en-US" sz="2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→ maximum</a:t>
              </a:r>
            </a:p>
            <a:p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436965" y="2852936"/>
              <a:ext cx="3901545" cy="461666"/>
              <a:chOff x="3633535" y="3456674"/>
              <a:chExt cx="3901545" cy="461666"/>
            </a:xfrm>
          </p:grpSpPr>
          <p:graphicFrame>
            <p:nvGraphicFramePr>
              <p:cNvPr id="7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5845837"/>
                  </p:ext>
                </p:extLst>
              </p:nvPr>
            </p:nvGraphicFramePr>
            <p:xfrm>
              <a:off x="3633535" y="3456674"/>
              <a:ext cx="17272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3" name="Equation" r:id="rId3" imgW="863280" imgH="228600" progId="Equation.3">
                      <p:embed/>
                    </p:oleObj>
                  </mc:Choice>
                  <mc:Fallback>
                    <p:oleObj name="Equation" r:id="rId3" imgW="8632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3535" y="3456674"/>
                            <a:ext cx="1727200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ctangle 10"/>
              <p:cNvSpPr/>
              <p:nvPr/>
            </p:nvSpPr>
            <p:spPr>
              <a:xfrm>
                <a:off x="5472319" y="3456675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56176" y="3456674"/>
                <a:ext cx="1378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minimum</a:t>
                </a:r>
                <a:endParaRPr lang="en-US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235648" y="3528812"/>
              <a:ext cx="4246735" cy="545731"/>
              <a:chOff x="4149035" y="4123082"/>
              <a:chExt cx="4246735" cy="54573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149035" y="4123082"/>
                <a:ext cx="2962624" cy="545731"/>
                <a:chOff x="4149035" y="4123082"/>
                <a:chExt cx="2962624" cy="545731"/>
              </a:xfrm>
            </p:grpSpPr>
            <p:pic>
              <p:nvPicPr>
                <p:cNvPr id="8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149035" y="4123082"/>
                  <a:ext cx="2532544" cy="5162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6619216" y="4207148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→</a:t>
                  </a:r>
                  <a:endParaRPr lang="en-US" dirty="0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7016866" y="4177621"/>
                <a:ext cx="1378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minimum</a:t>
                </a:r>
                <a:endParaRPr lang="en-US" dirty="0"/>
              </a:p>
            </p:txBody>
          </p:sp>
        </p:grpSp>
      </p:grpSp>
      <p:pic>
        <p:nvPicPr>
          <p:cNvPr id="6217" name="Picture 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1" y="1251168"/>
            <a:ext cx="1944832" cy="558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643095"/>
              </p:ext>
            </p:extLst>
          </p:nvPr>
        </p:nvGraphicFramePr>
        <p:xfrm>
          <a:off x="2607703" y="1272250"/>
          <a:ext cx="2304256" cy="532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Graph" r:id="rId7" imgW="4276440" imgH="3022560" progId="Origin50.Graph">
                  <p:embed/>
                </p:oleObj>
              </mc:Choice>
              <mc:Fallback>
                <p:oleObj name="Graph" r:id="rId7" imgW="4276440" imgH="3022560" progId="Origin50.Graph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14" t="6383" r="72273" b="32375"/>
                      <a:stretch>
                        <a:fillRect/>
                      </a:stretch>
                    </p:blipFill>
                    <p:spPr bwMode="auto">
                      <a:xfrm>
                        <a:off x="2607703" y="1272250"/>
                        <a:ext cx="2304256" cy="5324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 rot="20401334">
            <a:off x="-205076" y="3910375"/>
            <a:ext cx="9320356" cy="95410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GB" sz="2800" i="1" dirty="0" err="1" smtClean="0">
                <a:solidFill>
                  <a:schemeClr val="bg1"/>
                </a:solidFill>
                <a:latin typeface="Times New Roman"/>
                <a:ea typeface="MS Mincho"/>
              </a:rPr>
              <a:t>rms</a:t>
            </a:r>
            <a:r>
              <a:rPr lang="en-GB" sz="2800" dirty="0" smtClean="0">
                <a:solidFill>
                  <a:schemeClr val="bg1"/>
                </a:solidFill>
                <a:latin typeface="Times New Roman"/>
                <a:ea typeface="MS Mincho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Times New Roman"/>
                <a:ea typeface="MS Mincho"/>
              </a:rPr>
              <a:t>charge radii can be considered as an additional signature for shell closures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90" y="0"/>
            <a:ext cx="920959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908720"/>
            <a:ext cx="8784976" cy="830997"/>
          </a:xfrm>
          <a:prstGeom prst="rect">
            <a:avLst/>
          </a:prstGeom>
          <a:blipFill dpi="0" rotWithShape="1">
            <a:blip r:embed="rId3">
              <a:alphaModFix amt="27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sz="2400" dirty="0">
                <a:solidFill>
                  <a:prstClr val="black"/>
                </a:solidFill>
                <a:latin typeface="Comic Sans MS" pitchFamily="66" charset="0"/>
              </a:rPr>
              <a:t>Possibility of analyzing not only isotopic, but also isotonic behavior of nuclear charge radii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2204864"/>
            <a:ext cx="8784975" cy="1200329"/>
          </a:xfrm>
          <a:prstGeom prst="rect">
            <a:avLst/>
          </a:prstGeom>
          <a:blipFill dpi="0" rotWithShape="1">
            <a:blip r:embed="rId4">
              <a:alphaModFix amt="7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ea typeface="MS Mincho"/>
              </a:rPr>
              <a:t>Allows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searching for correlations between nuclear charge radii </a:t>
            </a:r>
            <a:r>
              <a:rPr lang="en-US" sz="2400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R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and other nuclear observables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 -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indication of  pronounced nuclear structure changes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3933056"/>
            <a:ext cx="8784976" cy="830997"/>
          </a:xfrm>
          <a:prstGeom prst="rect">
            <a:avLst/>
          </a:prstGeom>
          <a:blipFill dpi="0" rotWithShape="1">
            <a:blip r:embed="rId5">
              <a:alphaModFix amt="29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400" dirty="0">
                <a:solidFill>
                  <a:prstClr val="black"/>
                </a:solidFill>
                <a:latin typeface="Comic Sans MS" pitchFamily="66" charset="0"/>
              </a:rPr>
              <a:t>Can be used in data handling and theoretical calculations as well as a test for the nuclear theory</a:t>
            </a:r>
          </a:p>
        </p:txBody>
      </p:sp>
    </p:spTree>
    <p:extLst>
      <p:ext uri="{BB962C8B-B14F-4D97-AF65-F5344CB8AC3E}">
        <p14:creationId xmlns:p14="http://schemas.microsoft.com/office/powerpoint/2010/main" val="30195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2924944"/>
            <a:ext cx="3600400" cy="82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" y="1481158"/>
            <a:ext cx="4224103" cy="393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685742"/>
            <a:ext cx="151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>
              <a:solidFill>
                <a:prstClr val="black"/>
              </a:solidFill>
              <a:latin typeface="Cambria Math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01931" y="2564904"/>
                <a:ext cx="5184576" cy="1282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∆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𝐸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(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𝐹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)=+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𝐵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𝐾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𝐾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−2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𝐼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𝐼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𝐽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𝐽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+1)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𝐼</m:t>
                          </m:r>
                          <m:d>
                            <m:d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𝐼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𝐽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(2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𝐽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  <a:ea typeface="Times New Roman"/>
                </a:endParaRPr>
              </a:p>
              <a:p>
                <a:pPr algn="ctr">
                  <a:spcAft>
                    <a:spcPts val="1800"/>
                  </a:spcAft>
                </a:pPr>
                <a:r>
                  <a:rPr lang="en-US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∼ </a:t>
                </a:r>
                <a:r>
                  <a:rPr lang="el-GR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b="1" i="1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        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∼ </a:t>
                </a:r>
                <a:r>
                  <a:rPr lang="en-US" sz="20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</a:t>
                </a:r>
                <a:endParaRPr lang="ru-RU" sz="2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931" y="2564904"/>
                <a:ext cx="5184576" cy="1282852"/>
              </a:xfrm>
              <a:prstGeom prst="rect">
                <a:avLst/>
              </a:prstGeom>
              <a:blipFill rotWithShape="1">
                <a:blip r:embed="rId4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65928" y="4948291"/>
            <a:ext cx="3997100" cy="878343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Δν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A’A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=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ν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ν</a:t>
            </a:r>
            <a:r>
              <a:rPr lang="en-US" sz="2800" i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2800" i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’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∼</a:t>
            </a:r>
            <a:r>
              <a:rPr lang="el-G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δ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&lt;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r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&gt;</a:t>
            </a:r>
            <a:r>
              <a:rPr lang="en-US" sz="2800" i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A’A</a:t>
            </a:r>
            <a:endParaRPr lang="ru-RU" sz="2800" i="1" baseline="30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1958" y="1835532"/>
            <a:ext cx="4732042" cy="461665"/>
          </a:xfrm>
          <a:prstGeom prst="rect">
            <a:avLst/>
          </a:prstGeom>
          <a:gradFill>
            <a:gsLst>
              <a:gs pos="0">
                <a:srgbClr val="000000">
                  <a:alpha val="57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Hyperfine splitting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958" y="4388166"/>
            <a:ext cx="4680666" cy="461665"/>
          </a:xfrm>
          <a:prstGeom prst="rect">
            <a:avLst/>
          </a:prstGeom>
          <a:gradFill>
            <a:gsLst>
              <a:gs pos="0">
                <a:srgbClr val="000000">
                  <a:alpha val="57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Isotopic shift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2143" y="44624"/>
            <a:ext cx="9156143" cy="4572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rIns="91440" anchor="b">
            <a:normAutofit fontScale="7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sz="3300" b="1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atomic spectra supply information on nuclear structure?</a:t>
            </a: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82291" y="685741"/>
                <a:ext cx="6600974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33CC"/>
                    </a:solidFill>
                  </a:rPr>
                  <a:t>Optical spectroscopy  </a:t>
                </a:r>
                <a:r>
                  <a:rPr lang="en-US" b="1" dirty="0">
                    <a:solidFill>
                      <a:srgbClr val="0033CC"/>
                    </a:solidFill>
                  </a:rPr>
                  <a:t>→</a:t>
                </a:r>
                <a:r>
                  <a:rPr lang="en-US" b="1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b="1" dirty="0">
                    <a:solidFill>
                      <a:srgbClr val="0033CC"/>
                    </a:solidFill>
                  </a:rPr>
                  <a:t>m</a:t>
                </a:r>
                <a:r>
                  <a:rPr lang="en-US" b="1" dirty="0" smtClean="0">
                    <a:solidFill>
                      <a:srgbClr val="0033CC"/>
                    </a:solidFill>
                  </a:rPr>
                  <a:t>ain source of information on charge radii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Electromagnetic interaction: atomic nucleus </a:t>
                </a:r>
                <a:r>
                  <a:rPr lang="en-US" b="1" i="1" dirty="0" smtClean="0">
                    <a:solidFill>
                      <a:prstClr val="black"/>
                    </a:solidFill>
                  </a:rPr>
                  <a:t>I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→ electronic shell </a:t>
                </a:r>
                <a:r>
                  <a:rPr lang="en-US" b="1" i="1" dirty="0" smtClean="0">
                    <a:solidFill>
                      <a:prstClr val="black"/>
                    </a:solidFill>
                  </a:rPr>
                  <a:t>J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𝑰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𝑱</m:t>
                        </m:r>
                      </m:e>
                    </m:acc>
                  </m:oMath>
                </a14:m>
                <a:r>
                  <a:rPr lang="en-US" b="1" i="1" dirty="0" smtClean="0">
                    <a:solidFill>
                      <a:prstClr val="black"/>
                    </a:solidFill>
                  </a:rPr>
                  <a:t>                                │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J - I │ ≤  F ≤ │J + I│</a:t>
                </a:r>
                <a:endParaRPr lang="en-US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91" y="685741"/>
                <a:ext cx="6600974" cy="956929"/>
              </a:xfrm>
              <a:prstGeom prst="rect">
                <a:avLst/>
              </a:prstGeom>
              <a:blipFill rotWithShape="1">
                <a:blip r:embed="rId5"/>
                <a:stretch>
                  <a:fillRect l="-831" t="-3185" b="-9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496" y="5517232"/>
            <a:ext cx="383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Optical transitions →   </a:t>
            </a:r>
            <a:r>
              <a:rPr lang="el-GR" dirty="0" smtClean="0">
                <a:solidFill>
                  <a:prstClr val="black"/>
                </a:solidFill>
              </a:rPr>
              <a:t>Δ</a:t>
            </a:r>
            <a:r>
              <a:rPr lang="en-US" i="1" dirty="0" smtClean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 = 0, ±1 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93526" y="2174881"/>
            <a:ext cx="4475032" cy="1374473"/>
            <a:chOff x="3793526" y="2174881"/>
            <a:chExt cx="4475032" cy="1374473"/>
          </a:xfrm>
        </p:grpSpPr>
        <p:sp>
          <p:nvSpPr>
            <p:cNvPr id="35" name="Notched Right Arrow 34"/>
            <p:cNvSpPr/>
            <p:nvPr/>
          </p:nvSpPr>
          <p:spPr>
            <a:xfrm>
              <a:off x="3793526" y="2582565"/>
              <a:ext cx="877330" cy="494272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019" tIns="40510" rIns="81019" bIns="4051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6" name="TextBox 44"/>
            <p:cNvSpPr txBox="1">
              <a:spLocks noChangeArrowheads="1"/>
            </p:cNvSpPr>
            <p:nvPr/>
          </p:nvSpPr>
          <p:spPr bwMode="auto">
            <a:xfrm>
              <a:off x="4745043" y="2174881"/>
              <a:ext cx="3523515" cy="137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1019" tIns="40510" rIns="81019" bIns="40510">
              <a:spAutoFit/>
            </a:bodyPr>
            <a:lstStyle/>
            <a:p>
              <a:r>
                <a:rPr lang="en-GB" sz="2100" dirty="0">
                  <a:solidFill>
                    <a:prstClr val="black"/>
                  </a:solidFill>
                </a:rPr>
                <a:t>Spin, magnetic and electric</a:t>
              </a:r>
            </a:p>
            <a:p>
              <a:r>
                <a:rPr lang="en-GB" sz="2100" dirty="0">
                  <a:solidFill>
                    <a:prstClr val="black"/>
                  </a:solidFill>
                </a:rPr>
                <a:t>moments , all nuclear </a:t>
              </a:r>
            </a:p>
            <a:p>
              <a:r>
                <a:rPr lang="en-GB" sz="2100" dirty="0">
                  <a:solidFill>
                    <a:prstClr val="black"/>
                  </a:solidFill>
                </a:rPr>
                <a:t>observables are extracted </a:t>
              </a:r>
            </a:p>
            <a:p>
              <a:r>
                <a:rPr lang="en-GB" sz="2100" dirty="0">
                  <a:solidFill>
                    <a:prstClr val="black"/>
                  </a:solidFill>
                </a:rPr>
                <a:t>without model dependence.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93526" y="4071951"/>
            <a:ext cx="5350483" cy="2196293"/>
            <a:chOff x="3793526" y="4071951"/>
            <a:chExt cx="5350483" cy="2196293"/>
          </a:xfrm>
        </p:grpSpPr>
        <p:sp>
          <p:nvSpPr>
            <p:cNvPr id="37" name="Notched Right Arrow 36"/>
            <p:cNvSpPr/>
            <p:nvPr/>
          </p:nvSpPr>
          <p:spPr>
            <a:xfrm>
              <a:off x="3793526" y="4542889"/>
              <a:ext cx="877330" cy="494272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019" tIns="40510" rIns="81019" bIns="4051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0" name="TextBox 76"/>
            <p:cNvSpPr txBox="1">
              <a:spLocks noChangeArrowheads="1"/>
            </p:cNvSpPr>
            <p:nvPr/>
          </p:nvSpPr>
          <p:spPr bwMode="auto">
            <a:xfrm>
              <a:off x="4799022" y="4071951"/>
              <a:ext cx="4344987" cy="137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019" tIns="40510" rIns="81019" bIns="40510">
              <a:spAutoFit/>
            </a:bodyPr>
            <a:lstStyle/>
            <a:p>
              <a:r>
                <a:rPr lang="en-GB" sz="2100" dirty="0">
                  <a:solidFill>
                    <a:prstClr val="black"/>
                  </a:solidFill>
                </a:rPr>
                <a:t>Changes in nuclear charge</a:t>
              </a:r>
            </a:p>
            <a:p>
              <a:r>
                <a:rPr lang="en-GB" sz="2100" dirty="0">
                  <a:solidFill>
                    <a:prstClr val="black"/>
                  </a:solidFill>
                </a:rPr>
                <a:t>radii and sensitive to changes in dynamic nature and deformation as well as volume.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203033" y="5641181"/>
              <a:ext cx="3059114" cy="627063"/>
              <a:chOff x="4960938" y="5965826"/>
              <a:chExt cx="3059114" cy="627063"/>
            </a:xfrm>
          </p:grpSpPr>
          <p:sp>
            <p:nvSpPr>
              <p:cNvPr id="52" name="Notched Right Arrow 51"/>
              <p:cNvSpPr/>
              <p:nvPr/>
            </p:nvSpPr>
            <p:spPr>
              <a:xfrm>
                <a:off x="5704704" y="6038385"/>
                <a:ext cx="877330" cy="494272"/>
              </a:xfrm>
              <a:prstGeom prst="notch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1019" tIns="40510" rIns="81019" bIns="4051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4960938" y="5965826"/>
                <a:ext cx="3059114" cy="627063"/>
                <a:chOff x="4960938" y="5965826"/>
                <a:chExt cx="3059114" cy="627063"/>
              </a:xfrm>
            </p:grpSpPr>
            <p:pic>
              <p:nvPicPr>
                <p:cNvPr id="51" name="Picture 13" descr="step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60938" y="5965826"/>
                  <a:ext cx="609600" cy="609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3" descr="step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732590" y="6091239"/>
                  <a:ext cx="1287462" cy="501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54" name="TextBox 53"/>
          <p:cNvSpPr txBox="1"/>
          <p:nvPr/>
        </p:nvSpPr>
        <p:spPr>
          <a:xfrm>
            <a:off x="1484653" y="764704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Optical spectroscopy  → main source of information on charge radii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Electromagnetic interaction: atomic nucleus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→ electronic shell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-12143" y="0"/>
            <a:ext cx="9156143" cy="4572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rIns="91440" anchor="b">
            <a:normAutofit fontScale="7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sz="3300" b="1" dirty="0" smtClean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atomic spectra supply information on nuclear structure?</a:t>
            </a: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09479" y="3591223"/>
            <a:ext cx="8316318" cy="3311673"/>
            <a:chOff x="409479" y="3591223"/>
            <a:chExt cx="8316318" cy="3311673"/>
          </a:xfrm>
        </p:grpSpPr>
        <p:grpSp>
          <p:nvGrpSpPr>
            <p:cNvPr id="64" name="Group 63"/>
            <p:cNvGrpSpPr/>
            <p:nvPr/>
          </p:nvGrpSpPr>
          <p:grpSpPr>
            <a:xfrm>
              <a:off x="409479" y="4496112"/>
              <a:ext cx="3301634" cy="1449386"/>
              <a:chOff x="409479" y="4496112"/>
              <a:chExt cx="3301634" cy="1449386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2333626" y="4666397"/>
                <a:ext cx="284162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59"/>
              <p:cNvGrpSpPr/>
              <p:nvPr/>
            </p:nvGrpSpPr>
            <p:grpSpPr>
              <a:xfrm>
                <a:off x="409479" y="4496112"/>
                <a:ext cx="3301634" cy="1449386"/>
                <a:chOff x="381007" y="4510089"/>
                <a:chExt cx="3301634" cy="1449386"/>
              </a:xfrm>
            </p:grpSpPr>
            <p:sp>
              <p:nvSpPr>
                <p:cNvPr id="39" name="Line 36"/>
                <p:cNvSpPr>
                  <a:spLocks noChangeShapeType="1"/>
                </p:cNvSpPr>
                <p:nvPr/>
              </p:nvSpPr>
              <p:spPr bwMode="auto">
                <a:xfrm>
                  <a:off x="381007" y="5954713"/>
                  <a:ext cx="492125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81019" tIns="40510" rIns="81019" bIns="40510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Line 36"/>
                <p:cNvSpPr>
                  <a:spLocks noChangeShapeType="1"/>
                </p:cNvSpPr>
                <p:nvPr/>
              </p:nvSpPr>
              <p:spPr bwMode="auto">
                <a:xfrm>
                  <a:off x="409582" y="4810124"/>
                  <a:ext cx="492125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81019" tIns="40510" rIns="81019" bIns="40510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Line 36"/>
                <p:cNvSpPr>
                  <a:spLocks noChangeShapeType="1"/>
                </p:cNvSpPr>
                <p:nvPr/>
              </p:nvSpPr>
              <p:spPr bwMode="auto">
                <a:xfrm>
                  <a:off x="1176347" y="5959475"/>
                  <a:ext cx="490537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81019" tIns="40510" rIns="81019" bIns="40510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Line 36"/>
                <p:cNvSpPr>
                  <a:spLocks noChangeShapeType="1"/>
                </p:cNvSpPr>
                <p:nvPr/>
              </p:nvSpPr>
              <p:spPr bwMode="auto">
                <a:xfrm>
                  <a:off x="1181100" y="4529138"/>
                  <a:ext cx="490538" cy="0"/>
                </a:xfrm>
                <a:prstGeom prst="line">
                  <a:avLst/>
                </a:prstGeom>
                <a:noFill/>
                <a:ln w="635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81019" tIns="40510" rIns="81019" bIns="40510"/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Notched Right Arrow 42"/>
                <p:cNvSpPr/>
                <p:nvPr/>
              </p:nvSpPr>
              <p:spPr>
                <a:xfrm rot="16200000">
                  <a:off x="111128" y="5270501"/>
                  <a:ext cx="1031875" cy="228600"/>
                </a:xfrm>
                <a:prstGeom prst="notch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1019" tIns="40510" rIns="81019" bIns="40510" anchor="ctr"/>
                <a:lstStyle/>
                <a:p>
                  <a:pPr algn="ctr"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Notched Right Arrow 45"/>
                <p:cNvSpPr/>
                <p:nvPr/>
              </p:nvSpPr>
              <p:spPr>
                <a:xfrm rot="16200000">
                  <a:off x="765971" y="5150646"/>
                  <a:ext cx="1308100" cy="223838"/>
                </a:xfrm>
                <a:prstGeom prst="notch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1019" tIns="40510" rIns="81019" bIns="40510" anchor="ctr"/>
                <a:lstStyle/>
                <a:p>
                  <a:pPr algn="ctr">
                    <a:defRPr/>
                  </a:pPr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2582867" y="4510089"/>
                  <a:ext cx="1099774" cy="3588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1019" tIns="40510" rIns="81019" bIns="40510">
                  <a:spAutoFit/>
                </a:bodyPr>
                <a:lstStyle/>
                <a:p>
                  <a:r>
                    <a:rPr lang="en-GB" dirty="0" err="1">
                      <a:solidFill>
                        <a:prstClr val="black"/>
                      </a:solidFill>
                    </a:rPr>
                    <a:t>ppm</a:t>
                  </a:r>
                  <a:r>
                    <a:rPr lang="en-GB" dirty="0">
                      <a:solidFill>
                        <a:prstClr val="black"/>
                      </a:solidFill>
                    </a:rPr>
                    <a:t> shift</a:t>
                  </a:r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568828" y="3591223"/>
              <a:ext cx="8156969" cy="3311673"/>
              <a:chOff x="568828" y="3591223"/>
              <a:chExt cx="8156969" cy="331167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930173" y="3591223"/>
                <a:ext cx="7795624" cy="1204933"/>
                <a:chOff x="930173" y="3591223"/>
                <a:chExt cx="7795624" cy="1204933"/>
              </a:xfrm>
            </p:grpSpPr>
            <p:cxnSp>
              <p:nvCxnSpPr>
                <p:cNvPr id="44" name="Straight Connector 43"/>
                <p:cNvCxnSpPr>
                  <a:stCxn id="40" idx="1"/>
                </p:cNvCxnSpPr>
                <p:nvPr/>
              </p:nvCxnSpPr>
              <p:spPr>
                <a:xfrm rot="5400000" flipH="1" flipV="1">
                  <a:off x="1602479" y="4120675"/>
                  <a:ext cx="3175" cy="13477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646239" y="4554539"/>
                  <a:ext cx="603250" cy="47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4045131" y="3591223"/>
                  <a:ext cx="4680666" cy="461665"/>
                </a:xfrm>
                <a:prstGeom prst="rect">
                  <a:avLst/>
                </a:prstGeom>
                <a:gradFill>
                  <a:gsLst>
                    <a:gs pos="0">
                      <a:srgbClr val="000000">
                        <a:alpha val="57000"/>
                      </a:srgbClr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Isotopic shift</a:t>
                  </a:r>
                  <a:endParaRPr lang="ru-RU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 Box 2"/>
              <p:cNvSpPr txBox="1">
                <a:spLocks noChangeArrowheads="1"/>
              </p:cNvSpPr>
              <p:nvPr/>
            </p:nvSpPr>
            <p:spPr bwMode="auto">
              <a:xfrm>
                <a:off x="568828" y="6024553"/>
                <a:ext cx="3997100" cy="878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Δν</a:t>
                </a:r>
                <a:r>
                  <a:rPr kumimoji="0" lang="en-US" sz="2800" b="0" i="1" u="none" strike="noStrike" kern="0" cap="none" spc="0" normalizeH="0" baseline="30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A’A</a:t>
                </a:r>
                <a:r>
                  <a:rPr kumimoji="0" lang="en-US" sz="2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=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ν</a:t>
                </a:r>
                <a:r>
                  <a:rPr kumimoji="0" lang="en-US" sz="2800" b="0" i="1" u="none" strike="noStrike" kern="0" cap="none" spc="0" normalizeH="0" baseline="30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A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-</a:t>
                </a:r>
                <a:r>
                  <a:rPr kumimoji="0" lang="en-US" sz="2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ν</a:t>
                </a:r>
                <a:r>
                  <a:rPr kumimoji="0" lang="en-US" sz="2800" b="0" i="1" u="none" strike="noStrike" kern="0" cap="none" spc="0" normalizeH="0" baseline="30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A</a:t>
                </a:r>
                <a:r>
                  <a:rPr kumimoji="0" lang="en-US" sz="2800" b="0" i="1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’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∼</a:t>
                </a:r>
                <a:r>
                  <a:rPr kumimoji="0" lang="el-GR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δ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&lt;</a:t>
                </a:r>
                <a:r>
                  <a:rPr kumimoji="0" lang="en-US" sz="2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r</a:t>
                </a:r>
                <a:r>
                  <a:rPr kumimoji="0" lang="en-US" sz="28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2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&gt;</a:t>
                </a:r>
                <a:r>
                  <a:rPr kumimoji="0" lang="en-US" sz="2800" b="0" i="1" u="none" strike="noStrike" kern="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A’A</a:t>
                </a:r>
                <a:endParaRPr kumimoji="0" lang="ru-RU" sz="2800" b="0" i="1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 </a:t>
                </a:r>
                <a:endPara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30022" y="1532086"/>
            <a:ext cx="8271812" cy="2246481"/>
            <a:chOff x="430022" y="1532086"/>
            <a:chExt cx="8271812" cy="2246481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430022" y="2334854"/>
              <a:ext cx="3165945" cy="1443713"/>
              <a:chOff x="439266" y="1916419"/>
              <a:chExt cx="5401019" cy="2322957"/>
            </a:xfrm>
          </p:grpSpPr>
          <p:sp>
            <p:nvSpPr>
              <p:cNvPr id="8" name="Line 24"/>
              <p:cNvSpPr>
                <a:spLocks noChangeShapeType="1"/>
              </p:cNvSpPr>
              <p:nvPr/>
            </p:nvSpPr>
            <p:spPr bwMode="auto">
              <a:xfrm>
                <a:off x="531341" y="26814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 Box 30"/>
              <p:cNvSpPr txBox="1">
                <a:spLocks noChangeArrowheads="1"/>
              </p:cNvSpPr>
              <p:nvPr/>
            </p:nvSpPr>
            <p:spPr bwMode="auto">
              <a:xfrm>
                <a:off x="439266" y="3070355"/>
                <a:ext cx="730706" cy="59426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prstClr val="black"/>
                    </a:solidFill>
                  </a:rPr>
                  <a:t>3s</a:t>
                </a: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Text Box 31"/>
              <p:cNvSpPr txBox="1">
                <a:spLocks noChangeArrowheads="1"/>
              </p:cNvSpPr>
              <p:nvPr/>
            </p:nvSpPr>
            <p:spPr bwMode="auto">
              <a:xfrm>
                <a:off x="439266" y="2079753"/>
                <a:ext cx="752583" cy="59426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</a:rPr>
                  <a:t>3p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1826741" y="1916419"/>
                <a:ext cx="1086216" cy="59426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en-GB" dirty="0">
                    <a:solidFill>
                      <a:prstClr val="black"/>
                    </a:solidFill>
                  </a:rPr>
                  <a:t>P</a:t>
                </a:r>
                <a:r>
                  <a:rPr lang="en-GB" baseline="-25000" dirty="0">
                    <a:solidFill>
                      <a:prstClr val="black"/>
                    </a:solidFill>
                  </a:rPr>
                  <a:t>3/2</a:t>
                </a:r>
                <a:endParaRPr lang="en-US" baseline="30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Text Box 35"/>
              <p:cNvSpPr txBox="1">
                <a:spLocks noChangeArrowheads="1"/>
              </p:cNvSpPr>
              <p:nvPr/>
            </p:nvSpPr>
            <p:spPr bwMode="auto">
              <a:xfrm>
                <a:off x="1826741" y="2757615"/>
                <a:ext cx="1086216" cy="59426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baseline="30000">
                    <a:solidFill>
                      <a:prstClr val="black"/>
                    </a:solidFill>
                  </a:rPr>
                  <a:t>2</a:t>
                </a:r>
                <a:r>
                  <a:rPr lang="en-GB">
                    <a:solidFill>
                      <a:prstClr val="black"/>
                    </a:solidFill>
                  </a:rPr>
                  <a:t>P</a:t>
                </a:r>
                <a:r>
                  <a:rPr lang="en-GB" baseline="-25000">
                    <a:solidFill>
                      <a:prstClr val="black"/>
                    </a:solidFill>
                  </a:rPr>
                  <a:t>1/2</a:t>
                </a:r>
                <a:endParaRPr lang="en-US" baseline="300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Line 36"/>
              <p:cNvSpPr>
                <a:spLocks noChangeShapeType="1"/>
              </p:cNvSpPr>
              <p:nvPr/>
            </p:nvSpPr>
            <p:spPr bwMode="auto">
              <a:xfrm>
                <a:off x="607541" y="35196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Line 37"/>
              <p:cNvSpPr>
                <a:spLocks noChangeShapeType="1"/>
              </p:cNvSpPr>
              <p:nvPr/>
            </p:nvSpPr>
            <p:spPr bwMode="auto">
              <a:xfrm>
                <a:off x="2817341" y="35196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Line 38"/>
              <p:cNvSpPr>
                <a:spLocks noChangeShapeType="1"/>
              </p:cNvSpPr>
              <p:nvPr/>
            </p:nvSpPr>
            <p:spPr bwMode="auto">
              <a:xfrm>
                <a:off x="2817341" y="29100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Line 39"/>
              <p:cNvSpPr>
                <a:spLocks noChangeShapeType="1"/>
              </p:cNvSpPr>
              <p:nvPr/>
            </p:nvSpPr>
            <p:spPr bwMode="auto">
              <a:xfrm>
                <a:off x="2817341" y="24528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Line 40"/>
              <p:cNvSpPr>
                <a:spLocks noChangeShapeType="1"/>
              </p:cNvSpPr>
              <p:nvPr/>
            </p:nvSpPr>
            <p:spPr bwMode="auto">
              <a:xfrm flipV="1">
                <a:off x="1369541" y="2452816"/>
                <a:ext cx="137160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Line 41"/>
              <p:cNvSpPr>
                <a:spLocks noChangeShapeType="1"/>
              </p:cNvSpPr>
              <p:nvPr/>
            </p:nvSpPr>
            <p:spPr bwMode="auto">
              <a:xfrm>
                <a:off x="1369541" y="2681416"/>
                <a:ext cx="144780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Line 42"/>
              <p:cNvSpPr>
                <a:spLocks noChangeShapeType="1"/>
              </p:cNvSpPr>
              <p:nvPr/>
            </p:nvSpPr>
            <p:spPr bwMode="auto">
              <a:xfrm>
                <a:off x="1445741" y="3519616"/>
                <a:ext cx="1447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Text Box 43"/>
              <p:cNvSpPr txBox="1">
                <a:spLocks noChangeArrowheads="1"/>
              </p:cNvSpPr>
              <p:nvPr/>
            </p:nvSpPr>
            <p:spPr bwMode="auto">
              <a:xfrm>
                <a:off x="1742304" y="3645115"/>
                <a:ext cx="1086216" cy="59426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baseline="30000">
                    <a:solidFill>
                      <a:prstClr val="black"/>
                    </a:solidFill>
                  </a:rPr>
                  <a:t>2</a:t>
                </a:r>
                <a:r>
                  <a:rPr lang="en-GB">
                    <a:solidFill>
                      <a:prstClr val="black"/>
                    </a:solidFill>
                  </a:rPr>
                  <a:t>S</a:t>
                </a:r>
                <a:r>
                  <a:rPr lang="en-GB" baseline="-25000">
                    <a:solidFill>
                      <a:prstClr val="black"/>
                    </a:solidFill>
                  </a:rPr>
                  <a:t>1/2</a:t>
                </a:r>
                <a:endParaRPr lang="en-US" baseline="300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48"/>
              <p:cNvSpPr>
                <a:spLocks noChangeShapeType="1"/>
              </p:cNvSpPr>
              <p:nvPr/>
            </p:nvSpPr>
            <p:spPr bwMode="auto">
              <a:xfrm>
                <a:off x="4341341" y="38244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Line 50"/>
              <p:cNvSpPr>
                <a:spLocks noChangeShapeType="1"/>
              </p:cNvSpPr>
              <p:nvPr/>
            </p:nvSpPr>
            <p:spPr bwMode="auto">
              <a:xfrm>
                <a:off x="3655541" y="3519616"/>
                <a:ext cx="6858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Line 51"/>
              <p:cNvSpPr>
                <a:spLocks noChangeShapeType="1"/>
              </p:cNvSpPr>
              <p:nvPr/>
            </p:nvSpPr>
            <p:spPr bwMode="auto">
              <a:xfrm>
                <a:off x="4341341" y="33672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52"/>
              <p:cNvSpPr>
                <a:spLocks noChangeShapeType="1"/>
              </p:cNvSpPr>
              <p:nvPr/>
            </p:nvSpPr>
            <p:spPr bwMode="auto">
              <a:xfrm flipV="1">
                <a:off x="3655541" y="3367216"/>
                <a:ext cx="685800" cy="152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53"/>
              <p:cNvSpPr>
                <a:spLocks noChangeShapeType="1"/>
              </p:cNvSpPr>
              <p:nvPr/>
            </p:nvSpPr>
            <p:spPr bwMode="auto">
              <a:xfrm>
                <a:off x="4265141" y="22242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54"/>
              <p:cNvSpPr>
                <a:spLocks noChangeShapeType="1"/>
              </p:cNvSpPr>
              <p:nvPr/>
            </p:nvSpPr>
            <p:spPr bwMode="auto">
              <a:xfrm>
                <a:off x="4265141" y="24528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55"/>
              <p:cNvSpPr>
                <a:spLocks noChangeShapeType="1"/>
              </p:cNvSpPr>
              <p:nvPr/>
            </p:nvSpPr>
            <p:spPr bwMode="auto">
              <a:xfrm>
                <a:off x="4265141" y="26814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4265141" y="1995616"/>
                <a:ext cx="838200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3655541" y="2452816"/>
                <a:ext cx="60960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58"/>
              <p:cNvSpPr>
                <a:spLocks noChangeShapeType="1"/>
              </p:cNvSpPr>
              <p:nvPr/>
            </p:nvSpPr>
            <p:spPr bwMode="auto">
              <a:xfrm>
                <a:off x="3655541" y="2452816"/>
                <a:ext cx="6096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59"/>
              <p:cNvSpPr>
                <a:spLocks noChangeShapeType="1"/>
              </p:cNvSpPr>
              <p:nvPr/>
            </p:nvSpPr>
            <p:spPr bwMode="auto">
              <a:xfrm flipV="1">
                <a:off x="3655541" y="1995616"/>
                <a:ext cx="609600" cy="457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60"/>
              <p:cNvSpPr>
                <a:spLocks noChangeShapeType="1"/>
              </p:cNvSpPr>
              <p:nvPr/>
            </p:nvSpPr>
            <p:spPr bwMode="auto">
              <a:xfrm flipV="1">
                <a:off x="3655541" y="2224216"/>
                <a:ext cx="609600" cy="22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 Box 62"/>
              <p:cNvSpPr txBox="1">
                <a:spLocks noChangeArrowheads="1"/>
              </p:cNvSpPr>
              <p:nvPr/>
            </p:nvSpPr>
            <p:spPr bwMode="auto">
              <a:xfrm>
                <a:off x="5227168" y="2067053"/>
                <a:ext cx="613117" cy="59426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prstClr val="black"/>
                    </a:solidFill>
                  </a:rPr>
                  <a:t>F</a:t>
                </a:r>
                <a:r>
                  <a:rPr lang="en-GB" baseline="-25000">
                    <a:solidFill>
                      <a:prstClr val="black"/>
                    </a:solidFill>
                  </a:rPr>
                  <a:t>j</a:t>
                </a: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 Box 63"/>
              <p:cNvSpPr txBox="1">
                <a:spLocks noChangeArrowheads="1"/>
              </p:cNvSpPr>
              <p:nvPr/>
            </p:nvSpPr>
            <p:spPr bwMode="auto">
              <a:xfrm>
                <a:off x="5227168" y="3349756"/>
                <a:ext cx="613117" cy="59426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prstClr val="black"/>
                    </a:solidFill>
                  </a:rPr>
                  <a:t>F</a:t>
                </a:r>
                <a:r>
                  <a:rPr lang="en-GB" baseline="-25000">
                    <a:solidFill>
                      <a:prstClr val="black"/>
                    </a:solidFill>
                  </a:rPr>
                  <a:t>i</a:t>
                </a: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969792" y="1532086"/>
              <a:ext cx="4732042" cy="461665"/>
            </a:xfrm>
            <a:prstGeom prst="rect">
              <a:avLst/>
            </a:prstGeom>
            <a:gradFill>
              <a:gsLst>
                <a:gs pos="0">
                  <a:srgbClr val="000000">
                    <a:alpha val="57000"/>
                  </a:srgbClr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Hyperfine splitting</a:t>
              </a:r>
              <a:endPara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93791" y="1709080"/>
                  <a:ext cx="1790034" cy="4029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ru-RU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𝑰</m:t>
                          </m:r>
                        </m:e>
                      </m:acc>
                      <m:r>
                        <a:rPr kumimoji="0" lang="en-U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𝑱</m:t>
                          </m:r>
                        </m:e>
                      </m:acc>
                    </m:oMath>
                  </a14:m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                            </a:t>
                  </a:r>
                  <a:endPara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791" y="1709080"/>
                  <a:ext cx="1790034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22727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604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03713" y="3573463"/>
            <a:ext cx="341312" cy="269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03713" y="5821363"/>
            <a:ext cx="341312" cy="269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92406" y="2497798"/>
            <a:ext cx="642938" cy="857250"/>
          </a:xfrm>
          <a:prstGeom prst="rect">
            <a:avLst/>
          </a:prstGeom>
          <a:solidFill>
            <a:srgbClr val="0F6FC6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grpSp>
        <p:nvGrpSpPr>
          <p:cNvPr id="61" name="Group 372"/>
          <p:cNvGrpSpPr>
            <a:grpSpLocks/>
          </p:cNvGrpSpPr>
          <p:nvPr/>
        </p:nvGrpSpPr>
        <p:grpSpPr bwMode="auto">
          <a:xfrm>
            <a:off x="2963969" y="3640798"/>
            <a:ext cx="500062" cy="714375"/>
            <a:chOff x="2571736" y="3827012"/>
            <a:chExt cx="1928826" cy="2245194"/>
          </a:xfrm>
        </p:grpSpPr>
        <p:sp>
          <p:nvSpPr>
            <p:cNvPr id="63" name="Rectangle 62"/>
            <p:cNvSpPr/>
            <p:nvPr/>
          </p:nvSpPr>
          <p:spPr>
            <a:xfrm>
              <a:off x="3355514" y="5428582"/>
              <a:ext cx="361271" cy="643624"/>
            </a:xfrm>
            <a:prstGeom prst="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859527" y="3827012"/>
              <a:ext cx="1353243" cy="1317180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571736" y="4929650"/>
              <a:ext cx="1928826" cy="498932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45215" y="5428582"/>
              <a:ext cx="67354" cy="2843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926885" y="5428582"/>
              <a:ext cx="73479" cy="2843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14677" y="5428582"/>
              <a:ext cx="73479" cy="2843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02472" y="5428582"/>
              <a:ext cx="67354" cy="2843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84142" y="5428582"/>
              <a:ext cx="73479" cy="2843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359729" y="5428582"/>
              <a:ext cx="67354" cy="2843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71934" y="5428582"/>
              <a:ext cx="73479" cy="28439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  <a:latin typeface="Constantia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3035406" y="3497923"/>
            <a:ext cx="357188" cy="7143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035406" y="3355048"/>
            <a:ext cx="357188" cy="7143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0" name="Rectangle 79"/>
          <p:cNvSpPr/>
          <p:nvPr/>
        </p:nvSpPr>
        <p:spPr>
          <a:xfrm rot="5400000">
            <a:off x="2071000" y="2604954"/>
            <a:ext cx="285750" cy="642938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1" name="Right Arrow 80"/>
          <p:cNvSpPr/>
          <p:nvPr/>
        </p:nvSpPr>
        <p:spPr>
          <a:xfrm>
            <a:off x="1036773" y="2854985"/>
            <a:ext cx="2927322" cy="193601"/>
          </a:xfrm>
          <a:prstGeom prst="rightArrow">
            <a:avLst>
              <a:gd name="adj1" fmla="val 50000"/>
              <a:gd name="adj2" fmla="val 133026"/>
            </a:avLst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963844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106719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249594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392469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535344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678219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2821094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963969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3106844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249719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3392594" y="2926423"/>
            <a:ext cx="71437" cy="71437"/>
          </a:xfrm>
          <a:prstGeom prst="ellipse">
            <a:avLst/>
          </a:prstGeom>
          <a:solidFill>
            <a:srgbClr val="10CF9B">
              <a:lumMod val="60000"/>
              <a:lumOff val="40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5400000">
            <a:off x="2994925" y="3171692"/>
            <a:ext cx="223837" cy="0"/>
          </a:xfrm>
          <a:prstGeom prst="straightConnector1">
            <a:avLst/>
          </a:prstGeom>
          <a:noFill/>
          <a:ln w="19050" cap="flat" cmpd="sng" algn="ctr">
            <a:solidFill>
              <a:srgbClr val="10CF9B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 rot="5400000">
            <a:off x="3146531" y="3182011"/>
            <a:ext cx="225425" cy="0"/>
          </a:xfrm>
          <a:prstGeom prst="straightConnector1">
            <a:avLst/>
          </a:prstGeom>
          <a:noFill/>
          <a:ln w="19050" cap="flat" cmpd="sng" algn="ctr">
            <a:solidFill>
              <a:srgbClr val="10CF9B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>
          <a:xfrm rot="5400000">
            <a:off x="3279881" y="3182011"/>
            <a:ext cx="225425" cy="0"/>
          </a:xfrm>
          <a:prstGeom prst="straightConnector1">
            <a:avLst/>
          </a:prstGeom>
          <a:noFill/>
          <a:ln w="19050" cap="flat" cmpd="sng" algn="ctr">
            <a:solidFill>
              <a:srgbClr val="10CF9B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sp>
        <p:nvSpPr>
          <p:cNvPr id="96" name="Rectangle 95"/>
          <p:cNvSpPr/>
          <p:nvPr/>
        </p:nvSpPr>
        <p:spPr>
          <a:xfrm>
            <a:off x="2821094" y="2497798"/>
            <a:ext cx="785812" cy="1071562"/>
          </a:xfrm>
          <a:prstGeom prst="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dash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onstantia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rot="5400000">
            <a:off x="1964637" y="3568567"/>
            <a:ext cx="428625" cy="1588"/>
          </a:xfrm>
          <a:prstGeom prst="line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</p:cxnSp>
      <p:cxnSp>
        <p:nvCxnSpPr>
          <p:cNvPr id="98" name="Straight Arrow Connector 97"/>
          <p:cNvCxnSpPr/>
          <p:nvPr/>
        </p:nvCxnSpPr>
        <p:spPr>
          <a:xfrm flipV="1">
            <a:off x="2035281" y="3426485"/>
            <a:ext cx="357188" cy="214313"/>
          </a:xfrm>
          <a:prstGeom prst="straightConnector1">
            <a:avLst/>
          </a:prstGeom>
          <a:noFill/>
          <a:ln w="9525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  <a:tailEnd type="arrow"/>
          </a:ln>
          <a:effectLst/>
        </p:spPr>
      </p:cxnSp>
      <p:sp>
        <p:nvSpPr>
          <p:cNvPr id="99" name="TextBox 403"/>
          <p:cNvSpPr txBox="1">
            <a:spLocks noChangeArrowheads="1"/>
          </p:cNvSpPr>
          <p:nvPr/>
        </p:nvSpPr>
        <p:spPr bwMode="auto">
          <a:xfrm>
            <a:off x="1535219" y="3712235"/>
            <a:ext cx="1316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Applied Doppler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tuning voltage</a:t>
            </a:r>
          </a:p>
        </p:txBody>
      </p:sp>
      <p:sp>
        <p:nvSpPr>
          <p:cNvPr id="100" name="TextBox 404"/>
          <p:cNvSpPr txBox="1">
            <a:spLocks noChangeArrowheads="1"/>
          </p:cNvSpPr>
          <p:nvPr/>
        </p:nvSpPr>
        <p:spPr bwMode="auto">
          <a:xfrm>
            <a:off x="2428214" y="4347842"/>
            <a:ext cx="1897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ionic spectroscopy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Doppler  tuning voltage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applied to light collection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region</a:t>
            </a:r>
          </a:p>
        </p:txBody>
      </p:sp>
      <p:sp>
        <p:nvSpPr>
          <p:cNvPr id="101" name="TextBox 405"/>
          <p:cNvSpPr txBox="1">
            <a:spLocks noChangeArrowheads="1"/>
          </p:cNvSpPr>
          <p:nvPr/>
        </p:nvSpPr>
        <p:spPr bwMode="auto">
          <a:xfrm>
            <a:off x="2963969" y="3712798"/>
            <a:ext cx="5095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PMT</a:t>
            </a:r>
          </a:p>
        </p:txBody>
      </p:sp>
      <p:sp>
        <p:nvSpPr>
          <p:cNvPr id="102" name="TextBox 406"/>
          <p:cNvSpPr txBox="1">
            <a:spLocks noChangeArrowheads="1"/>
          </p:cNvSpPr>
          <p:nvPr/>
        </p:nvSpPr>
        <p:spPr bwMode="auto">
          <a:xfrm>
            <a:off x="1820969" y="2069173"/>
            <a:ext cx="892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Charge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exchange</a:t>
            </a:r>
          </a:p>
        </p:txBody>
      </p:sp>
      <p:sp>
        <p:nvSpPr>
          <p:cNvPr id="103" name="Cloud 102"/>
          <p:cNvSpPr/>
          <p:nvPr/>
        </p:nvSpPr>
        <p:spPr>
          <a:xfrm>
            <a:off x="533190" y="2664272"/>
            <a:ext cx="503582" cy="569844"/>
          </a:xfrm>
          <a:prstGeom prst="cloud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TextBox 406"/>
          <p:cNvSpPr txBox="1">
            <a:spLocks noChangeArrowheads="1"/>
          </p:cNvSpPr>
          <p:nvPr/>
        </p:nvSpPr>
        <p:spPr bwMode="auto">
          <a:xfrm>
            <a:off x="449388" y="2248078"/>
            <a:ext cx="670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</a:t>
            </a: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406"/>
          <p:cNvSpPr txBox="1">
            <a:spLocks noChangeArrowheads="1"/>
          </p:cNvSpPr>
          <p:nvPr/>
        </p:nvSpPr>
        <p:spPr bwMode="auto">
          <a:xfrm>
            <a:off x="853580" y="3036582"/>
            <a:ext cx="1053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Separator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electrostatic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acceleration</a:t>
            </a:r>
            <a:endParaRPr lang="en-GB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itle 1"/>
          <p:cNvSpPr txBox="1"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CC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800" kern="0" smtClean="0">
                <a:solidFill>
                  <a:srgbClr val="FFFFFF"/>
                </a:solidFill>
                <a:latin typeface="Arial"/>
              </a:rPr>
              <a:t>Collinear laser spectroscopy</a:t>
            </a:r>
            <a:endParaRPr lang="ru-RU" sz="2800" kern="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2054864" y="875348"/>
            <a:ext cx="6991190" cy="1655787"/>
            <a:chOff x="1520191" y="1080866"/>
            <a:chExt cx="6991190" cy="1655787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5204618" y="1820666"/>
              <a:ext cx="3306763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ru-RU" sz="1800" dirty="0" smtClean="0">
                  <a:solidFill>
                    <a:srgbClr val="000000"/>
                  </a:solidFill>
                  <a:latin typeface="Comic Sans MS" pitchFamily="66" charset="0"/>
                </a:rPr>
                <a:t>Doppler-compression: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ru-RU" sz="1800" dirty="0" smtClean="0">
                  <a:solidFill>
                    <a:srgbClr val="000000"/>
                  </a:solidFill>
                  <a:latin typeface="Comic Sans MS" pitchFamily="66" charset="0"/>
                </a:rPr>
                <a:t>GHz </a:t>
              </a:r>
              <a:r>
                <a:rPr lang="en-GB" altLang="ru-RU" sz="18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 MHz (~nat. </a:t>
              </a:r>
              <a:r>
                <a:rPr lang="en-GB" altLang="ru-RU" sz="1800" dirty="0" err="1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linewidth</a:t>
              </a:r>
              <a:r>
                <a:rPr lang="en-GB" altLang="ru-RU" sz="1800" dirty="0" smtClean="0">
                  <a:solidFill>
                    <a:srgbClr val="000000"/>
                  </a:solidFill>
                  <a:latin typeface="Comic Sans MS" pitchFamily="66" charset="0"/>
                  <a:sym typeface="Wingdings" pitchFamily="2" charset="2"/>
                </a:rPr>
                <a:t>)</a:t>
              </a:r>
              <a:endParaRPr lang="en-GB" altLang="ru-RU" sz="1800" dirty="0" smtClean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de-DE" altLang="ru-RU" sz="1800" dirty="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520191" y="1909328"/>
              <a:ext cx="29258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i="1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 </a:t>
              </a:r>
              <a:r>
                <a:rPr lang="en-US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 2000 K   and   </a:t>
              </a:r>
              <a:r>
                <a:rPr lang="en-US" i="1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U </a:t>
              </a:r>
              <a:r>
                <a:rPr lang="en-US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 60kV</a:t>
              </a:r>
              <a:endParaRPr lang="ru-RU" kern="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0" name="Text Box 24"/>
            <p:cNvSpPr txBox="1">
              <a:spLocks noChangeArrowheads="1"/>
            </p:cNvSpPr>
            <p:nvPr/>
          </p:nvSpPr>
          <p:spPr bwMode="auto">
            <a:xfrm>
              <a:off x="2304518" y="1080866"/>
              <a:ext cx="4867689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l-GR" sz="2800" dirty="0">
                  <a:solidFill>
                    <a:srgbClr val="1F497D"/>
                  </a:solidFill>
                  <a:latin typeface="Constantia" pitchFamily="18" charset="0"/>
                </a:rPr>
                <a:t>Δ</a:t>
              </a:r>
              <a:r>
                <a:rPr lang="en-GB" sz="2800" dirty="0">
                  <a:solidFill>
                    <a:srgbClr val="1F497D"/>
                  </a:solidFill>
                  <a:latin typeface="Constantia" pitchFamily="18" charset="0"/>
                </a:rPr>
                <a:t>E=const=</a:t>
              </a:r>
              <a:r>
                <a:rPr lang="el-GR" sz="2800" dirty="0">
                  <a:solidFill>
                    <a:srgbClr val="1F497D"/>
                  </a:solidFill>
                  <a:latin typeface="Constantia" pitchFamily="18" charset="0"/>
                </a:rPr>
                <a:t>δ</a:t>
              </a:r>
              <a:r>
                <a:rPr lang="en-GB" sz="2800" dirty="0">
                  <a:solidFill>
                    <a:srgbClr val="1F497D"/>
                  </a:solidFill>
                  <a:latin typeface="Constantia" pitchFamily="18" charset="0"/>
                </a:rPr>
                <a:t>(</a:t>
              </a:r>
              <a:r>
                <a:rPr lang="en-GB" sz="2800" baseline="30000" dirty="0">
                  <a:solidFill>
                    <a:srgbClr val="1F497D"/>
                  </a:solidFill>
                  <a:latin typeface="Constantia" pitchFamily="18" charset="0"/>
                </a:rPr>
                <a:t>1</a:t>
              </a:r>
              <a:r>
                <a:rPr lang="en-GB" sz="2800" dirty="0">
                  <a:solidFill>
                    <a:srgbClr val="1F497D"/>
                  </a:solidFill>
                  <a:latin typeface="Constantia" pitchFamily="18" charset="0"/>
                </a:rPr>
                <a:t>/</a:t>
              </a:r>
              <a:r>
                <a:rPr lang="en-GB" sz="2800" baseline="-25000" dirty="0">
                  <a:solidFill>
                    <a:srgbClr val="1F497D"/>
                  </a:solidFill>
                  <a:latin typeface="Constantia" pitchFamily="18" charset="0"/>
                </a:rPr>
                <a:t>2</a:t>
              </a:r>
              <a:r>
                <a:rPr lang="en-GB" sz="2800" dirty="0">
                  <a:solidFill>
                    <a:srgbClr val="1F497D"/>
                  </a:solidFill>
                  <a:latin typeface="Constantia" pitchFamily="18" charset="0"/>
                </a:rPr>
                <a:t>mv</a:t>
              </a:r>
              <a:r>
                <a:rPr lang="en-GB" sz="2800" baseline="30000" dirty="0">
                  <a:solidFill>
                    <a:srgbClr val="1F497D"/>
                  </a:solidFill>
                  <a:latin typeface="Constantia" pitchFamily="18" charset="0"/>
                </a:rPr>
                <a:t>2</a:t>
              </a:r>
              <a:r>
                <a:rPr lang="en-GB" sz="2800" dirty="0">
                  <a:solidFill>
                    <a:srgbClr val="1F497D"/>
                  </a:solidFill>
                  <a:latin typeface="Constantia" pitchFamily="18" charset="0"/>
                </a:rPr>
                <a:t>)≈</a:t>
              </a:r>
              <a:r>
                <a:rPr lang="en-GB" sz="2800" dirty="0" err="1">
                  <a:solidFill>
                    <a:srgbClr val="1F497D"/>
                  </a:solidFill>
                  <a:latin typeface="Constantia" pitchFamily="18" charset="0"/>
                </a:rPr>
                <a:t>mv</a:t>
              </a:r>
              <a:r>
                <a:rPr lang="el-GR" sz="2800" dirty="0">
                  <a:solidFill>
                    <a:srgbClr val="1F497D"/>
                  </a:solidFill>
                  <a:latin typeface="Constantia" pitchFamily="18" charset="0"/>
                </a:rPr>
                <a:t>δ</a:t>
              </a:r>
              <a:r>
                <a:rPr lang="en-GB" sz="2800" dirty="0">
                  <a:solidFill>
                    <a:srgbClr val="1F497D"/>
                  </a:solidFill>
                  <a:latin typeface="Constantia" pitchFamily="18" charset="0"/>
                </a:rPr>
                <a:t>v</a:t>
              </a:r>
              <a:endParaRPr lang="el-GR" sz="2800" dirty="0">
                <a:solidFill>
                  <a:srgbClr val="1F497D"/>
                </a:solidFill>
                <a:latin typeface="Constantia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403" y="5502716"/>
            <a:ext cx="4933261" cy="1323439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  <a:sym typeface="Wingdings" pitchFamily="2" charset="2"/>
              </a:rPr>
              <a:t>Measure spin, magnetic moment </a:t>
            </a:r>
          </a:p>
          <a:p>
            <a:r>
              <a:rPr lang="en-US" sz="2000" dirty="0" err="1" smtClean="0">
                <a:solidFill>
                  <a:srgbClr val="FFFF99"/>
                </a:solidFill>
                <a:sym typeface="Wingdings" pitchFamily="2" charset="2"/>
              </a:rPr>
              <a:t>quadrupole</a:t>
            </a:r>
            <a:r>
              <a:rPr lang="en-US" sz="2000" dirty="0" smtClean="0">
                <a:solidFill>
                  <a:srgbClr val="FFFF99"/>
                </a:solidFill>
                <a:sym typeface="Wingdings" pitchFamily="2" charset="2"/>
              </a:rPr>
              <a:t> moment</a:t>
            </a:r>
          </a:p>
          <a:p>
            <a:r>
              <a:rPr lang="en-US" sz="2000" dirty="0" smtClean="0">
                <a:solidFill>
                  <a:srgbClr val="FFFF99"/>
                </a:solidFill>
                <a:sym typeface="Wingdings" pitchFamily="2" charset="2"/>
              </a:rPr>
              <a:t>	      and isotope shift (charge radii)</a:t>
            </a:r>
          </a:p>
          <a:p>
            <a:pPr lvl="1"/>
            <a:r>
              <a:rPr lang="en-US" sz="2000" dirty="0" smtClean="0">
                <a:solidFill>
                  <a:srgbClr val="FFFF99"/>
                </a:solidFill>
                <a:sym typeface="Wingdings" pitchFamily="2" charset="2"/>
              </a:rPr>
              <a:t>of exotic isotopes (</a:t>
            </a:r>
            <a:r>
              <a:rPr lang="en-US" sz="2000" b="1" dirty="0" smtClean="0">
                <a:solidFill>
                  <a:srgbClr val="FFFF99"/>
                </a:solidFill>
                <a:sym typeface="Wingdings" pitchFamily="2" charset="2"/>
              </a:rPr>
              <a:t>rate &gt; 10</a:t>
            </a:r>
            <a:r>
              <a:rPr lang="en-US" sz="2000" b="1" baseline="30000" dirty="0" smtClean="0">
                <a:solidFill>
                  <a:srgbClr val="FFFF99"/>
                </a:solidFill>
                <a:sym typeface="Wingdings" pitchFamily="2" charset="2"/>
              </a:rPr>
              <a:t>4</a:t>
            </a:r>
            <a:r>
              <a:rPr lang="en-US" sz="2000" b="1" dirty="0" smtClean="0">
                <a:solidFill>
                  <a:srgbClr val="FFFF99"/>
                </a:solidFill>
                <a:sym typeface="Wingdings" pitchFamily="2" charset="2"/>
              </a:rPr>
              <a:t>/s</a:t>
            </a:r>
            <a:r>
              <a:rPr lang="en-US" sz="2000" dirty="0" smtClean="0">
                <a:solidFill>
                  <a:srgbClr val="FFFF99"/>
                </a:solidFill>
                <a:sym typeface="Wingdings" pitchFamily="2" charset="2"/>
              </a:rPr>
              <a:t>)</a:t>
            </a:r>
            <a:endParaRPr lang="en-US" sz="2000" dirty="0">
              <a:solidFill>
                <a:srgbClr val="FFFF9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03505" y="3239527"/>
            <a:ext cx="4343381" cy="3358751"/>
            <a:chOff x="4603505" y="3239527"/>
            <a:chExt cx="4343381" cy="3358751"/>
          </a:xfrm>
        </p:grpSpPr>
        <p:grpSp>
          <p:nvGrpSpPr>
            <p:cNvPr id="111" name="Group 1"/>
            <p:cNvGrpSpPr>
              <a:grpSpLocks/>
            </p:cNvGrpSpPr>
            <p:nvPr/>
          </p:nvGrpSpPr>
          <p:grpSpPr bwMode="auto">
            <a:xfrm>
              <a:off x="4603505" y="3239527"/>
              <a:ext cx="4293708" cy="2521125"/>
              <a:chOff x="0" y="0"/>
              <a:chExt cx="8861" cy="4841"/>
            </a:xfrm>
          </p:grpSpPr>
          <p:grpSp>
            <p:nvGrpSpPr>
              <p:cNvPr id="112" name="Group 65"/>
              <p:cNvGrpSpPr>
                <a:grpSpLocks/>
              </p:cNvGrpSpPr>
              <p:nvPr/>
            </p:nvGrpSpPr>
            <p:grpSpPr bwMode="auto">
              <a:xfrm>
                <a:off x="4697" y="1484"/>
                <a:ext cx="472" cy="451"/>
                <a:chOff x="4697" y="1484"/>
                <a:chExt cx="472" cy="451"/>
              </a:xfrm>
            </p:grpSpPr>
            <p:sp>
              <p:nvSpPr>
                <p:cNvPr id="176" name="Freeform 66"/>
                <p:cNvSpPr>
                  <a:spLocks/>
                </p:cNvSpPr>
                <p:nvPr/>
              </p:nvSpPr>
              <p:spPr bwMode="auto">
                <a:xfrm>
                  <a:off x="4697" y="1484"/>
                  <a:ext cx="472" cy="451"/>
                </a:xfrm>
                <a:custGeom>
                  <a:avLst/>
                  <a:gdLst>
                    <a:gd name="T0" fmla="+- 0 4697 4697"/>
                    <a:gd name="T1" fmla="*/ T0 w 472"/>
                    <a:gd name="T2" fmla="+- 0 1935 1484"/>
                    <a:gd name="T3" fmla="*/ 1935 h 451"/>
                    <a:gd name="T4" fmla="+- 0 5169 4697"/>
                    <a:gd name="T5" fmla="*/ T4 w 472"/>
                    <a:gd name="T6" fmla="+- 0 1935 1484"/>
                    <a:gd name="T7" fmla="*/ 1935 h 451"/>
                    <a:gd name="T8" fmla="+- 0 5169 4697"/>
                    <a:gd name="T9" fmla="*/ T8 w 472"/>
                    <a:gd name="T10" fmla="+- 0 1484 1484"/>
                    <a:gd name="T11" fmla="*/ 1484 h 451"/>
                    <a:gd name="T12" fmla="+- 0 4697 4697"/>
                    <a:gd name="T13" fmla="*/ T12 w 472"/>
                    <a:gd name="T14" fmla="+- 0 1484 1484"/>
                    <a:gd name="T15" fmla="*/ 1484 h 451"/>
                    <a:gd name="T16" fmla="+- 0 4697 4697"/>
                    <a:gd name="T17" fmla="*/ T16 w 472"/>
                    <a:gd name="T18" fmla="+- 0 1935 1484"/>
                    <a:gd name="T19" fmla="*/ 1935 h 45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72" h="451">
                      <a:moveTo>
                        <a:pt x="0" y="451"/>
                      </a:moveTo>
                      <a:lnTo>
                        <a:pt x="472" y="451"/>
                      </a:lnTo>
                      <a:lnTo>
                        <a:pt x="472" y="0"/>
                      </a:lnTo>
                      <a:lnTo>
                        <a:pt x="0" y="0"/>
                      </a:lnTo>
                      <a:lnTo>
                        <a:pt x="0" y="451"/>
                      </a:lnTo>
                      <a:close/>
                    </a:path>
                  </a:pathLst>
                </a:custGeom>
                <a:solidFill>
                  <a:srgbClr val="FF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13" name="Group 63"/>
              <p:cNvGrpSpPr>
                <a:grpSpLocks/>
              </p:cNvGrpSpPr>
              <p:nvPr/>
            </p:nvGrpSpPr>
            <p:grpSpPr bwMode="auto">
              <a:xfrm>
                <a:off x="4697" y="1484"/>
                <a:ext cx="472" cy="451"/>
                <a:chOff x="4697" y="1484"/>
                <a:chExt cx="472" cy="451"/>
              </a:xfrm>
            </p:grpSpPr>
            <p:sp>
              <p:nvSpPr>
                <p:cNvPr id="175" name="Freeform 64"/>
                <p:cNvSpPr>
                  <a:spLocks/>
                </p:cNvSpPr>
                <p:nvPr/>
              </p:nvSpPr>
              <p:spPr bwMode="auto">
                <a:xfrm>
                  <a:off x="4697" y="1484"/>
                  <a:ext cx="472" cy="451"/>
                </a:xfrm>
                <a:custGeom>
                  <a:avLst/>
                  <a:gdLst>
                    <a:gd name="T0" fmla="+- 0 4697 4697"/>
                    <a:gd name="T1" fmla="*/ T0 w 472"/>
                    <a:gd name="T2" fmla="+- 0 1484 1484"/>
                    <a:gd name="T3" fmla="*/ 1484 h 451"/>
                    <a:gd name="T4" fmla="+- 0 5169 4697"/>
                    <a:gd name="T5" fmla="*/ T4 w 472"/>
                    <a:gd name="T6" fmla="+- 0 1484 1484"/>
                    <a:gd name="T7" fmla="*/ 1484 h 451"/>
                    <a:gd name="T8" fmla="+- 0 5169 4697"/>
                    <a:gd name="T9" fmla="*/ T8 w 472"/>
                    <a:gd name="T10" fmla="+- 0 1935 1484"/>
                    <a:gd name="T11" fmla="*/ 1935 h 451"/>
                    <a:gd name="T12" fmla="+- 0 4697 4697"/>
                    <a:gd name="T13" fmla="*/ T12 w 472"/>
                    <a:gd name="T14" fmla="+- 0 1935 1484"/>
                    <a:gd name="T15" fmla="*/ 1935 h 451"/>
                    <a:gd name="T16" fmla="+- 0 4697 4697"/>
                    <a:gd name="T17" fmla="*/ T16 w 472"/>
                    <a:gd name="T18" fmla="+- 0 1484 1484"/>
                    <a:gd name="T19" fmla="*/ 1484 h 45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72" h="451">
                      <a:moveTo>
                        <a:pt x="0" y="0"/>
                      </a:moveTo>
                      <a:lnTo>
                        <a:pt x="472" y="0"/>
                      </a:lnTo>
                      <a:lnTo>
                        <a:pt x="472" y="451"/>
                      </a:lnTo>
                      <a:lnTo>
                        <a:pt x="0" y="4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556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14" name="Group 61"/>
              <p:cNvGrpSpPr>
                <a:grpSpLocks/>
              </p:cNvGrpSpPr>
              <p:nvPr/>
            </p:nvGrpSpPr>
            <p:grpSpPr bwMode="auto">
              <a:xfrm>
                <a:off x="2476" y="1418"/>
                <a:ext cx="622" cy="579"/>
                <a:chOff x="2476" y="1418"/>
                <a:chExt cx="622" cy="579"/>
              </a:xfrm>
            </p:grpSpPr>
            <p:sp>
              <p:nvSpPr>
                <p:cNvPr id="174" name="Freeform 62"/>
                <p:cNvSpPr>
                  <a:spLocks/>
                </p:cNvSpPr>
                <p:nvPr/>
              </p:nvSpPr>
              <p:spPr bwMode="auto">
                <a:xfrm>
                  <a:off x="2476" y="1418"/>
                  <a:ext cx="622" cy="579"/>
                </a:xfrm>
                <a:custGeom>
                  <a:avLst/>
                  <a:gdLst>
                    <a:gd name="T0" fmla="+- 0 2476 2476"/>
                    <a:gd name="T1" fmla="*/ T0 w 622"/>
                    <a:gd name="T2" fmla="+- 0 1997 1418"/>
                    <a:gd name="T3" fmla="*/ 1997 h 579"/>
                    <a:gd name="T4" fmla="+- 0 3098 2476"/>
                    <a:gd name="T5" fmla="*/ T4 w 622"/>
                    <a:gd name="T6" fmla="+- 0 1997 1418"/>
                    <a:gd name="T7" fmla="*/ 1997 h 579"/>
                    <a:gd name="T8" fmla="+- 0 3098 2476"/>
                    <a:gd name="T9" fmla="*/ T8 w 622"/>
                    <a:gd name="T10" fmla="+- 0 1418 1418"/>
                    <a:gd name="T11" fmla="*/ 1418 h 579"/>
                    <a:gd name="T12" fmla="+- 0 2476 2476"/>
                    <a:gd name="T13" fmla="*/ T12 w 622"/>
                    <a:gd name="T14" fmla="+- 0 1418 1418"/>
                    <a:gd name="T15" fmla="*/ 1418 h 579"/>
                    <a:gd name="T16" fmla="+- 0 2476 2476"/>
                    <a:gd name="T17" fmla="*/ T16 w 622"/>
                    <a:gd name="T18" fmla="+- 0 1997 1418"/>
                    <a:gd name="T19" fmla="*/ 1997 h 5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622" h="579">
                      <a:moveTo>
                        <a:pt x="0" y="579"/>
                      </a:moveTo>
                      <a:lnTo>
                        <a:pt x="622" y="579"/>
                      </a:lnTo>
                      <a:lnTo>
                        <a:pt x="622" y="0"/>
                      </a:lnTo>
                      <a:lnTo>
                        <a:pt x="0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rgbClr val="FFF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15" name="Group 59"/>
              <p:cNvGrpSpPr>
                <a:grpSpLocks/>
              </p:cNvGrpSpPr>
              <p:nvPr/>
            </p:nvGrpSpPr>
            <p:grpSpPr bwMode="auto">
              <a:xfrm>
                <a:off x="2476" y="1418"/>
                <a:ext cx="622" cy="579"/>
                <a:chOff x="2476" y="1418"/>
                <a:chExt cx="622" cy="579"/>
              </a:xfrm>
            </p:grpSpPr>
            <p:sp>
              <p:nvSpPr>
                <p:cNvPr id="173" name="Freeform 60"/>
                <p:cNvSpPr>
                  <a:spLocks/>
                </p:cNvSpPr>
                <p:nvPr/>
              </p:nvSpPr>
              <p:spPr bwMode="auto">
                <a:xfrm>
                  <a:off x="2476" y="1418"/>
                  <a:ext cx="622" cy="579"/>
                </a:xfrm>
                <a:custGeom>
                  <a:avLst/>
                  <a:gdLst>
                    <a:gd name="T0" fmla="+- 0 2476 2476"/>
                    <a:gd name="T1" fmla="*/ T0 w 622"/>
                    <a:gd name="T2" fmla="+- 0 1418 1418"/>
                    <a:gd name="T3" fmla="*/ 1418 h 579"/>
                    <a:gd name="T4" fmla="+- 0 3098 2476"/>
                    <a:gd name="T5" fmla="*/ T4 w 622"/>
                    <a:gd name="T6" fmla="+- 0 1418 1418"/>
                    <a:gd name="T7" fmla="*/ 1418 h 579"/>
                    <a:gd name="T8" fmla="+- 0 3098 2476"/>
                    <a:gd name="T9" fmla="*/ T8 w 622"/>
                    <a:gd name="T10" fmla="+- 0 1997 1418"/>
                    <a:gd name="T11" fmla="*/ 1997 h 579"/>
                    <a:gd name="T12" fmla="+- 0 2476 2476"/>
                    <a:gd name="T13" fmla="*/ T12 w 622"/>
                    <a:gd name="T14" fmla="+- 0 1997 1418"/>
                    <a:gd name="T15" fmla="*/ 1997 h 579"/>
                    <a:gd name="T16" fmla="+- 0 2476 2476"/>
                    <a:gd name="T17" fmla="*/ T16 w 622"/>
                    <a:gd name="T18" fmla="+- 0 1418 1418"/>
                    <a:gd name="T19" fmla="*/ 1418 h 5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622" h="579">
                      <a:moveTo>
                        <a:pt x="0" y="0"/>
                      </a:moveTo>
                      <a:lnTo>
                        <a:pt x="622" y="0"/>
                      </a:lnTo>
                      <a:lnTo>
                        <a:pt x="622" y="579"/>
                      </a:lnTo>
                      <a:lnTo>
                        <a:pt x="0" y="5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556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16" name="Group 56"/>
              <p:cNvGrpSpPr>
                <a:grpSpLocks/>
              </p:cNvGrpSpPr>
              <p:nvPr/>
            </p:nvGrpSpPr>
            <p:grpSpPr bwMode="auto">
              <a:xfrm>
                <a:off x="528" y="1537"/>
                <a:ext cx="7008" cy="2319"/>
                <a:chOff x="528" y="1537"/>
                <a:chExt cx="7008" cy="2319"/>
              </a:xfrm>
            </p:grpSpPr>
            <p:sp>
              <p:nvSpPr>
                <p:cNvPr id="171" name="Freeform 58"/>
                <p:cNvSpPr>
                  <a:spLocks/>
                </p:cNvSpPr>
                <p:nvPr/>
              </p:nvSpPr>
              <p:spPr bwMode="auto">
                <a:xfrm>
                  <a:off x="528" y="1537"/>
                  <a:ext cx="7008" cy="2319"/>
                </a:xfrm>
                <a:custGeom>
                  <a:avLst/>
                  <a:gdLst>
                    <a:gd name="T0" fmla="+- 0 6781 528"/>
                    <a:gd name="T1" fmla="*/ T0 w 7008"/>
                    <a:gd name="T2" fmla="+- 0 1537 1537"/>
                    <a:gd name="T3" fmla="*/ 1537 h 2319"/>
                    <a:gd name="T4" fmla="+- 0 6913 528"/>
                    <a:gd name="T5" fmla="*/ T4 w 7008"/>
                    <a:gd name="T6" fmla="+- 0 1617 1537"/>
                    <a:gd name="T7" fmla="*/ 1617 h 2319"/>
                    <a:gd name="T8" fmla="+- 0 713 528"/>
                    <a:gd name="T9" fmla="*/ T8 w 7008"/>
                    <a:gd name="T10" fmla="+- 0 1617 1537"/>
                    <a:gd name="T11" fmla="*/ 1617 h 2319"/>
                    <a:gd name="T12" fmla="+- 0 528 528"/>
                    <a:gd name="T13" fmla="*/ T12 w 7008"/>
                    <a:gd name="T14" fmla="+- 0 1842 1537"/>
                    <a:gd name="T15" fmla="*/ 1842 h 2319"/>
                    <a:gd name="T16" fmla="+- 0 528 528"/>
                    <a:gd name="T17" fmla="*/ T16 w 7008"/>
                    <a:gd name="T18" fmla="+- 0 3856 1537"/>
                    <a:gd name="T19" fmla="*/ 3856 h 2319"/>
                    <a:gd name="T20" fmla="+- 0 726 528"/>
                    <a:gd name="T21" fmla="*/ T20 w 7008"/>
                    <a:gd name="T22" fmla="+- 0 3856 1537"/>
                    <a:gd name="T23" fmla="*/ 3856 h 2319"/>
                    <a:gd name="T24" fmla="+- 0 726 528"/>
                    <a:gd name="T25" fmla="*/ T24 w 7008"/>
                    <a:gd name="T26" fmla="+- 0 1802 1537"/>
                    <a:gd name="T27" fmla="*/ 1802 h 2319"/>
                    <a:gd name="T28" fmla="+- 0 7154 528"/>
                    <a:gd name="T29" fmla="*/ T28 w 7008"/>
                    <a:gd name="T30" fmla="+- 0 1802 1537"/>
                    <a:gd name="T31" fmla="*/ 1802 h 2319"/>
                    <a:gd name="T32" fmla="+- 0 7536 528"/>
                    <a:gd name="T33" fmla="*/ T32 w 7008"/>
                    <a:gd name="T34" fmla="+- 0 1696 1537"/>
                    <a:gd name="T35" fmla="*/ 1696 h 2319"/>
                    <a:gd name="T36" fmla="+- 0 6781 528"/>
                    <a:gd name="T37" fmla="*/ T36 w 7008"/>
                    <a:gd name="T38" fmla="+- 0 1537 1537"/>
                    <a:gd name="T39" fmla="*/ 1537 h 231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7008" h="2319">
                      <a:moveTo>
                        <a:pt x="6253" y="0"/>
                      </a:moveTo>
                      <a:lnTo>
                        <a:pt x="6385" y="80"/>
                      </a:lnTo>
                      <a:lnTo>
                        <a:pt x="185" y="80"/>
                      </a:lnTo>
                      <a:lnTo>
                        <a:pt x="0" y="305"/>
                      </a:lnTo>
                      <a:lnTo>
                        <a:pt x="0" y="2319"/>
                      </a:lnTo>
                      <a:lnTo>
                        <a:pt x="198" y="2319"/>
                      </a:lnTo>
                      <a:lnTo>
                        <a:pt x="198" y="265"/>
                      </a:lnTo>
                      <a:lnTo>
                        <a:pt x="6626" y="265"/>
                      </a:lnTo>
                      <a:lnTo>
                        <a:pt x="7008" y="159"/>
                      </a:lnTo>
                      <a:lnTo>
                        <a:pt x="6253" y="0"/>
                      </a:lnTo>
                      <a:close/>
                    </a:path>
                  </a:pathLst>
                </a:custGeom>
                <a:solidFill>
                  <a:srgbClr val="F9C5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72" name="Freeform 57"/>
                <p:cNvSpPr>
                  <a:spLocks/>
                </p:cNvSpPr>
                <p:nvPr/>
              </p:nvSpPr>
              <p:spPr bwMode="auto">
                <a:xfrm>
                  <a:off x="528" y="1537"/>
                  <a:ext cx="7008" cy="2319"/>
                </a:xfrm>
                <a:custGeom>
                  <a:avLst/>
                  <a:gdLst>
                    <a:gd name="T0" fmla="+- 0 7154 528"/>
                    <a:gd name="T1" fmla="*/ T0 w 7008"/>
                    <a:gd name="T2" fmla="+- 0 1802 1537"/>
                    <a:gd name="T3" fmla="*/ 1802 h 2319"/>
                    <a:gd name="T4" fmla="+- 0 6926 528"/>
                    <a:gd name="T5" fmla="*/ T4 w 7008"/>
                    <a:gd name="T6" fmla="+- 0 1802 1537"/>
                    <a:gd name="T7" fmla="*/ 1802 h 2319"/>
                    <a:gd name="T8" fmla="+- 0 6820 528"/>
                    <a:gd name="T9" fmla="*/ T8 w 7008"/>
                    <a:gd name="T10" fmla="+- 0 1895 1537"/>
                    <a:gd name="T11" fmla="*/ 1895 h 2319"/>
                    <a:gd name="T12" fmla="+- 0 7154 528"/>
                    <a:gd name="T13" fmla="*/ T12 w 7008"/>
                    <a:gd name="T14" fmla="+- 0 1802 1537"/>
                    <a:gd name="T15" fmla="*/ 1802 h 231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7008" h="2319">
                      <a:moveTo>
                        <a:pt x="6626" y="265"/>
                      </a:moveTo>
                      <a:lnTo>
                        <a:pt x="6398" y="265"/>
                      </a:lnTo>
                      <a:lnTo>
                        <a:pt x="6292" y="358"/>
                      </a:lnTo>
                      <a:lnTo>
                        <a:pt x="6626" y="265"/>
                      </a:lnTo>
                      <a:close/>
                    </a:path>
                  </a:pathLst>
                </a:custGeom>
                <a:solidFill>
                  <a:srgbClr val="F9C5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17" name="Group 54"/>
              <p:cNvGrpSpPr>
                <a:grpSpLocks/>
              </p:cNvGrpSpPr>
              <p:nvPr/>
            </p:nvGrpSpPr>
            <p:grpSpPr bwMode="auto">
              <a:xfrm>
                <a:off x="528" y="1537"/>
                <a:ext cx="7008" cy="2319"/>
                <a:chOff x="528" y="1537"/>
                <a:chExt cx="7008" cy="2319"/>
              </a:xfrm>
            </p:grpSpPr>
            <p:sp>
              <p:nvSpPr>
                <p:cNvPr id="170" name="Freeform 55"/>
                <p:cNvSpPr>
                  <a:spLocks/>
                </p:cNvSpPr>
                <p:nvPr/>
              </p:nvSpPr>
              <p:spPr bwMode="auto">
                <a:xfrm>
                  <a:off x="528" y="1537"/>
                  <a:ext cx="7008" cy="2319"/>
                </a:xfrm>
                <a:custGeom>
                  <a:avLst/>
                  <a:gdLst>
                    <a:gd name="T0" fmla="+- 0 528 528"/>
                    <a:gd name="T1" fmla="*/ T0 w 7008"/>
                    <a:gd name="T2" fmla="+- 0 1842 1537"/>
                    <a:gd name="T3" fmla="*/ 1842 h 2319"/>
                    <a:gd name="T4" fmla="+- 0 713 528"/>
                    <a:gd name="T5" fmla="*/ T4 w 7008"/>
                    <a:gd name="T6" fmla="+- 0 1617 1537"/>
                    <a:gd name="T7" fmla="*/ 1617 h 2319"/>
                    <a:gd name="T8" fmla="+- 0 6913 528"/>
                    <a:gd name="T9" fmla="*/ T8 w 7008"/>
                    <a:gd name="T10" fmla="+- 0 1617 1537"/>
                    <a:gd name="T11" fmla="*/ 1617 h 2319"/>
                    <a:gd name="T12" fmla="+- 0 6781 528"/>
                    <a:gd name="T13" fmla="*/ T12 w 7008"/>
                    <a:gd name="T14" fmla="+- 0 1537 1537"/>
                    <a:gd name="T15" fmla="*/ 1537 h 2319"/>
                    <a:gd name="T16" fmla="+- 0 7536 528"/>
                    <a:gd name="T17" fmla="*/ T16 w 7008"/>
                    <a:gd name="T18" fmla="+- 0 1696 1537"/>
                    <a:gd name="T19" fmla="*/ 1696 h 2319"/>
                    <a:gd name="T20" fmla="+- 0 6820 528"/>
                    <a:gd name="T21" fmla="*/ T20 w 7008"/>
                    <a:gd name="T22" fmla="+- 0 1895 1537"/>
                    <a:gd name="T23" fmla="*/ 1895 h 2319"/>
                    <a:gd name="T24" fmla="+- 0 6926 528"/>
                    <a:gd name="T25" fmla="*/ T24 w 7008"/>
                    <a:gd name="T26" fmla="+- 0 1802 1537"/>
                    <a:gd name="T27" fmla="*/ 1802 h 2319"/>
                    <a:gd name="T28" fmla="+- 0 726 528"/>
                    <a:gd name="T29" fmla="*/ T28 w 7008"/>
                    <a:gd name="T30" fmla="+- 0 1802 1537"/>
                    <a:gd name="T31" fmla="*/ 1802 h 2319"/>
                    <a:gd name="T32" fmla="+- 0 726 528"/>
                    <a:gd name="T33" fmla="*/ T32 w 7008"/>
                    <a:gd name="T34" fmla="+- 0 3856 1537"/>
                    <a:gd name="T35" fmla="*/ 3856 h 2319"/>
                    <a:gd name="T36" fmla="+- 0 528 528"/>
                    <a:gd name="T37" fmla="*/ T36 w 7008"/>
                    <a:gd name="T38" fmla="+- 0 3856 1537"/>
                    <a:gd name="T39" fmla="*/ 3856 h 2319"/>
                    <a:gd name="T40" fmla="+- 0 528 528"/>
                    <a:gd name="T41" fmla="*/ T40 w 7008"/>
                    <a:gd name="T42" fmla="+- 0 1842 1537"/>
                    <a:gd name="T43" fmla="*/ 1842 h 231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7008" h="2319">
                      <a:moveTo>
                        <a:pt x="0" y="305"/>
                      </a:moveTo>
                      <a:lnTo>
                        <a:pt x="185" y="80"/>
                      </a:lnTo>
                      <a:lnTo>
                        <a:pt x="6385" y="80"/>
                      </a:lnTo>
                      <a:lnTo>
                        <a:pt x="6253" y="0"/>
                      </a:lnTo>
                      <a:lnTo>
                        <a:pt x="7008" y="159"/>
                      </a:lnTo>
                      <a:lnTo>
                        <a:pt x="6292" y="358"/>
                      </a:lnTo>
                      <a:lnTo>
                        <a:pt x="6398" y="265"/>
                      </a:lnTo>
                      <a:lnTo>
                        <a:pt x="198" y="265"/>
                      </a:lnTo>
                      <a:lnTo>
                        <a:pt x="198" y="2319"/>
                      </a:lnTo>
                      <a:lnTo>
                        <a:pt x="0" y="2319"/>
                      </a:lnTo>
                      <a:lnTo>
                        <a:pt x="0" y="305"/>
                      </a:lnTo>
                      <a:close/>
                    </a:path>
                  </a:pathLst>
                </a:custGeom>
                <a:noFill/>
                <a:ln w="7556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18" name="Group 52"/>
              <p:cNvGrpSpPr>
                <a:grpSpLocks/>
              </p:cNvGrpSpPr>
              <p:nvPr/>
            </p:nvGrpSpPr>
            <p:grpSpPr bwMode="auto">
              <a:xfrm>
                <a:off x="5363" y="1643"/>
                <a:ext cx="2335" cy="133"/>
                <a:chOff x="5363" y="1643"/>
                <a:chExt cx="2335" cy="133"/>
              </a:xfrm>
            </p:grpSpPr>
            <p:sp>
              <p:nvSpPr>
                <p:cNvPr id="169" name="Freeform 53"/>
                <p:cNvSpPr>
                  <a:spLocks/>
                </p:cNvSpPr>
                <p:nvPr/>
              </p:nvSpPr>
              <p:spPr bwMode="auto">
                <a:xfrm>
                  <a:off x="5363" y="1643"/>
                  <a:ext cx="2335" cy="133"/>
                </a:xfrm>
                <a:custGeom>
                  <a:avLst/>
                  <a:gdLst>
                    <a:gd name="T0" fmla="+- 0 5363 5363"/>
                    <a:gd name="T1" fmla="*/ T0 w 2335"/>
                    <a:gd name="T2" fmla="+- 0 1643 1643"/>
                    <a:gd name="T3" fmla="*/ 1643 h 133"/>
                    <a:gd name="T4" fmla="+- 0 7697 5363"/>
                    <a:gd name="T5" fmla="*/ T4 w 2335"/>
                    <a:gd name="T6" fmla="+- 0 1643 1643"/>
                    <a:gd name="T7" fmla="*/ 1643 h 133"/>
                    <a:gd name="T8" fmla="+- 0 7697 5363"/>
                    <a:gd name="T9" fmla="*/ T8 w 2335"/>
                    <a:gd name="T10" fmla="+- 0 1776 1643"/>
                    <a:gd name="T11" fmla="*/ 1776 h 13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335" h="133">
                      <a:moveTo>
                        <a:pt x="0" y="0"/>
                      </a:moveTo>
                      <a:lnTo>
                        <a:pt x="2334" y="0"/>
                      </a:lnTo>
                      <a:lnTo>
                        <a:pt x="2334" y="133"/>
                      </a:lnTo>
                    </a:path>
                  </a:pathLst>
                </a:custGeom>
                <a:noFill/>
                <a:ln w="7556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19" name="Group 50"/>
              <p:cNvGrpSpPr>
                <a:grpSpLocks/>
              </p:cNvGrpSpPr>
              <p:nvPr/>
            </p:nvGrpSpPr>
            <p:grpSpPr bwMode="auto">
              <a:xfrm>
                <a:off x="424" y="1165"/>
                <a:ext cx="106" cy="124"/>
                <a:chOff x="424" y="1165"/>
                <a:chExt cx="106" cy="124"/>
              </a:xfrm>
            </p:grpSpPr>
            <p:sp>
              <p:nvSpPr>
                <p:cNvPr id="168" name="Freeform 51"/>
                <p:cNvSpPr>
                  <a:spLocks/>
                </p:cNvSpPr>
                <p:nvPr/>
              </p:nvSpPr>
              <p:spPr bwMode="auto">
                <a:xfrm>
                  <a:off x="424" y="1165"/>
                  <a:ext cx="106" cy="124"/>
                </a:xfrm>
                <a:custGeom>
                  <a:avLst/>
                  <a:gdLst>
                    <a:gd name="T0" fmla="+- 0 424 424"/>
                    <a:gd name="T1" fmla="*/ T0 w 106"/>
                    <a:gd name="T2" fmla="+- 0 1288 1165"/>
                    <a:gd name="T3" fmla="*/ 1288 h 124"/>
                    <a:gd name="T4" fmla="+- 0 530 424"/>
                    <a:gd name="T5" fmla="*/ T4 w 106"/>
                    <a:gd name="T6" fmla="+- 0 1165 1165"/>
                    <a:gd name="T7" fmla="*/ 1165 h 12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106" h="124">
                      <a:moveTo>
                        <a:pt x="0" y="123"/>
                      </a:moveTo>
                      <a:lnTo>
                        <a:pt x="106" y="0"/>
                      </a:lnTo>
                    </a:path>
                  </a:pathLst>
                </a:custGeom>
                <a:noFill/>
                <a:ln w="7556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20" name="Group 48"/>
              <p:cNvGrpSpPr>
                <a:grpSpLocks/>
              </p:cNvGrpSpPr>
              <p:nvPr/>
            </p:nvGrpSpPr>
            <p:grpSpPr bwMode="auto">
              <a:xfrm>
                <a:off x="424" y="1288"/>
                <a:ext cx="7344" cy="2423"/>
                <a:chOff x="424" y="1288"/>
                <a:chExt cx="7344" cy="2423"/>
              </a:xfrm>
            </p:grpSpPr>
            <p:sp>
              <p:nvSpPr>
                <p:cNvPr id="167" name="Freeform 49"/>
                <p:cNvSpPr>
                  <a:spLocks/>
                </p:cNvSpPr>
                <p:nvPr/>
              </p:nvSpPr>
              <p:spPr bwMode="auto">
                <a:xfrm>
                  <a:off x="424" y="1288"/>
                  <a:ext cx="7344" cy="2423"/>
                </a:xfrm>
                <a:custGeom>
                  <a:avLst/>
                  <a:gdLst>
                    <a:gd name="T0" fmla="+- 0 7700 424"/>
                    <a:gd name="T1" fmla="*/ T0 w 7344"/>
                    <a:gd name="T2" fmla="+- 0 1774 1288"/>
                    <a:gd name="T3" fmla="*/ 1774 h 2423"/>
                    <a:gd name="T4" fmla="+- 0 6011 424"/>
                    <a:gd name="T5" fmla="*/ T4 w 7344"/>
                    <a:gd name="T6" fmla="+- 0 1786 1288"/>
                    <a:gd name="T7" fmla="*/ 1786 h 2423"/>
                    <a:gd name="T8" fmla="+- 0 6129 424"/>
                    <a:gd name="T9" fmla="*/ T8 w 7344"/>
                    <a:gd name="T10" fmla="+- 0 1857 1288"/>
                    <a:gd name="T11" fmla="*/ 1857 h 2423"/>
                    <a:gd name="T12" fmla="+- 0 6261 424"/>
                    <a:gd name="T13" fmla="*/ T12 w 7344"/>
                    <a:gd name="T14" fmla="+- 0 1944 1288"/>
                    <a:gd name="T15" fmla="*/ 1944 h 2423"/>
                    <a:gd name="T16" fmla="+- 0 6381 424"/>
                    <a:gd name="T17" fmla="*/ T16 w 7344"/>
                    <a:gd name="T18" fmla="+- 0 2036 1288"/>
                    <a:gd name="T19" fmla="*/ 2036 h 2423"/>
                    <a:gd name="T20" fmla="+- 0 6501 424"/>
                    <a:gd name="T21" fmla="*/ T20 w 7344"/>
                    <a:gd name="T22" fmla="+- 0 2141 1288"/>
                    <a:gd name="T23" fmla="*/ 2141 h 2423"/>
                    <a:gd name="T24" fmla="+- 0 6621 424"/>
                    <a:gd name="T25" fmla="*/ T24 w 7344"/>
                    <a:gd name="T26" fmla="+- 0 2262 1288"/>
                    <a:gd name="T27" fmla="*/ 2262 h 2423"/>
                    <a:gd name="T28" fmla="+- 0 6740 424"/>
                    <a:gd name="T29" fmla="*/ T28 w 7344"/>
                    <a:gd name="T30" fmla="+- 0 2399 1288"/>
                    <a:gd name="T31" fmla="*/ 2399 h 2423"/>
                    <a:gd name="T32" fmla="+- 0 6803 424"/>
                    <a:gd name="T33" fmla="*/ T32 w 7344"/>
                    <a:gd name="T34" fmla="+- 0 2478 1288"/>
                    <a:gd name="T35" fmla="*/ 2478 h 2423"/>
                    <a:gd name="T36" fmla="+- 0 6926 424"/>
                    <a:gd name="T37" fmla="*/ T36 w 7344"/>
                    <a:gd name="T38" fmla="+- 0 2622 1288"/>
                    <a:gd name="T39" fmla="*/ 2622 h 2423"/>
                    <a:gd name="T40" fmla="+- 0 7021 424"/>
                    <a:gd name="T41" fmla="*/ T40 w 7344"/>
                    <a:gd name="T42" fmla="+- 0 2732 1288"/>
                    <a:gd name="T43" fmla="*/ 2732 h 2423"/>
                    <a:gd name="T44" fmla="+- 0 7125 424"/>
                    <a:gd name="T45" fmla="*/ T44 w 7344"/>
                    <a:gd name="T46" fmla="+- 0 2851 1288"/>
                    <a:gd name="T47" fmla="*/ 2851 h 2423"/>
                    <a:gd name="T48" fmla="+- 0 7234 424"/>
                    <a:gd name="T49" fmla="*/ T48 w 7344"/>
                    <a:gd name="T50" fmla="+- 0 2975 1288"/>
                    <a:gd name="T51" fmla="*/ 2975 h 2423"/>
                    <a:gd name="T52" fmla="+- 0 7346 424"/>
                    <a:gd name="T53" fmla="*/ T52 w 7344"/>
                    <a:gd name="T54" fmla="+- 0 3102 1288"/>
                    <a:gd name="T55" fmla="*/ 3102 h 2423"/>
                    <a:gd name="T56" fmla="+- 0 7458 424"/>
                    <a:gd name="T57" fmla="*/ T56 w 7344"/>
                    <a:gd name="T58" fmla="+- 0 3231 1288"/>
                    <a:gd name="T59" fmla="*/ 3231 h 2423"/>
                    <a:gd name="T60" fmla="+- 0 7567 424"/>
                    <a:gd name="T61" fmla="*/ T60 w 7344"/>
                    <a:gd name="T62" fmla="+- 0 3359 1288"/>
                    <a:gd name="T63" fmla="*/ 3359 h 2423"/>
                    <a:gd name="T64" fmla="+- 0 7671 424"/>
                    <a:gd name="T65" fmla="*/ T64 w 7344"/>
                    <a:gd name="T66" fmla="+- 0 3483 1288"/>
                    <a:gd name="T67" fmla="*/ 3483 h 2423"/>
                    <a:gd name="T68" fmla="+- 0 7768 424"/>
                    <a:gd name="T69" fmla="*/ T68 w 7344"/>
                    <a:gd name="T70" fmla="+- 0 3602 1288"/>
                    <a:gd name="T71" fmla="*/ 3602 h 2423"/>
                    <a:gd name="T72" fmla="+- 0 7746 424"/>
                    <a:gd name="T73" fmla="*/ T72 w 7344"/>
                    <a:gd name="T74" fmla="+- 0 3630 1288"/>
                    <a:gd name="T75" fmla="*/ 3630 h 2423"/>
                    <a:gd name="T76" fmla="+- 0 7680 424"/>
                    <a:gd name="T77" fmla="*/ T76 w 7344"/>
                    <a:gd name="T78" fmla="+- 0 3710 1288"/>
                    <a:gd name="T79" fmla="*/ 3710 h 2423"/>
                    <a:gd name="T80" fmla="+- 0 7580 424"/>
                    <a:gd name="T81" fmla="*/ T80 w 7344"/>
                    <a:gd name="T82" fmla="+- 0 3588 1288"/>
                    <a:gd name="T83" fmla="*/ 3588 h 2423"/>
                    <a:gd name="T84" fmla="+- 0 7472 424"/>
                    <a:gd name="T85" fmla="*/ T84 w 7344"/>
                    <a:gd name="T86" fmla="+- 0 3460 1288"/>
                    <a:gd name="T87" fmla="*/ 3460 h 2423"/>
                    <a:gd name="T88" fmla="+- 0 7360 424"/>
                    <a:gd name="T89" fmla="*/ T88 w 7344"/>
                    <a:gd name="T90" fmla="+- 0 3329 1288"/>
                    <a:gd name="T91" fmla="*/ 3329 h 2423"/>
                    <a:gd name="T92" fmla="+- 0 7247 424"/>
                    <a:gd name="T93" fmla="*/ T92 w 7344"/>
                    <a:gd name="T94" fmla="+- 0 3197 1288"/>
                    <a:gd name="T95" fmla="*/ 3197 h 2423"/>
                    <a:gd name="T96" fmla="+- 0 7135 424"/>
                    <a:gd name="T97" fmla="*/ T96 w 7344"/>
                    <a:gd name="T98" fmla="+- 0 3067 1288"/>
                    <a:gd name="T99" fmla="*/ 3067 h 2423"/>
                    <a:gd name="T100" fmla="+- 0 7027 424"/>
                    <a:gd name="T101" fmla="*/ T100 w 7344"/>
                    <a:gd name="T102" fmla="+- 0 2943 1288"/>
                    <a:gd name="T103" fmla="*/ 2943 h 2423"/>
                    <a:gd name="T104" fmla="+- 0 6925 424"/>
                    <a:gd name="T105" fmla="*/ T104 w 7344"/>
                    <a:gd name="T106" fmla="+- 0 2825 1288"/>
                    <a:gd name="T107" fmla="*/ 2825 h 2423"/>
                    <a:gd name="T108" fmla="+- 0 6834 424"/>
                    <a:gd name="T109" fmla="*/ T108 w 7344"/>
                    <a:gd name="T110" fmla="+- 0 2717 1288"/>
                    <a:gd name="T111" fmla="*/ 2717 h 2423"/>
                    <a:gd name="T112" fmla="+- 0 6720 424"/>
                    <a:gd name="T113" fmla="*/ T112 w 7344"/>
                    <a:gd name="T114" fmla="+- 0 2580 1288"/>
                    <a:gd name="T115" fmla="*/ 2580 h 2423"/>
                    <a:gd name="T116" fmla="+- 0 6660 424"/>
                    <a:gd name="T117" fmla="*/ T116 w 7344"/>
                    <a:gd name="T118" fmla="+- 0 2507 1288"/>
                    <a:gd name="T119" fmla="*/ 2507 h 2423"/>
                    <a:gd name="T120" fmla="+- 0 6533 424"/>
                    <a:gd name="T121" fmla="*/ T120 w 7344"/>
                    <a:gd name="T122" fmla="+- 0 2367 1288"/>
                    <a:gd name="T123" fmla="*/ 2367 h 2423"/>
                    <a:gd name="T124" fmla="+- 0 6402 424"/>
                    <a:gd name="T125" fmla="*/ T124 w 7344"/>
                    <a:gd name="T126" fmla="+- 0 2238 1288"/>
                    <a:gd name="T127" fmla="*/ 2238 h 2423"/>
                    <a:gd name="T128" fmla="+- 0 6277 424"/>
                    <a:gd name="T129" fmla="*/ T128 w 7344"/>
                    <a:gd name="T130" fmla="+- 0 2126 1288"/>
                    <a:gd name="T131" fmla="*/ 2126 h 2423"/>
                    <a:gd name="T132" fmla="+- 0 6165 424"/>
                    <a:gd name="T133" fmla="*/ T132 w 7344"/>
                    <a:gd name="T134" fmla="+- 0 2035 1288"/>
                    <a:gd name="T135" fmla="*/ 2035 h 2423"/>
                    <a:gd name="T136" fmla="+- 0 6043 424"/>
                    <a:gd name="T137" fmla="*/ T136 w 7344"/>
                    <a:gd name="T138" fmla="+- 0 1950 1288"/>
                    <a:gd name="T139" fmla="*/ 1950 h 2423"/>
                    <a:gd name="T140" fmla="+- 0 5881 424"/>
                    <a:gd name="T141" fmla="*/ T140 w 7344"/>
                    <a:gd name="T142" fmla="+- 0 1847 1288"/>
                    <a:gd name="T143" fmla="*/ 1847 h 2423"/>
                    <a:gd name="T144" fmla="+- 0 5761 424"/>
                    <a:gd name="T145" fmla="*/ T144 w 7344"/>
                    <a:gd name="T146" fmla="+- 0 1793 1288"/>
                    <a:gd name="T147" fmla="*/ 1793 h 2423"/>
                    <a:gd name="T148" fmla="+- 0 5614 424"/>
                    <a:gd name="T149" fmla="*/ T148 w 7344"/>
                    <a:gd name="T150" fmla="+- 0 1772 1288"/>
                    <a:gd name="T151" fmla="*/ 1772 h 2423"/>
                    <a:gd name="T152" fmla="+- 0 5543 424"/>
                    <a:gd name="T153" fmla="*/ T152 w 7344"/>
                    <a:gd name="T154" fmla="+- 0 1772 1288"/>
                    <a:gd name="T155" fmla="*/ 1772 h 2423"/>
                    <a:gd name="T156" fmla="+- 0 5457 424"/>
                    <a:gd name="T157" fmla="*/ T156 w 7344"/>
                    <a:gd name="T158" fmla="+- 0 1773 1288"/>
                    <a:gd name="T159" fmla="*/ 1773 h 2423"/>
                    <a:gd name="T160" fmla="+- 0 5352 424"/>
                    <a:gd name="T161" fmla="*/ T160 w 7344"/>
                    <a:gd name="T162" fmla="+- 0 1774 1288"/>
                    <a:gd name="T163" fmla="*/ 1774 h 2423"/>
                    <a:gd name="T164" fmla="+- 0 5022 424"/>
                    <a:gd name="T165" fmla="*/ T164 w 7344"/>
                    <a:gd name="T166" fmla="+- 0 1774 1288"/>
                    <a:gd name="T167" fmla="*/ 1774 h 2423"/>
                    <a:gd name="T168" fmla="+- 0 4680 424"/>
                    <a:gd name="T169" fmla="*/ T168 w 7344"/>
                    <a:gd name="T170" fmla="+- 0 1776 1288"/>
                    <a:gd name="T171" fmla="*/ 1776 h 2423"/>
                    <a:gd name="T172" fmla="+- 0 4329 424"/>
                    <a:gd name="T173" fmla="*/ T172 w 7344"/>
                    <a:gd name="T174" fmla="+- 0 1778 1288"/>
                    <a:gd name="T175" fmla="*/ 1778 h 2423"/>
                    <a:gd name="T176" fmla="+- 0 3972 424"/>
                    <a:gd name="T177" fmla="*/ T176 w 7344"/>
                    <a:gd name="T178" fmla="+- 0 1780 1288"/>
                    <a:gd name="T179" fmla="*/ 1780 h 2423"/>
                    <a:gd name="T180" fmla="+- 0 3610 424"/>
                    <a:gd name="T181" fmla="*/ T180 w 7344"/>
                    <a:gd name="T182" fmla="+- 0 1782 1288"/>
                    <a:gd name="T183" fmla="*/ 1782 h 2423"/>
                    <a:gd name="T184" fmla="+- 0 3246 424"/>
                    <a:gd name="T185" fmla="*/ T184 w 7344"/>
                    <a:gd name="T186" fmla="+- 0 1785 1288"/>
                    <a:gd name="T187" fmla="*/ 1785 h 2423"/>
                    <a:gd name="T188" fmla="+- 0 2881 424"/>
                    <a:gd name="T189" fmla="*/ T188 w 7344"/>
                    <a:gd name="T190" fmla="+- 0 1787 1288"/>
                    <a:gd name="T191" fmla="*/ 1787 h 2423"/>
                    <a:gd name="T192" fmla="+- 0 2518 424"/>
                    <a:gd name="T193" fmla="*/ T192 w 7344"/>
                    <a:gd name="T194" fmla="+- 0 1789 1288"/>
                    <a:gd name="T195" fmla="*/ 1789 h 2423"/>
                    <a:gd name="T196" fmla="+- 0 2159 424"/>
                    <a:gd name="T197" fmla="*/ T196 w 7344"/>
                    <a:gd name="T198" fmla="+- 0 1790 1288"/>
                    <a:gd name="T199" fmla="*/ 1790 h 2423"/>
                    <a:gd name="T200" fmla="+- 0 1807 424"/>
                    <a:gd name="T201" fmla="*/ T200 w 7344"/>
                    <a:gd name="T202" fmla="+- 0 1791 1288"/>
                    <a:gd name="T203" fmla="*/ 1791 h 2423"/>
                    <a:gd name="T204" fmla="+- 0 1608 424"/>
                    <a:gd name="T205" fmla="*/ T204 w 7344"/>
                    <a:gd name="T206" fmla="+- 0 1774 1288"/>
                    <a:gd name="T207" fmla="*/ 1774 h 2423"/>
                    <a:gd name="T208" fmla="+- 0 1431 424"/>
                    <a:gd name="T209" fmla="*/ T208 w 7344"/>
                    <a:gd name="T210" fmla="+- 0 1747 1288"/>
                    <a:gd name="T211" fmla="*/ 1747 h 2423"/>
                    <a:gd name="T212" fmla="+- 0 1271 424"/>
                    <a:gd name="T213" fmla="*/ T212 w 7344"/>
                    <a:gd name="T214" fmla="+- 0 1711 1288"/>
                    <a:gd name="T215" fmla="*/ 1711 h 2423"/>
                    <a:gd name="T216" fmla="+- 0 1128 424"/>
                    <a:gd name="T217" fmla="*/ T216 w 7344"/>
                    <a:gd name="T218" fmla="+- 0 1667 1288"/>
                    <a:gd name="T219" fmla="*/ 1667 h 2423"/>
                    <a:gd name="T220" fmla="+- 0 996 424"/>
                    <a:gd name="T221" fmla="*/ T220 w 7344"/>
                    <a:gd name="T222" fmla="+- 0 1616 1288"/>
                    <a:gd name="T223" fmla="*/ 1616 h 2423"/>
                    <a:gd name="T224" fmla="+- 0 874 424"/>
                    <a:gd name="T225" fmla="*/ T224 w 7344"/>
                    <a:gd name="T226" fmla="+- 0 1558 1288"/>
                    <a:gd name="T227" fmla="*/ 1558 h 2423"/>
                    <a:gd name="T228" fmla="+- 0 759 424"/>
                    <a:gd name="T229" fmla="*/ T228 w 7344"/>
                    <a:gd name="T230" fmla="+- 0 1496 1288"/>
                    <a:gd name="T231" fmla="*/ 1496 h 2423"/>
                    <a:gd name="T232" fmla="+- 0 648 424"/>
                    <a:gd name="T233" fmla="*/ T232 w 7344"/>
                    <a:gd name="T234" fmla="+- 0 1429 1288"/>
                    <a:gd name="T235" fmla="*/ 1429 h 2423"/>
                    <a:gd name="T236" fmla="+- 0 537 424"/>
                    <a:gd name="T237" fmla="*/ T236 w 7344"/>
                    <a:gd name="T238" fmla="+- 0 1360 1288"/>
                    <a:gd name="T239" fmla="*/ 1360 h 2423"/>
                    <a:gd name="T240" fmla="+- 0 424 424"/>
                    <a:gd name="T241" fmla="*/ T240 w 7344"/>
                    <a:gd name="T242" fmla="+- 0 1288 1288"/>
                    <a:gd name="T243" fmla="*/ 1288 h 242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  <a:cxn ang="0">
                      <a:pos x="T185" y="T187"/>
                    </a:cxn>
                    <a:cxn ang="0">
                      <a:pos x="T189" y="T191"/>
                    </a:cxn>
                    <a:cxn ang="0">
                      <a:pos x="T193" y="T195"/>
                    </a:cxn>
                    <a:cxn ang="0">
                      <a:pos x="T197" y="T199"/>
                    </a:cxn>
                    <a:cxn ang="0">
                      <a:pos x="T201" y="T203"/>
                    </a:cxn>
                    <a:cxn ang="0">
                      <a:pos x="T205" y="T207"/>
                    </a:cxn>
                    <a:cxn ang="0">
                      <a:pos x="T209" y="T211"/>
                    </a:cxn>
                    <a:cxn ang="0">
                      <a:pos x="T213" y="T215"/>
                    </a:cxn>
                    <a:cxn ang="0">
                      <a:pos x="T217" y="T219"/>
                    </a:cxn>
                    <a:cxn ang="0">
                      <a:pos x="T221" y="T223"/>
                    </a:cxn>
                    <a:cxn ang="0">
                      <a:pos x="T225" y="T227"/>
                    </a:cxn>
                    <a:cxn ang="0">
                      <a:pos x="T229" y="T231"/>
                    </a:cxn>
                    <a:cxn ang="0">
                      <a:pos x="T233" y="T235"/>
                    </a:cxn>
                    <a:cxn ang="0">
                      <a:pos x="T237" y="T239"/>
                    </a:cxn>
                    <a:cxn ang="0">
                      <a:pos x="T241" y="T243"/>
                    </a:cxn>
                  </a:cxnLst>
                  <a:rect l="0" t="0" r="r" b="b"/>
                  <a:pathLst>
                    <a:path w="7344" h="2423">
                      <a:moveTo>
                        <a:pt x="7276" y="486"/>
                      </a:moveTo>
                      <a:lnTo>
                        <a:pt x="7276" y="486"/>
                      </a:lnTo>
                      <a:lnTo>
                        <a:pt x="5565" y="486"/>
                      </a:lnTo>
                      <a:lnTo>
                        <a:pt x="5587" y="498"/>
                      </a:lnTo>
                      <a:lnTo>
                        <a:pt x="5649" y="534"/>
                      </a:lnTo>
                      <a:lnTo>
                        <a:pt x="5705" y="569"/>
                      </a:lnTo>
                      <a:lnTo>
                        <a:pt x="5777" y="615"/>
                      </a:lnTo>
                      <a:lnTo>
                        <a:pt x="5837" y="656"/>
                      </a:lnTo>
                      <a:lnTo>
                        <a:pt x="5897" y="701"/>
                      </a:lnTo>
                      <a:lnTo>
                        <a:pt x="5957" y="748"/>
                      </a:lnTo>
                      <a:lnTo>
                        <a:pt x="6017" y="799"/>
                      </a:lnTo>
                      <a:lnTo>
                        <a:pt x="6077" y="853"/>
                      </a:lnTo>
                      <a:lnTo>
                        <a:pt x="6137" y="912"/>
                      </a:lnTo>
                      <a:lnTo>
                        <a:pt x="6197" y="974"/>
                      </a:lnTo>
                      <a:lnTo>
                        <a:pt x="6256" y="1040"/>
                      </a:lnTo>
                      <a:lnTo>
                        <a:pt x="6316" y="1111"/>
                      </a:lnTo>
                      <a:lnTo>
                        <a:pt x="6346" y="1148"/>
                      </a:lnTo>
                      <a:lnTo>
                        <a:pt x="6379" y="1190"/>
                      </a:lnTo>
                      <a:lnTo>
                        <a:pt x="6458" y="1283"/>
                      </a:lnTo>
                      <a:lnTo>
                        <a:pt x="6502" y="1334"/>
                      </a:lnTo>
                      <a:lnTo>
                        <a:pt x="6548" y="1388"/>
                      </a:lnTo>
                      <a:lnTo>
                        <a:pt x="6597" y="1444"/>
                      </a:lnTo>
                      <a:lnTo>
                        <a:pt x="6648" y="1503"/>
                      </a:lnTo>
                      <a:lnTo>
                        <a:pt x="6701" y="1563"/>
                      </a:lnTo>
                      <a:lnTo>
                        <a:pt x="6755" y="1624"/>
                      </a:lnTo>
                      <a:lnTo>
                        <a:pt x="6810" y="1687"/>
                      </a:lnTo>
                      <a:lnTo>
                        <a:pt x="6866" y="1750"/>
                      </a:lnTo>
                      <a:lnTo>
                        <a:pt x="6922" y="1814"/>
                      </a:lnTo>
                      <a:lnTo>
                        <a:pt x="6978" y="1879"/>
                      </a:lnTo>
                      <a:lnTo>
                        <a:pt x="7034" y="1943"/>
                      </a:lnTo>
                      <a:lnTo>
                        <a:pt x="7089" y="2007"/>
                      </a:lnTo>
                      <a:lnTo>
                        <a:pt x="7143" y="2071"/>
                      </a:lnTo>
                      <a:lnTo>
                        <a:pt x="7196" y="2134"/>
                      </a:lnTo>
                      <a:lnTo>
                        <a:pt x="7247" y="2195"/>
                      </a:lnTo>
                      <a:lnTo>
                        <a:pt x="7297" y="2256"/>
                      </a:lnTo>
                      <a:lnTo>
                        <a:pt x="7344" y="2314"/>
                      </a:lnTo>
                      <a:lnTo>
                        <a:pt x="7333" y="2328"/>
                      </a:lnTo>
                      <a:lnTo>
                        <a:pt x="7322" y="2342"/>
                      </a:lnTo>
                      <a:lnTo>
                        <a:pt x="7274" y="2402"/>
                      </a:lnTo>
                      <a:lnTo>
                        <a:pt x="7256" y="2422"/>
                      </a:lnTo>
                      <a:lnTo>
                        <a:pt x="7207" y="2362"/>
                      </a:lnTo>
                      <a:lnTo>
                        <a:pt x="7156" y="2300"/>
                      </a:lnTo>
                      <a:lnTo>
                        <a:pt x="7103" y="2237"/>
                      </a:lnTo>
                      <a:lnTo>
                        <a:pt x="7048" y="2172"/>
                      </a:lnTo>
                      <a:lnTo>
                        <a:pt x="6993" y="2107"/>
                      </a:lnTo>
                      <a:lnTo>
                        <a:pt x="6936" y="2041"/>
                      </a:lnTo>
                      <a:lnTo>
                        <a:pt x="6880" y="1975"/>
                      </a:lnTo>
                      <a:lnTo>
                        <a:pt x="6823" y="1909"/>
                      </a:lnTo>
                      <a:lnTo>
                        <a:pt x="6767" y="1844"/>
                      </a:lnTo>
                      <a:lnTo>
                        <a:pt x="6711" y="1779"/>
                      </a:lnTo>
                      <a:lnTo>
                        <a:pt x="6656" y="1716"/>
                      </a:lnTo>
                      <a:lnTo>
                        <a:pt x="6603" y="1655"/>
                      </a:lnTo>
                      <a:lnTo>
                        <a:pt x="6551" y="1595"/>
                      </a:lnTo>
                      <a:lnTo>
                        <a:pt x="6501" y="1537"/>
                      </a:lnTo>
                      <a:lnTo>
                        <a:pt x="6454" y="1482"/>
                      </a:lnTo>
                      <a:lnTo>
                        <a:pt x="6410" y="1429"/>
                      </a:lnTo>
                      <a:lnTo>
                        <a:pt x="6368" y="1380"/>
                      </a:lnTo>
                      <a:lnTo>
                        <a:pt x="6296" y="1292"/>
                      </a:lnTo>
                      <a:lnTo>
                        <a:pt x="6266" y="1254"/>
                      </a:lnTo>
                      <a:lnTo>
                        <a:pt x="6236" y="1219"/>
                      </a:lnTo>
                      <a:lnTo>
                        <a:pt x="6173" y="1148"/>
                      </a:lnTo>
                      <a:lnTo>
                        <a:pt x="6109" y="1079"/>
                      </a:lnTo>
                      <a:lnTo>
                        <a:pt x="6044" y="1013"/>
                      </a:lnTo>
                      <a:lnTo>
                        <a:pt x="5978" y="950"/>
                      </a:lnTo>
                      <a:lnTo>
                        <a:pt x="5915" y="892"/>
                      </a:lnTo>
                      <a:lnTo>
                        <a:pt x="5853" y="838"/>
                      </a:lnTo>
                      <a:lnTo>
                        <a:pt x="5795" y="789"/>
                      </a:lnTo>
                      <a:lnTo>
                        <a:pt x="5741" y="747"/>
                      </a:lnTo>
                      <a:lnTo>
                        <a:pt x="5670" y="698"/>
                      </a:lnTo>
                      <a:lnTo>
                        <a:pt x="5619" y="662"/>
                      </a:lnTo>
                      <a:lnTo>
                        <a:pt x="5531" y="603"/>
                      </a:lnTo>
                      <a:lnTo>
                        <a:pt x="5457" y="559"/>
                      </a:lnTo>
                      <a:lnTo>
                        <a:pt x="5394" y="526"/>
                      </a:lnTo>
                      <a:lnTo>
                        <a:pt x="5337" y="505"/>
                      </a:lnTo>
                      <a:lnTo>
                        <a:pt x="5252" y="488"/>
                      </a:lnTo>
                      <a:lnTo>
                        <a:pt x="5190" y="484"/>
                      </a:lnTo>
                      <a:lnTo>
                        <a:pt x="5156" y="484"/>
                      </a:lnTo>
                      <a:lnTo>
                        <a:pt x="5119" y="484"/>
                      </a:lnTo>
                      <a:lnTo>
                        <a:pt x="5078" y="484"/>
                      </a:lnTo>
                      <a:lnTo>
                        <a:pt x="5033" y="485"/>
                      </a:lnTo>
                      <a:lnTo>
                        <a:pt x="4983" y="486"/>
                      </a:lnTo>
                      <a:lnTo>
                        <a:pt x="4928" y="486"/>
                      </a:lnTo>
                      <a:lnTo>
                        <a:pt x="4764" y="486"/>
                      </a:lnTo>
                      <a:lnTo>
                        <a:pt x="4598" y="486"/>
                      </a:lnTo>
                      <a:lnTo>
                        <a:pt x="4428" y="487"/>
                      </a:lnTo>
                      <a:lnTo>
                        <a:pt x="4256" y="488"/>
                      </a:lnTo>
                      <a:lnTo>
                        <a:pt x="4082" y="489"/>
                      </a:lnTo>
                      <a:lnTo>
                        <a:pt x="3905" y="490"/>
                      </a:lnTo>
                      <a:lnTo>
                        <a:pt x="3727" y="491"/>
                      </a:lnTo>
                      <a:lnTo>
                        <a:pt x="3548" y="492"/>
                      </a:lnTo>
                      <a:lnTo>
                        <a:pt x="3367" y="493"/>
                      </a:lnTo>
                      <a:lnTo>
                        <a:pt x="3186" y="494"/>
                      </a:lnTo>
                      <a:lnTo>
                        <a:pt x="3004" y="495"/>
                      </a:lnTo>
                      <a:lnTo>
                        <a:pt x="2822" y="497"/>
                      </a:lnTo>
                      <a:lnTo>
                        <a:pt x="2639" y="498"/>
                      </a:lnTo>
                      <a:lnTo>
                        <a:pt x="2457" y="499"/>
                      </a:lnTo>
                      <a:lnTo>
                        <a:pt x="2275" y="500"/>
                      </a:lnTo>
                      <a:lnTo>
                        <a:pt x="2094" y="501"/>
                      </a:lnTo>
                      <a:lnTo>
                        <a:pt x="1914" y="502"/>
                      </a:lnTo>
                      <a:lnTo>
                        <a:pt x="1735" y="502"/>
                      </a:lnTo>
                      <a:lnTo>
                        <a:pt x="1558" y="502"/>
                      </a:lnTo>
                      <a:lnTo>
                        <a:pt x="1383" y="503"/>
                      </a:lnTo>
                      <a:lnTo>
                        <a:pt x="1281" y="496"/>
                      </a:lnTo>
                      <a:lnTo>
                        <a:pt x="1184" y="486"/>
                      </a:lnTo>
                      <a:lnTo>
                        <a:pt x="1093" y="474"/>
                      </a:lnTo>
                      <a:lnTo>
                        <a:pt x="1007" y="459"/>
                      </a:lnTo>
                      <a:lnTo>
                        <a:pt x="925" y="442"/>
                      </a:lnTo>
                      <a:lnTo>
                        <a:pt x="847" y="423"/>
                      </a:lnTo>
                      <a:lnTo>
                        <a:pt x="774" y="402"/>
                      </a:lnTo>
                      <a:lnTo>
                        <a:pt x="704" y="379"/>
                      </a:lnTo>
                      <a:lnTo>
                        <a:pt x="636" y="354"/>
                      </a:lnTo>
                      <a:lnTo>
                        <a:pt x="572" y="328"/>
                      </a:lnTo>
                      <a:lnTo>
                        <a:pt x="510" y="300"/>
                      </a:lnTo>
                      <a:lnTo>
                        <a:pt x="450" y="270"/>
                      </a:lnTo>
                      <a:lnTo>
                        <a:pt x="392" y="240"/>
                      </a:lnTo>
                      <a:lnTo>
                        <a:pt x="335" y="208"/>
                      </a:lnTo>
                      <a:lnTo>
                        <a:pt x="279" y="175"/>
                      </a:lnTo>
                      <a:lnTo>
                        <a:pt x="224" y="141"/>
                      </a:lnTo>
                      <a:lnTo>
                        <a:pt x="168" y="107"/>
                      </a:lnTo>
                      <a:lnTo>
                        <a:pt x="113" y="72"/>
                      </a:lnTo>
                      <a:lnTo>
                        <a:pt x="57" y="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556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21" name="Group 46"/>
              <p:cNvGrpSpPr>
                <a:grpSpLocks/>
              </p:cNvGrpSpPr>
              <p:nvPr/>
            </p:nvGrpSpPr>
            <p:grpSpPr bwMode="auto">
              <a:xfrm>
                <a:off x="5365" y="1641"/>
                <a:ext cx="2335" cy="133"/>
                <a:chOff x="5365" y="1641"/>
                <a:chExt cx="2335" cy="133"/>
              </a:xfrm>
            </p:grpSpPr>
            <p:sp>
              <p:nvSpPr>
                <p:cNvPr id="166" name="Freeform 47"/>
                <p:cNvSpPr>
                  <a:spLocks/>
                </p:cNvSpPr>
                <p:nvPr/>
              </p:nvSpPr>
              <p:spPr bwMode="auto">
                <a:xfrm>
                  <a:off x="5365" y="1641"/>
                  <a:ext cx="2335" cy="133"/>
                </a:xfrm>
                <a:custGeom>
                  <a:avLst/>
                  <a:gdLst>
                    <a:gd name="T0" fmla="+- 0 5365 5365"/>
                    <a:gd name="T1" fmla="*/ T0 w 2335"/>
                    <a:gd name="T2" fmla="+- 0 1641 1641"/>
                    <a:gd name="T3" fmla="*/ 1641 h 133"/>
                    <a:gd name="T4" fmla="+- 0 7700 5365"/>
                    <a:gd name="T5" fmla="*/ T4 w 2335"/>
                    <a:gd name="T6" fmla="+- 0 1641 1641"/>
                    <a:gd name="T7" fmla="*/ 1641 h 133"/>
                    <a:gd name="T8" fmla="+- 0 7700 5365"/>
                    <a:gd name="T9" fmla="*/ T8 w 2335"/>
                    <a:gd name="T10" fmla="+- 0 1774 1641"/>
                    <a:gd name="T11" fmla="*/ 1774 h 13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335" h="133">
                      <a:moveTo>
                        <a:pt x="0" y="0"/>
                      </a:moveTo>
                      <a:lnTo>
                        <a:pt x="2335" y="0"/>
                      </a:lnTo>
                      <a:lnTo>
                        <a:pt x="2335" y="133"/>
                      </a:lnTo>
                    </a:path>
                  </a:pathLst>
                </a:custGeom>
                <a:noFill/>
                <a:ln w="7556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22" name="Group 43"/>
              <p:cNvGrpSpPr>
                <a:grpSpLocks/>
              </p:cNvGrpSpPr>
              <p:nvPr/>
            </p:nvGrpSpPr>
            <p:grpSpPr bwMode="auto">
              <a:xfrm>
                <a:off x="530" y="1165"/>
                <a:ext cx="4836" cy="477"/>
                <a:chOff x="530" y="1165"/>
                <a:chExt cx="4836" cy="477"/>
              </a:xfrm>
            </p:grpSpPr>
            <p:sp>
              <p:nvSpPr>
                <p:cNvPr id="164" name="Freeform 45"/>
                <p:cNvSpPr>
                  <a:spLocks/>
                </p:cNvSpPr>
                <p:nvPr/>
              </p:nvSpPr>
              <p:spPr bwMode="auto">
                <a:xfrm>
                  <a:off x="530" y="1165"/>
                  <a:ext cx="4836" cy="477"/>
                </a:xfrm>
                <a:custGeom>
                  <a:avLst/>
                  <a:gdLst>
                    <a:gd name="T0" fmla="+- 0 530 530"/>
                    <a:gd name="T1" fmla="*/ T0 w 4836"/>
                    <a:gd name="T2" fmla="+- 0 1165 1165"/>
                    <a:gd name="T3" fmla="*/ 1165 h 477"/>
                    <a:gd name="T4" fmla="+- 0 596 530"/>
                    <a:gd name="T5" fmla="*/ T4 w 4836"/>
                    <a:gd name="T6" fmla="+- 0 1204 1165"/>
                    <a:gd name="T7" fmla="*/ 1204 h 477"/>
                    <a:gd name="T8" fmla="+- 0 660 530"/>
                    <a:gd name="T9" fmla="*/ T8 w 4836"/>
                    <a:gd name="T10" fmla="+- 0 1242 1165"/>
                    <a:gd name="T11" fmla="*/ 1242 h 477"/>
                    <a:gd name="T12" fmla="+- 0 722 530"/>
                    <a:gd name="T13" fmla="*/ T12 w 4836"/>
                    <a:gd name="T14" fmla="+- 0 1279 1165"/>
                    <a:gd name="T15" fmla="*/ 1279 h 477"/>
                    <a:gd name="T16" fmla="+- 0 782 530"/>
                    <a:gd name="T17" fmla="*/ T16 w 4836"/>
                    <a:gd name="T18" fmla="+- 0 1314 1165"/>
                    <a:gd name="T19" fmla="*/ 1314 h 477"/>
                    <a:gd name="T20" fmla="+- 0 841 530"/>
                    <a:gd name="T21" fmla="*/ T20 w 4836"/>
                    <a:gd name="T22" fmla="+- 0 1349 1165"/>
                    <a:gd name="T23" fmla="*/ 1349 h 477"/>
                    <a:gd name="T24" fmla="+- 0 898 530"/>
                    <a:gd name="T25" fmla="*/ T24 w 4836"/>
                    <a:gd name="T26" fmla="+- 0 1381 1165"/>
                    <a:gd name="T27" fmla="*/ 1381 h 477"/>
                    <a:gd name="T28" fmla="+- 0 955 530"/>
                    <a:gd name="T29" fmla="*/ T28 w 4836"/>
                    <a:gd name="T30" fmla="+- 0 1412 1165"/>
                    <a:gd name="T31" fmla="*/ 1412 h 477"/>
                    <a:gd name="T32" fmla="+- 0 1012 530"/>
                    <a:gd name="T33" fmla="*/ T32 w 4836"/>
                    <a:gd name="T34" fmla="+- 0 1442 1165"/>
                    <a:gd name="T35" fmla="*/ 1442 h 477"/>
                    <a:gd name="T36" fmla="+- 0 1068 530"/>
                    <a:gd name="T37" fmla="*/ T36 w 4836"/>
                    <a:gd name="T38" fmla="+- 0 1469 1165"/>
                    <a:gd name="T39" fmla="*/ 1469 h 477"/>
                    <a:gd name="T40" fmla="+- 0 1125 530"/>
                    <a:gd name="T41" fmla="*/ T40 w 4836"/>
                    <a:gd name="T42" fmla="+- 0 1495 1165"/>
                    <a:gd name="T43" fmla="*/ 1495 h 477"/>
                    <a:gd name="T44" fmla="+- 0 1182 530"/>
                    <a:gd name="T45" fmla="*/ T44 w 4836"/>
                    <a:gd name="T46" fmla="+- 0 1519 1165"/>
                    <a:gd name="T47" fmla="*/ 1519 h 477"/>
                    <a:gd name="T48" fmla="+- 0 1239 530"/>
                    <a:gd name="T49" fmla="*/ T48 w 4836"/>
                    <a:gd name="T50" fmla="+- 0 1540 1165"/>
                    <a:gd name="T51" fmla="*/ 1540 h 477"/>
                    <a:gd name="T52" fmla="+- 0 1299 530"/>
                    <a:gd name="T53" fmla="*/ T52 w 4836"/>
                    <a:gd name="T54" fmla="+- 0 1559 1165"/>
                    <a:gd name="T55" fmla="*/ 1559 h 477"/>
                    <a:gd name="T56" fmla="+- 0 1359 530"/>
                    <a:gd name="T57" fmla="*/ T56 w 4836"/>
                    <a:gd name="T58" fmla="+- 0 1576 1165"/>
                    <a:gd name="T59" fmla="*/ 1576 h 477"/>
                    <a:gd name="T60" fmla="+- 0 1422 530"/>
                    <a:gd name="T61" fmla="*/ T60 w 4836"/>
                    <a:gd name="T62" fmla="+- 0 1590 1165"/>
                    <a:gd name="T63" fmla="*/ 1590 h 477"/>
                    <a:gd name="T64" fmla="+- 0 1486 530"/>
                    <a:gd name="T65" fmla="*/ T64 w 4836"/>
                    <a:gd name="T66" fmla="+- 0 1602 1165"/>
                    <a:gd name="T67" fmla="*/ 1602 h 477"/>
                    <a:gd name="T68" fmla="+- 0 1553 530"/>
                    <a:gd name="T69" fmla="*/ T68 w 4836"/>
                    <a:gd name="T70" fmla="+- 0 1611 1165"/>
                    <a:gd name="T71" fmla="*/ 1611 h 477"/>
                    <a:gd name="T72" fmla="+- 0 1623 530"/>
                    <a:gd name="T73" fmla="*/ T72 w 4836"/>
                    <a:gd name="T74" fmla="+- 0 1618 1165"/>
                    <a:gd name="T75" fmla="*/ 1618 h 477"/>
                    <a:gd name="T76" fmla="+- 0 1696 530"/>
                    <a:gd name="T77" fmla="*/ T76 w 4836"/>
                    <a:gd name="T78" fmla="+- 0 1621 1165"/>
                    <a:gd name="T79" fmla="*/ 1621 h 477"/>
                    <a:gd name="T80" fmla="+- 0 1773 530"/>
                    <a:gd name="T81" fmla="*/ T80 w 4836"/>
                    <a:gd name="T82" fmla="+- 0 1622 1165"/>
                    <a:gd name="T83" fmla="*/ 1622 h 477"/>
                    <a:gd name="T84" fmla="+- 0 1912 530"/>
                    <a:gd name="T85" fmla="*/ T84 w 4836"/>
                    <a:gd name="T86" fmla="+- 0 1621 1165"/>
                    <a:gd name="T87" fmla="*/ 1621 h 477"/>
                    <a:gd name="T88" fmla="+- 0 2060 530"/>
                    <a:gd name="T89" fmla="*/ T88 w 4836"/>
                    <a:gd name="T90" fmla="+- 0 1620 1165"/>
                    <a:gd name="T91" fmla="*/ 1620 h 477"/>
                    <a:gd name="T92" fmla="+- 0 2216 530"/>
                    <a:gd name="T93" fmla="*/ T92 w 4836"/>
                    <a:gd name="T94" fmla="+- 0 1620 1165"/>
                    <a:gd name="T95" fmla="*/ 1620 h 477"/>
                    <a:gd name="T96" fmla="+- 0 2380 530"/>
                    <a:gd name="T97" fmla="*/ T96 w 4836"/>
                    <a:gd name="T98" fmla="+- 0 1620 1165"/>
                    <a:gd name="T99" fmla="*/ 1620 h 477"/>
                    <a:gd name="T100" fmla="+- 0 2550 530"/>
                    <a:gd name="T101" fmla="*/ T100 w 4836"/>
                    <a:gd name="T102" fmla="+- 0 1620 1165"/>
                    <a:gd name="T103" fmla="*/ 1620 h 477"/>
                    <a:gd name="T104" fmla="+- 0 2726 530"/>
                    <a:gd name="T105" fmla="*/ T104 w 4836"/>
                    <a:gd name="T106" fmla="+- 0 1621 1165"/>
                    <a:gd name="T107" fmla="*/ 1621 h 477"/>
                    <a:gd name="T108" fmla="+- 0 2907 530"/>
                    <a:gd name="T109" fmla="*/ T108 w 4836"/>
                    <a:gd name="T110" fmla="+- 0 1623 1165"/>
                    <a:gd name="T111" fmla="*/ 1623 h 477"/>
                    <a:gd name="T112" fmla="+- 0 3093 530"/>
                    <a:gd name="T113" fmla="*/ T112 w 4836"/>
                    <a:gd name="T114" fmla="+- 0 1624 1165"/>
                    <a:gd name="T115" fmla="*/ 1624 h 477"/>
                    <a:gd name="T116" fmla="+- 0 3282 530"/>
                    <a:gd name="T117" fmla="*/ T116 w 4836"/>
                    <a:gd name="T118" fmla="+- 0 1626 1165"/>
                    <a:gd name="T119" fmla="*/ 1626 h 477"/>
                    <a:gd name="T120" fmla="+- 0 3474 530"/>
                    <a:gd name="T121" fmla="*/ T120 w 4836"/>
                    <a:gd name="T122" fmla="+- 0 1628 1165"/>
                    <a:gd name="T123" fmla="*/ 1628 h 477"/>
                    <a:gd name="T124" fmla="+- 0 3668 530"/>
                    <a:gd name="T125" fmla="*/ T124 w 4836"/>
                    <a:gd name="T126" fmla="+- 0 1629 1165"/>
                    <a:gd name="T127" fmla="*/ 1629 h 477"/>
                    <a:gd name="T128" fmla="+- 0 3862 530"/>
                    <a:gd name="T129" fmla="*/ T128 w 4836"/>
                    <a:gd name="T130" fmla="+- 0 1631 1165"/>
                    <a:gd name="T131" fmla="*/ 1631 h 477"/>
                    <a:gd name="T132" fmla="+- 0 4058 530"/>
                    <a:gd name="T133" fmla="*/ T132 w 4836"/>
                    <a:gd name="T134" fmla="+- 0 1633 1165"/>
                    <a:gd name="T135" fmla="*/ 1633 h 477"/>
                    <a:gd name="T136" fmla="+- 0 4252 530"/>
                    <a:gd name="T137" fmla="*/ T136 w 4836"/>
                    <a:gd name="T138" fmla="+- 0 1635 1165"/>
                    <a:gd name="T139" fmla="*/ 1635 h 477"/>
                    <a:gd name="T140" fmla="+- 0 4446 530"/>
                    <a:gd name="T141" fmla="*/ T140 w 4836"/>
                    <a:gd name="T142" fmla="+- 0 1637 1165"/>
                    <a:gd name="T143" fmla="*/ 1637 h 477"/>
                    <a:gd name="T144" fmla="+- 0 4637 530"/>
                    <a:gd name="T145" fmla="*/ T144 w 4836"/>
                    <a:gd name="T146" fmla="+- 0 1638 1165"/>
                    <a:gd name="T147" fmla="*/ 1638 h 477"/>
                    <a:gd name="T148" fmla="+- 0 4825 530"/>
                    <a:gd name="T149" fmla="*/ T148 w 4836"/>
                    <a:gd name="T150" fmla="+- 0 1640 1165"/>
                    <a:gd name="T151" fmla="*/ 1640 h 477"/>
                    <a:gd name="T152" fmla="+- 0 5010 530"/>
                    <a:gd name="T153" fmla="*/ T152 w 4836"/>
                    <a:gd name="T154" fmla="+- 0 1641 1165"/>
                    <a:gd name="T155" fmla="*/ 1641 h 477"/>
                    <a:gd name="T156" fmla="+- 0 5190 530"/>
                    <a:gd name="T157" fmla="*/ T156 w 4836"/>
                    <a:gd name="T158" fmla="+- 0 1641 1165"/>
                    <a:gd name="T159" fmla="*/ 1641 h 477"/>
                    <a:gd name="T160" fmla="+- 0 5365 530"/>
                    <a:gd name="T161" fmla="*/ T160 w 4836"/>
                    <a:gd name="T162" fmla="+- 0 1641 1165"/>
                    <a:gd name="T163" fmla="*/ 1641 h 47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</a:cxnLst>
                  <a:rect l="0" t="0" r="r" b="b"/>
                  <a:pathLst>
                    <a:path w="4836" h="477">
                      <a:moveTo>
                        <a:pt x="0" y="0"/>
                      </a:moveTo>
                      <a:lnTo>
                        <a:pt x="66" y="39"/>
                      </a:lnTo>
                      <a:lnTo>
                        <a:pt x="130" y="77"/>
                      </a:lnTo>
                      <a:lnTo>
                        <a:pt x="192" y="114"/>
                      </a:lnTo>
                      <a:lnTo>
                        <a:pt x="252" y="149"/>
                      </a:lnTo>
                      <a:lnTo>
                        <a:pt x="311" y="184"/>
                      </a:lnTo>
                      <a:lnTo>
                        <a:pt x="368" y="216"/>
                      </a:lnTo>
                      <a:lnTo>
                        <a:pt x="425" y="247"/>
                      </a:lnTo>
                      <a:lnTo>
                        <a:pt x="482" y="277"/>
                      </a:lnTo>
                      <a:lnTo>
                        <a:pt x="538" y="304"/>
                      </a:lnTo>
                      <a:lnTo>
                        <a:pt x="595" y="330"/>
                      </a:lnTo>
                      <a:lnTo>
                        <a:pt x="652" y="354"/>
                      </a:lnTo>
                      <a:lnTo>
                        <a:pt x="709" y="375"/>
                      </a:lnTo>
                      <a:lnTo>
                        <a:pt x="769" y="394"/>
                      </a:lnTo>
                      <a:lnTo>
                        <a:pt x="829" y="411"/>
                      </a:lnTo>
                      <a:lnTo>
                        <a:pt x="892" y="425"/>
                      </a:lnTo>
                      <a:lnTo>
                        <a:pt x="956" y="437"/>
                      </a:lnTo>
                      <a:lnTo>
                        <a:pt x="1023" y="446"/>
                      </a:lnTo>
                      <a:lnTo>
                        <a:pt x="1093" y="453"/>
                      </a:lnTo>
                      <a:lnTo>
                        <a:pt x="1166" y="456"/>
                      </a:lnTo>
                      <a:lnTo>
                        <a:pt x="1243" y="457"/>
                      </a:lnTo>
                      <a:lnTo>
                        <a:pt x="1382" y="456"/>
                      </a:lnTo>
                      <a:lnTo>
                        <a:pt x="1530" y="455"/>
                      </a:lnTo>
                      <a:lnTo>
                        <a:pt x="1686" y="455"/>
                      </a:lnTo>
                      <a:lnTo>
                        <a:pt x="1850" y="455"/>
                      </a:lnTo>
                      <a:lnTo>
                        <a:pt x="2020" y="455"/>
                      </a:lnTo>
                      <a:lnTo>
                        <a:pt x="2196" y="456"/>
                      </a:lnTo>
                      <a:lnTo>
                        <a:pt x="2377" y="458"/>
                      </a:lnTo>
                      <a:lnTo>
                        <a:pt x="2563" y="459"/>
                      </a:lnTo>
                      <a:lnTo>
                        <a:pt x="2752" y="461"/>
                      </a:lnTo>
                      <a:lnTo>
                        <a:pt x="2944" y="463"/>
                      </a:lnTo>
                      <a:lnTo>
                        <a:pt x="3138" y="464"/>
                      </a:lnTo>
                      <a:lnTo>
                        <a:pt x="3332" y="466"/>
                      </a:lnTo>
                      <a:lnTo>
                        <a:pt x="3528" y="468"/>
                      </a:lnTo>
                      <a:lnTo>
                        <a:pt x="3722" y="470"/>
                      </a:lnTo>
                      <a:lnTo>
                        <a:pt x="3916" y="472"/>
                      </a:lnTo>
                      <a:lnTo>
                        <a:pt x="4107" y="473"/>
                      </a:lnTo>
                      <a:lnTo>
                        <a:pt x="4295" y="475"/>
                      </a:lnTo>
                      <a:lnTo>
                        <a:pt x="4480" y="476"/>
                      </a:lnTo>
                      <a:lnTo>
                        <a:pt x="4660" y="476"/>
                      </a:lnTo>
                      <a:lnTo>
                        <a:pt x="4835" y="476"/>
                      </a:lnTo>
                    </a:path>
                  </a:pathLst>
                </a:custGeom>
                <a:noFill/>
                <a:ln w="7556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pic>
              <p:nvPicPr>
                <p:cNvPr id="165" name="Picture 4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20"/>
                  <a:ext cx="8860" cy="47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23" name="Group 41"/>
              <p:cNvGrpSpPr>
                <a:grpSpLocks/>
              </p:cNvGrpSpPr>
              <p:nvPr/>
            </p:nvGrpSpPr>
            <p:grpSpPr bwMode="auto">
              <a:xfrm>
                <a:off x="2329" y="1892"/>
                <a:ext cx="2" cy="318"/>
                <a:chOff x="2329" y="1892"/>
                <a:chExt cx="2" cy="318"/>
              </a:xfrm>
            </p:grpSpPr>
            <p:sp>
              <p:nvSpPr>
                <p:cNvPr id="163" name="Freeform 42"/>
                <p:cNvSpPr>
                  <a:spLocks/>
                </p:cNvSpPr>
                <p:nvPr/>
              </p:nvSpPr>
              <p:spPr bwMode="auto">
                <a:xfrm>
                  <a:off x="2329" y="1892"/>
                  <a:ext cx="2" cy="318"/>
                </a:xfrm>
                <a:custGeom>
                  <a:avLst/>
                  <a:gdLst>
                    <a:gd name="T0" fmla="+- 0 1892 1892"/>
                    <a:gd name="T1" fmla="*/ 1892 h 318"/>
                    <a:gd name="T2" fmla="+- 0 2210 1892"/>
                    <a:gd name="T3" fmla="*/ 2210 h 318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18">
                      <a:moveTo>
                        <a:pt x="0" y="0"/>
                      </a:moveTo>
                      <a:lnTo>
                        <a:pt x="0" y="318"/>
                      </a:lnTo>
                    </a:path>
                  </a:pathLst>
                </a:custGeom>
                <a:noFill/>
                <a:ln w="34912">
                  <a:solidFill>
                    <a:srgbClr val="95979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24" name="Group 39"/>
              <p:cNvGrpSpPr>
                <a:grpSpLocks/>
              </p:cNvGrpSpPr>
              <p:nvPr/>
            </p:nvGrpSpPr>
            <p:grpSpPr bwMode="auto">
              <a:xfrm>
                <a:off x="2303" y="1892"/>
                <a:ext cx="53" cy="318"/>
                <a:chOff x="2303" y="1892"/>
                <a:chExt cx="53" cy="318"/>
              </a:xfrm>
            </p:grpSpPr>
            <p:sp>
              <p:nvSpPr>
                <p:cNvPr id="162" name="Freeform 40"/>
                <p:cNvSpPr>
                  <a:spLocks/>
                </p:cNvSpPr>
                <p:nvPr/>
              </p:nvSpPr>
              <p:spPr bwMode="auto">
                <a:xfrm>
                  <a:off x="2303" y="1892"/>
                  <a:ext cx="53" cy="318"/>
                </a:xfrm>
                <a:custGeom>
                  <a:avLst/>
                  <a:gdLst>
                    <a:gd name="T0" fmla="+- 0 2303 2303"/>
                    <a:gd name="T1" fmla="*/ T0 w 53"/>
                    <a:gd name="T2" fmla="+- 0 1892 1892"/>
                    <a:gd name="T3" fmla="*/ 1892 h 318"/>
                    <a:gd name="T4" fmla="+- 0 2356 2303"/>
                    <a:gd name="T5" fmla="*/ T4 w 53"/>
                    <a:gd name="T6" fmla="+- 0 1892 1892"/>
                    <a:gd name="T7" fmla="*/ 1892 h 318"/>
                    <a:gd name="T8" fmla="+- 0 2356 2303"/>
                    <a:gd name="T9" fmla="*/ T8 w 53"/>
                    <a:gd name="T10" fmla="+- 0 2210 1892"/>
                    <a:gd name="T11" fmla="*/ 2210 h 318"/>
                    <a:gd name="T12" fmla="+- 0 2303 2303"/>
                    <a:gd name="T13" fmla="*/ T12 w 53"/>
                    <a:gd name="T14" fmla="+- 0 2210 1892"/>
                    <a:gd name="T15" fmla="*/ 2210 h 318"/>
                    <a:gd name="T16" fmla="+- 0 2303 2303"/>
                    <a:gd name="T17" fmla="*/ T16 w 53"/>
                    <a:gd name="T18" fmla="+- 0 1892 1892"/>
                    <a:gd name="T19" fmla="*/ 1892 h 3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53" h="318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18"/>
                      </a:lnTo>
                      <a:lnTo>
                        <a:pt x="0" y="3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429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25" name="Group 37"/>
              <p:cNvGrpSpPr>
                <a:grpSpLocks/>
              </p:cNvGrpSpPr>
              <p:nvPr/>
            </p:nvGrpSpPr>
            <p:grpSpPr bwMode="auto">
              <a:xfrm>
                <a:off x="2195" y="1892"/>
                <a:ext cx="2" cy="318"/>
                <a:chOff x="2195" y="1892"/>
                <a:chExt cx="2" cy="318"/>
              </a:xfrm>
            </p:grpSpPr>
            <p:sp>
              <p:nvSpPr>
                <p:cNvPr id="161" name="Freeform 38"/>
                <p:cNvSpPr>
                  <a:spLocks/>
                </p:cNvSpPr>
                <p:nvPr/>
              </p:nvSpPr>
              <p:spPr bwMode="auto">
                <a:xfrm>
                  <a:off x="2195" y="1892"/>
                  <a:ext cx="2" cy="318"/>
                </a:xfrm>
                <a:custGeom>
                  <a:avLst/>
                  <a:gdLst>
                    <a:gd name="T0" fmla="+- 0 1892 1892"/>
                    <a:gd name="T1" fmla="*/ 1892 h 318"/>
                    <a:gd name="T2" fmla="+- 0 2210 1892"/>
                    <a:gd name="T3" fmla="*/ 2210 h 318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18">
                      <a:moveTo>
                        <a:pt x="0" y="0"/>
                      </a:moveTo>
                      <a:lnTo>
                        <a:pt x="0" y="318"/>
                      </a:lnTo>
                    </a:path>
                  </a:pathLst>
                </a:custGeom>
                <a:noFill/>
                <a:ln w="34912">
                  <a:solidFill>
                    <a:srgbClr val="95979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26" name="Group 35"/>
              <p:cNvGrpSpPr>
                <a:grpSpLocks/>
              </p:cNvGrpSpPr>
              <p:nvPr/>
            </p:nvGrpSpPr>
            <p:grpSpPr bwMode="auto">
              <a:xfrm>
                <a:off x="2168" y="1892"/>
                <a:ext cx="53" cy="318"/>
                <a:chOff x="2168" y="1892"/>
                <a:chExt cx="53" cy="318"/>
              </a:xfrm>
            </p:grpSpPr>
            <p:sp>
              <p:nvSpPr>
                <p:cNvPr id="160" name="Freeform 36"/>
                <p:cNvSpPr>
                  <a:spLocks/>
                </p:cNvSpPr>
                <p:nvPr/>
              </p:nvSpPr>
              <p:spPr bwMode="auto">
                <a:xfrm>
                  <a:off x="2168" y="1892"/>
                  <a:ext cx="53" cy="318"/>
                </a:xfrm>
                <a:custGeom>
                  <a:avLst/>
                  <a:gdLst>
                    <a:gd name="T0" fmla="+- 0 2168 2168"/>
                    <a:gd name="T1" fmla="*/ T0 w 53"/>
                    <a:gd name="T2" fmla="+- 0 1892 1892"/>
                    <a:gd name="T3" fmla="*/ 1892 h 318"/>
                    <a:gd name="T4" fmla="+- 0 2221 2168"/>
                    <a:gd name="T5" fmla="*/ T4 w 53"/>
                    <a:gd name="T6" fmla="+- 0 1892 1892"/>
                    <a:gd name="T7" fmla="*/ 1892 h 318"/>
                    <a:gd name="T8" fmla="+- 0 2221 2168"/>
                    <a:gd name="T9" fmla="*/ T8 w 53"/>
                    <a:gd name="T10" fmla="+- 0 2210 1892"/>
                    <a:gd name="T11" fmla="*/ 2210 h 318"/>
                    <a:gd name="T12" fmla="+- 0 2168 2168"/>
                    <a:gd name="T13" fmla="*/ T12 w 53"/>
                    <a:gd name="T14" fmla="+- 0 2210 1892"/>
                    <a:gd name="T15" fmla="*/ 2210 h 318"/>
                    <a:gd name="T16" fmla="+- 0 2168 2168"/>
                    <a:gd name="T17" fmla="*/ T16 w 53"/>
                    <a:gd name="T18" fmla="+- 0 1892 1892"/>
                    <a:gd name="T19" fmla="*/ 1892 h 3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53" h="318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18"/>
                      </a:lnTo>
                      <a:lnTo>
                        <a:pt x="0" y="3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429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27" name="Group 33"/>
              <p:cNvGrpSpPr>
                <a:grpSpLocks/>
              </p:cNvGrpSpPr>
              <p:nvPr/>
            </p:nvGrpSpPr>
            <p:grpSpPr bwMode="auto">
              <a:xfrm>
                <a:off x="2060" y="1892"/>
                <a:ext cx="2" cy="318"/>
                <a:chOff x="2060" y="1892"/>
                <a:chExt cx="2" cy="318"/>
              </a:xfrm>
            </p:grpSpPr>
            <p:sp>
              <p:nvSpPr>
                <p:cNvPr id="159" name="Freeform 34"/>
                <p:cNvSpPr>
                  <a:spLocks/>
                </p:cNvSpPr>
                <p:nvPr/>
              </p:nvSpPr>
              <p:spPr bwMode="auto">
                <a:xfrm>
                  <a:off x="2060" y="1892"/>
                  <a:ext cx="2" cy="318"/>
                </a:xfrm>
                <a:custGeom>
                  <a:avLst/>
                  <a:gdLst>
                    <a:gd name="T0" fmla="+- 0 1892 1892"/>
                    <a:gd name="T1" fmla="*/ 1892 h 318"/>
                    <a:gd name="T2" fmla="+- 0 2210 1892"/>
                    <a:gd name="T3" fmla="*/ 2210 h 318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18">
                      <a:moveTo>
                        <a:pt x="0" y="0"/>
                      </a:moveTo>
                      <a:lnTo>
                        <a:pt x="0" y="318"/>
                      </a:lnTo>
                    </a:path>
                  </a:pathLst>
                </a:custGeom>
                <a:noFill/>
                <a:ln w="34912">
                  <a:solidFill>
                    <a:srgbClr val="95979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28" name="Group 31"/>
              <p:cNvGrpSpPr>
                <a:grpSpLocks/>
              </p:cNvGrpSpPr>
              <p:nvPr/>
            </p:nvGrpSpPr>
            <p:grpSpPr bwMode="auto">
              <a:xfrm>
                <a:off x="2034" y="1892"/>
                <a:ext cx="53" cy="318"/>
                <a:chOff x="2034" y="1892"/>
                <a:chExt cx="53" cy="318"/>
              </a:xfrm>
            </p:grpSpPr>
            <p:sp>
              <p:nvSpPr>
                <p:cNvPr id="158" name="Freeform 32"/>
                <p:cNvSpPr>
                  <a:spLocks/>
                </p:cNvSpPr>
                <p:nvPr/>
              </p:nvSpPr>
              <p:spPr bwMode="auto">
                <a:xfrm>
                  <a:off x="2034" y="1892"/>
                  <a:ext cx="53" cy="318"/>
                </a:xfrm>
                <a:custGeom>
                  <a:avLst/>
                  <a:gdLst>
                    <a:gd name="T0" fmla="+- 0 2034 2034"/>
                    <a:gd name="T1" fmla="*/ T0 w 53"/>
                    <a:gd name="T2" fmla="+- 0 1892 1892"/>
                    <a:gd name="T3" fmla="*/ 1892 h 318"/>
                    <a:gd name="T4" fmla="+- 0 2087 2034"/>
                    <a:gd name="T5" fmla="*/ T4 w 53"/>
                    <a:gd name="T6" fmla="+- 0 1892 1892"/>
                    <a:gd name="T7" fmla="*/ 1892 h 318"/>
                    <a:gd name="T8" fmla="+- 0 2087 2034"/>
                    <a:gd name="T9" fmla="*/ T8 w 53"/>
                    <a:gd name="T10" fmla="+- 0 2210 1892"/>
                    <a:gd name="T11" fmla="*/ 2210 h 318"/>
                    <a:gd name="T12" fmla="+- 0 2034 2034"/>
                    <a:gd name="T13" fmla="*/ T12 w 53"/>
                    <a:gd name="T14" fmla="+- 0 2210 1892"/>
                    <a:gd name="T15" fmla="*/ 2210 h 318"/>
                    <a:gd name="T16" fmla="+- 0 2034 2034"/>
                    <a:gd name="T17" fmla="*/ T16 w 53"/>
                    <a:gd name="T18" fmla="+- 0 1892 1892"/>
                    <a:gd name="T19" fmla="*/ 1892 h 3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53" h="318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18"/>
                      </a:lnTo>
                      <a:lnTo>
                        <a:pt x="0" y="3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429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29" name="Group 29"/>
              <p:cNvGrpSpPr>
                <a:grpSpLocks/>
              </p:cNvGrpSpPr>
              <p:nvPr/>
            </p:nvGrpSpPr>
            <p:grpSpPr bwMode="auto">
              <a:xfrm>
                <a:off x="1926" y="1892"/>
                <a:ext cx="2" cy="318"/>
                <a:chOff x="1926" y="1892"/>
                <a:chExt cx="2" cy="318"/>
              </a:xfrm>
            </p:grpSpPr>
            <p:sp>
              <p:nvSpPr>
                <p:cNvPr id="157" name="Freeform 30"/>
                <p:cNvSpPr>
                  <a:spLocks/>
                </p:cNvSpPr>
                <p:nvPr/>
              </p:nvSpPr>
              <p:spPr bwMode="auto">
                <a:xfrm>
                  <a:off x="1926" y="1892"/>
                  <a:ext cx="2" cy="318"/>
                </a:xfrm>
                <a:custGeom>
                  <a:avLst/>
                  <a:gdLst>
                    <a:gd name="T0" fmla="+- 0 1892 1892"/>
                    <a:gd name="T1" fmla="*/ 1892 h 318"/>
                    <a:gd name="T2" fmla="+- 0 2210 1892"/>
                    <a:gd name="T3" fmla="*/ 2210 h 318"/>
                  </a:gdLst>
                  <a:ahLst/>
                  <a:cxnLst>
                    <a:cxn ang="0">
                      <a:pos x="0" y="T1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18">
                      <a:moveTo>
                        <a:pt x="0" y="0"/>
                      </a:moveTo>
                      <a:lnTo>
                        <a:pt x="0" y="318"/>
                      </a:lnTo>
                    </a:path>
                  </a:pathLst>
                </a:custGeom>
                <a:noFill/>
                <a:ln w="34917">
                  <a:solidFill>
                    <a:srgbClr val="95979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30" name="Group 27"/>
              <p:cNvGrpSpPr>
                <a:grpSpLocks/>
              </p:cNvGrpSpPr>
              <p:nvPr/>
            </p:nvGrpSpPr>
            <p:grpSpPr bwMode="auto">
              <a:xfrm>
                <a:off x="1899" y="1892"/>
                <a:ext cx="53" cy="318"/>
                <a:chOff x="1899" y="1892"/>
                <a:chExt cx="53" cy="318"/>
              </a:xfrm>
            </p:grpSpPr>
            <p:sp>
              <p:nvSpPr>
                <p:cNvPr id="156" name="Freeform 28"/>
                <p:cNvSpPr>
                  <a:spLocks/>
                </p:cNvSpPr>
                <p:nvPr/>
              </p:nvSpPr>
              <p:spPr bwMode="auto">
                <a:xfrm>
                  <a:off x="1899" y="1892"/>
                  <a:ext cx="53" cy="318"/>
                </a:xfrm>
                <a:custGeom>
                  <a:avLst/>
                  <a:gdLst>
                    <a:gd name="T0" fmla="+- 0 1899 1899"/>
                    <a:gd name="T1" fmla="*/ T0 w 53"/>
                    <a:gd name="T2" fmla="+- 0 1892 1892"/>
                    <a:gd name="T3" fmla="*/ 1892 h 318"/>
                    <a:gd name="T4" fmla="+- 0 1952 1899"/>
                    <a:gd name="T5" fmla="*/ T4 w 53"/>
                    <a:gd name="T6" fmla="+- 0 1892 1892"/>
                    <a:gd name="T7" fmla="*/ 1892 h 318"/>
                    <a:gd name="T8" fmla="+- 0 1952 1899"/>
                    <a:gd name="T9" fmla="*/ T8 w 53"/>
                    <a:gd name="T10" fmla="+- 0 2210 1892"/>
                    <a:gd name="T11" fmla="*/ 2210 h 318"/>
                    <a:gd name="T12" fmla="+- 0 1899 1899"/>
                    <a:gd name="T13" fmla="*/ T12 w 53"/>
                    <a:gd name="T14" fmla="+- 0 2210 1892"/>
                    <a:gd name="T15" fmla="*/ 2210 h 318"/>
                    <a:gd name="T16" fmla="+- 0 1899 1899"/>
                    <a:gd name="T17" fmla="*/ T16 w 53"/>
                    <a:gd name="T18" fmla="+- 0 1892 1892"/>
                    <a:gd name="T19" fmla="*/ 1892 h 31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53" h="318">
                      <a:moveTo>
                        <a:pt x="0" y="0"/>
                      </a:moveTo>
                      <a:lnTo>
                        <a:pt x="53" y="0"/>
                      </a:lnTo>
                      <a:lnTo>
                        <a:pt x="53" y="318"/>
                      </a:lnTo>
                      <a:lnTo>
                        <a:pt x="0" y="3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429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31" name="Group 25"/>
              <p:cNvGrpSpPr>
                <a:grpSpLocks/>
              </p:cNvGrpSpPr>
              <p:nvPr/>
            </p:nvGrpSpPr>
            <p:grpSpPr bwMode="auto">
              <a:xfrm>
                <a:off x="5375" y="1887"/>
                <a:ext cx="239" cy="2"/>
                <a:chOff x="5375" y="1887"/>
                <a:chExt cx="239" cy="2"/>
              </a:xfrm>
            </p:grpSpPr>
            <p:sp>
              <p:nvSpPr>
                <p:cNvPr id="155" name="Freeform 26"/>
                <p:cNvSpPr>
                  <a:spLocks/>
                </p:cNvSpPr>
                <p:nvPr/>
              </p:nvSpPr>
              <p:spPr bwMode="auto">
                <a:xfrm>
                  <a:off x="5375" y="1887"/>
                  <a:ext cx="239" cy="2"/>
                </a:xfrm>
                <a:custGeom>
                  <a:avLst/>
                  <a:gdLst>
                    <a:gd name="T0" fmla="+- 0 5375 5375"/>
                    <a:gd name="T1" fmla="*/ T0 w 239"/>
                    <a:gd name="T2" fmla="+- 0 5614 5375"/>
                    <a:gd name="T3" fmla="*/ T2 w 239"/>
                  </a:gdLst>
                  <a:ahLst/>
                  <a:cxnLst>
                    <a:cxn ang="0">
                      <a:pos x="T1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39">
                      <a:moveTo>
                        <a:pt x="0" y="0"/>
                      </a:moveTo>
                      <a:lnTo>
                        <a:pt x="239" y="0"/>
                      </a:lnTo>
                    </a:path>
                  </a:pathLst>
                </a:custGeom>
                <a:noFill/>
                <a:ln w="18094">
                  <a:solidFill>
                    <a:srgbClr val="95979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32" name="Group 23"/>
              <p:cNvGrpSpPr>
                <a:grpSpLocks/>
              </p:cNvGrpSpPr>
              <p:nvPr/>
            </p:nvGrpSpPr>
            <p:grpSpPr bwMode="auto">
              <a:xfrm>
                <a:off x="5375" y="1874"/>
                <a:ext cx="239" cy="27"/>
                <a:chOff x="5375" y="1874"/>
                <a:chExt cx="239" cy="27"/>
              </a:xfrm>
            </p:grpSpPr>
            <p:sp>
              <p:nvSpPr>
                <p:cNvPr id="154" name="Freeform 24"/>
                <p:cNvSpPr>
                  <a:spLocks/>
                </p:cNvSpPr>
                <p:nvPr/>
              </p:nvSpPr>
              <p:spPr bwMode="auto">
                <a:xfrm>
                  <a:off x="5375" y="1874"/>
                  <a:ext cx="239" cy="27"/>
                </a:xfrm>
                <a:custGeom>
                  <a:avLst/>
                  <a:gdLst>
                    <a:gd name="T0" fmla="+- 0 5375 5375"/>
                    <a:gd name="T1" fmla="*/ T0 w 239"/>
                    <a:gd name="T2" fmla="+- 0 1874 1874"/>
                    <a:gd name="T3" fmla="*/ 1874 h 27"/>
                    <a:gd name="T4" fmla="+- 0 5614 5375"/>
                    <a:gd name="T5" fmla="*/ T4 w 239"/>
                    <a:gd name="T6" fmla="+- 0 1874 1874"/>
                    <a:gd name="T7" fmla="*/ 1874 h 27"/>
                    <a:gd name="T8" fmla="+- 0 5614 5375"/>
                    <a:gd name="T9" fmla="*/ T8 w 239"/>
                    <a:gd name="T10" fmla="+- 0 1900 1874"/>
                    <a:gd name="T11" fmla="*/ 1900 h 27"/>
                    <a:gd name="T12" fmla="+- 0 5375 5375"/>
                    <a:gd name="T13" fmla="*/ T12 w 239"/>
                    <a:gd name="T14" fmla="+- 0 1900 1874"/>
                    <a:gd name="T15" fmla="*/ 1900 h 27"/>
                    <a:gd name="T16" fmla="+- 0 5375 5375"/>
                    <a:gd name="T17" fmla="*/ T16 w 239"/>
                    <a:gd name="T18" fmla="+- 0 1874 1874"/>
                    <a:gd name="T19" fmla="*/ 1874 h 2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239" h="27">
                      <a:moveTo>
                        <a:pt x="0" y="0"/>
                      </a:moveTo>
                      <a:lnTo>
                        <a:pt x="239" y="0"/>
                      </a:lnTo>
                      <a:lnTo>
                        <a:pt x="239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429">
                  <a:solidFill>
                    <a:srgbClr val="231F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33" name="Group 18"/>
              <p:cNvGrpSpPr>
                <a:grpSpLocks/>
              </p:cNvGrpSpPr>
              <p:nvPr/>
            </p:nvGrpSpPr>
            <p:grpSpPr bwMode="auto">
              <a:xfrm>
                <a:off x="2884" y="4477"/>
                <a:ext cx="68" cy="104"/>
                <a:chOff x="2884" y="4477"/>
                <a:chExt cx="68" cy="104"/>
              </a:xfrm>
            </p:grpSpPr>
            <p:sp>
              <p:nvSpPr>
                <p:cNvPr id="150" name="Freeform 22"/>
                <p:cNvSpPr>
                  <a:spLocks/>
                </p:cNvSpPr>
                <p:nvPr/>
              </p:nvSpPr>
              <p:spPr bwMode="auto">
                <a:xfrm>
                  <a:off x="2884" y="4477"/>
                  <a:ext cx="68" cy="104"/>
                </a:xfrm>
                <a:custGeom>
                  <a:avLst/>
                  <a:gdLst>
                    <a:gd name="T0" fmla="+- 0 2929 2884"/>
                    <a:gd name="T1" fmla="*/ T0 w 68"/>
                    <a:gd name="T2" fmla="+- 0 4477 4477"/>
                    <a:gd name="T3" fmla="*/ 4477 h 104"/>
                    <a:gd name="T4" fmla="+- 0 2910 2884"/>
                    <a:gd name="T5" fmla="*/ T4 w 68"/>
                    <a:gd name="T6" fmla="+- 0 4477 4477"/>
                    <a:gd name="T7" fmla="*/ 4477 h 104"/>
                    <a:gd name="T8" fmla="+- 0 2902 2884"/>
                    <a:gd name="T9" fmla="*/ T8 w 68"/>
                    <a:gd name="T10" fmla="+- 0 4481 4477"/>
                    <a:gd name="T11" fmla="*/ 4481 h 104"/>
                    <a:gd name="T12" fmla="+- 0 2893 2884"/>
                    <a:gd name="T13" fmla="*/ T12 w 68"/>
                    <a:gd name="T14" fmla="+- 0 4492 4477"/>
                    <a:gd name="T15" fmla="*/ 4492 h 104"/>
                    <a:gd name="T16" fmla="+- 0 2887 2884"/>
                    <a:gd name="T17" fmla="*/ T16 w 68"/>
                    <a:gd name="T18" fmla="+- 0 4508 4477"/>
                    <a:gd name="T19" fmla="*/ 4508 h 104"/>
                    <a:gd name="T20" fmla="+- 0 2884 2884"/>
                    <a:gd name="T21" fmla="*/ T20 w 68"/>
                    <a:gd name="T22" fmla="+- 0 4532 4477"/>
                    <a:gd name="T23" fmla="*/ 4532 h 104"/>
                    <a:gd name="T24" fmla="+- 0 2884 2884"/>
                    <a:gd name="T25" fmla="*/ T24 w 68"/>
                    <a:gd name="T26" fmla="+- 0 4549 4477"/>
                    <a:gd name="T27" fmla="*/ 4549 h 104"/>
                    <a:gd name="T28" fmla="+- 0 2888 2884"/>
                    <a:gd name="T29" fmla="*/ T28 w 68"/>
                    <a:gd name="T30" fmla="+- 0 4562 4477"/>
                    <a:gd name="T31" fmla="*/ 4562 h 104"/>
                    <a:gd name="T32" fmla="+- 0 2901 2884"/>
                    <a:gd name="T33" fmla="*/ T32 w 68"/>
                    <a:gd name="T34" fmla="+- 0 4577 4477"/>
                    <a:gd name="T35" fmla="*/ 4577 h 104"/>
                    <a:gd name="T36" fmla="+- 0 2909 2884"/>
                    <a:gd name="T37" fmla="*/ T36 w 68"/>
                    <a:gd name="T38" fmla="+- 0 4581 4477"/>
                    <a:gd name="T39" fmla="*/ 4581 h 104"/>
                    <a:gd name="T40" fmla="+- 0 2926 2884"/>
                    <a:gd name="T41" fmla="*/ T40 w 68"/>
                    <a:gd name="T42" fmla="+- 0 4581 4477"/>
                    <a:gd name="T43" fmla="*/ 4581 h 104"/>
                    <a:gd name="T44" fmla="+- 0 2931 2884"/>
                    <a:gd name="T45" fmla="*/ T44 w 68"/>
                    <a:gd name="T46" fmla="+- 0 4580 4477"/>
                    <a:gd name="T47" fmla="*/ 4580 h 104"/>
                    <a:gd name="T48" fmla="+- 0 2941 2884"/>
                    <a:gd name="T49" fmla="*/ T48 w 68"/>
                    <a:gd name="T50" fmla="+- 0 4574 4477"/>
                    <a:gd name="T51" fmla="*/ 4574 h 104"/>
                    <a:gd name="T52" fmla="+- 0 2944 2884"/>
                    <a:gd name="T53" fmla="*/ T52 w 68"/>
                    <a:gd name="T54" fmla="+- 0 4571 4477"/>
                    <a:gd name="T55" fmla="*/ 4571 h 104"/>
                    <a:gd name="T56" fmla="+- 0 2916 2884"/>
                    <a:gd name="T57" fmla="*/ T56 w 68"/>
                    <a:gd name="T58" fmla="+- 0 4571 4477"/>
                    <a:gd name="T59" fmla="*/ 4571 h 104"/>
                    <a:gd name="T60" fmla="+- 0 2913 2884"/>
                    <a:gd name="T61" fmla="*/ T60 w 68"/>
                    <a:gd name="T62" fmla="+- 0 4570 4477"/>
                    <a:gd name="T63" fmla="*/ 4570 h 104"/>
                    <a:gd name="T64" fmla="+- 0 2899 2884"/>
                    <a:gd name="T65" fmla="*/ T64 w 68"/>
                    <a:gd name="T66" fmla="+- 0 4551 4477"/>
                    <a:gd name="T67" fmla="*/ 4551 h 104"/>
                    <a:gd name="T68" fmla="+- 0 2899 2884"/>
                    <a:gd name="T69" fmla="*/ T68 w 68"/>
                    <a:gd name="T70" fmla="+- 0 4540 4477"/>
                    <a:gd name="T71" fmla="*/ 4540 h 104"/>
                    <a:gd name="T72" fmla="+- 0 2901 2884"/>
                    <a:gd name="T73" fmla="*/ T72 w 68"/>
                    <a:gd name="T74" fmla="+- 0 4535 4477"/>
                    <a:gd name="T75" fmla="*/ 4535 h 104"/>
                    <a:gd name="T76" fmla="+- 0 2908 2884"/>
                    <a:gd name="T77" fmla="*/ T76 w 68"/>
                    <a:gd name="T78" fmla="+- 0 4527 4477"/>
                    <a:gd name="T79" fmla="*/ 4527 h 104"/>
                    <a:gd name="T80" fmla="+- 0 2897 2884"/>
                    <a:gd name="T81" fmla="*/ T80 w 68"/>
                    <a:gd name="T82" fmla="+- 0 4527 4477"/>
                    <a:gd name="T83" fmla="*/ 4527 h 104"/>
                    <a:gd name="T84" fmla="+- 0 2916 2884"/>
                    <a:gd name="T85" fmla="*/ T84 w 68"/>
                    <a:gd name="T86" fmla="+- 0 4487 4477"/>
                    <a:gd name="T87" fmla="*/ 4487 h 104"/>
                    <a:gd name="T88" fmla="+- 0 2945 2884"/>
                    <a:gd name="T89" fmla="*/ T88 w 68"/>
                    <a:gd name="T90" fmla="+- 0 4487 4477"/>
                    <a:gd name="T91" fmla="*/ 4487 h 104"/>
                    <a:gd name="T92" fmla="+- 0 2936 2884"/>
                    <a:gd name="T93" fmla="*/ T92 w 68"/>
                    <a:gd name="T94" fmla="+- 0 4479 4477"/>
                    <a:gd name="T95" fmla="*/ 4479 h 104"/>
                    <a:gd name="T96" fmla="+- 0 2929 2884"/>
                    <a:gd name="T97" fmla="*/ T96 w 68"/>
                    <a:gd name="T98" fmla="+- 0 4477 4477"/>
                    <a:gd name="T99" fmla="*/ 4477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</a:cxnLst>
                  <a:rect l="0" t="0" r="r" b="b"/>
                  <a:pathLst>
                    <a:path w="68" h="104">
                      <a:moveTo>
                        <a:pt x="45" y="0"/>
                      </a:moveTo>
                      <a:lnTo>
                        <a:pt x="26" y="0"/>
                      </a:lnTo>
                      <a:lnTo>
                        <a:pt x="18" y="4"/>
                      </a:lnTo>
                      <a:lnTo>
                        <a:pt x="9" y="15"/>
                      </a:lnTo>
                      <a:lnTo>
                        <a:pt x="3" y="31"/>
                      </a:lnTo>
                      <a:lnTo>
                        <a:pt x="0" y="55"/>
                      </a:lnTo>
                      <a:lnTo>
                        <a:pt x="0" y="72"/>
                      </a:lnTo>
                      <a:lnTo>
                        <a:pt x="4" y="85"/>
                      </a:lnTo>
                      <a:lnTo>
                        <a:pt x="17" y="100"/>
                      </a:lnTo>
                      <a:lnTo>
                        <a:pt x="25" y="104"/>
                      </a:lnTo>
                      <a:lnTo>
                        <a:pt x="42" y="104"/>
                      </a:lnTo>
                      <a:lnTo>
                        <a:pt x="47" y="103"/>
                      </a:lnTo>
                      <a:lnTo>
                        <a:pt x="57" y="97"/>
                      </a:lnTo>
                      <a:lnTo>
                        <a:pt x="60" y="94"/>
                      </a:lnTo>
                      <a:lnTo>
                        <a:pt x="32" y="94"/>
                      </a:lnTo>
                      <a:lnTo>
                        <a:pt x="29" y="93"/>
                      </a:lnTo>
                      <a:lnTo>
                        <a:pt x="15" y="74"/>
                      </a:lnTo>
                      <a:lnTo>
                        <a:pt x="15" y="63"/>
                      </a:lnTo>
                      <a:lnTo>
                        <a:pt x="17" y="58"/>
                      </a:lnTo>
                      <a:lnTo>
                        <a:pt x="24" y="50"/>
                      </a:lnTo>
                      <a:lnTo>
                        <a:pt x="13" y="50"/>
                      </a:lnTo>
                      <a:lnTo>
                        <a:pt x="32" y="10"/>
                      </a:lnTo>
                      <a:lnTo>
                        <a:pt x="61" y="10"/>
                      </a:lnTo>
                      <a:lnTo>
                        <a:pt x="52" y="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51" name="Freeform 21"/>
                <p:cNvSpPr>
                  <a:spLocks/>
                </p:cNvSpPr>
                <p:nvPr/>
              </p:nvSpPr>
              <p:spPr bwMode="auto">
                <a:xfrm>
                  <a:off x="2884" y="4477"/>
                  <a:ext cx="68" cy="104"/>
                </a:xfrm>
                <a:custGeom>
                  <a:avLst/>
                  <a:gdLst>
                    <a:gd name="T0" fmla="+- 0 2945 2884"/>
                    <a:gd name="T1" fmla="*/ T0 w 68"/>
                    <a:gd name="T2" fmla="+- 0 4524 4477"/>
                    <a:gd name="T3" fmla="*/ 4524 h 104"/>
                    <a:gd name="T4" fmla="+- 0 2925 2884"/>
                    <a:gd name="T5" fmla="*/ T4 w 68"/>
                    <a:gd name="T6" fmla="+- 0 4524 4477"/>
                    <a:gd name="T7" fmla="*/ 4524 h 104"/>
                    <a:gd name="T8" fmla="+- 0 2930 2884"/>
                    <a:gd name="T9" fmla="*/ T8 w 68"/>
                    <a:gd name="T10" fmla="+- 0 4526 4477"/>
                    <a:gd name="T11" fmla="*/ 4526 h 104"/>
                    <a:gd name="T12" fmla="+- 0 2937 2884"/>
                    <a:gd name="T13" fmla="*/ T12 w 68"/>
                    <a:gd name="T14" fmla="+- 0 4535 4477"/>
                    <a:gd name="T15" fmla="*/ 4535 h 104"/>
                    <a:gd name="T16" fmla="+- 0 2939 2884"/>
                    <a:gd name="T17" fmla="*/ T16 w 68"/>
                    <a:gd name="T18" fmla="+- 0 4540 4477"/>
                    <a:gd name="T19" fmla="*/ 4540 h 104"/>
                    <a:gd name="T20" fmla="+- 0 2939 2884"/>
                    <a:gd name="T21" fmla="*/ T20 w 68"/>
                    <a:gd name="T22" fmla="+- 0 4555 4477"/>
                    <a:gd name="T23" fmla="*/ 4555 h 104"/>
                    <a:gd name="T24" fmla="+- 0 2937 2884"/>
                    <a:gd name="T25" fmla="*/ T24 w 68"/>
                    <a:gd name="T26" fmla="+- 0 4560 4477"/>
                    <a:gd name="T27" fmla="*/ 4560 h 104"/>
                    <a:gd name="T28" fmla="+- 0 2929 2884"/>
                    <a:gd name="T29" fmla="*/ T28 w 68"/>
                    <a:gd name="T30" fmla="+- 0 4569 4477"/>
                    <a:gd name="T31" fmla="*/ 4569 h 104"/>
                    <a:gd name="T32" fmla="+- 0 2925 2884"/>
                    <a:gd name="T33" fmla="*/ T32 w 68"/>
                    <a:gd name="T34" fmla="+- 0 4571 4477"/>
                    <a:gd name="T35" fmla="*/ 4571 h 104"/>
                    <a:gd name="T36" fmla="+- 0 2944 2884"/>
                    <a:gd name="T37" fmla="*/ T36 w 68"/>
                    <a:gd name="T38" fmla="+- 0 4571 4477"/>
                    <a:gd name="T39" fmla="*/ 4571 h 104"/>
                    <a:gd name="T40" fmla="+- 0 2945 2884"/>
                    <a:gd name="T41" fmla="*/ T40 w 68"/>
                    <a:gd name="T42" fmla="+- 0 4570 4477"/>
                    <a:gd name="T43" fmla="*/ 4570 h 104"/>
                    <a:gd name="T44" fmla="+- 0 2948 2884"/>
                    <a:gd name="T45" fmla="*/ T44 w 68"/>
                    <a:gd name="T46" fmla="+- 0 4564 4477"/>
                    <a:gd name="T47" fmla="*/ 4564 h 104"/>
                    <a:gd name="T48" fmla="+- 0 2950 2884"/>
                    <a:gd name="T49" fmla="*/ T48 w 68"/>
                    <a:gd name="T50" fmla="+- 0 4559 4477"/>
                    <a:gd name="T51" fmla="*/ 4559 h 104"/>
                    <a:gd name="T52" fmla="+- 0 2952 2884"/>
                    <a:gd name="T53" fmla="*/ T52 w 68"/>
                    <a:gd name="T54" fmla="+- 0 4553 4477"/>
                    <a:gd name="T55" fmla="*/ 4553 h 104"/>
                    <a:gd name="T56" fmla="+- 0 2952 2884"/>
                    <a:gd name="T57" fmla="*/ T56 w 68"/>
                    <a:gd name="T58" fmla="+- 0 4537 4477"/>
                    <a:gd name="T59" fmla="*/ 4537 h 104"/>
                    <a:gd name="T60" fmla="+- 0 2949 2884"/>
                    <a:gd name="T61" fmla="*/ T60 w 68"/>
                    <a:gd name="T62" fmla="+- 0 4529 4477"/>
                    <a:gd name="T63" fmla="*/ 4529 h 104"/>
                    <a:gd name="T64" fmla="+- 0 2945 2884"/>
                    <a:gd name="T65" fmla="*/ T64 w 68"/>
                    <a:gd name="T66" fmla="+- 0 4524 4477"/>
                    <a:gd name="T67" fmla="*/ 4524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</a:cxnLst>
                  <a:rect l="0" t="0" r="r" b="b"/>
                  <a:pathLst>
                    <a:path w="68" h="104">
                      <a:moveTo>
                        <a:pt x="61" y="47"/>
                      </a:moveTo>
                      <a:lnTo>
                        <a:pt x="41" y="47"/>
                      </a:lnTo>
                      <a:lnTo>
                        <a:pt x="46" y="49"/>
                      </a:lnTo>
                      <a:lnTo>
                        <a:pt x="53" y="58"/>
                      </a:lnTo>
                      <a:lnTo>
                        <a:pt x="55" y="63"/>
                      </a:lnTo>
                      <a:lnTo>
                        <a:pt x="55" y="78"/>
                      </a:lnTo>
                      <a:lnTo>
                        <a:pt x="53" y="83"/>
                      </a:lnTo>
                      <a:lnTo>
                        <a:pt x="45" y="92"/>
                      </a:lnTo>
                      <a:lnTo>
                        <a:pt x="41" y="94"/>
                      </a:lnTo>
                      <a:lnTo>
                        <a:pt x="60" y="94"/>
                      </a:lnTo>
                      <a:lnTo>
                        <a:pt x="61" y="93"/>
                      </a:lnTo>
                      <a:lnTo>
                        <a:pt x="64" y="87"/>
                      </a:lnTo>
                      <a:lnTo>
                        <a:pt x="66" y="82"/>
                      </a:lnTo>
                      <a:lnTo>
                        <a:pt x="68" y="76"/>
                      </a:lnTo>
                      <a:lnTo>
                        <a:pt x="68" y="60"/>
                      </a:lnTo>
                      <a:lnTo>
                        <a:pt x="65" y="52"/>
                      </a:lnTo>
                      <a:lnTo>
                        <a:pt x="61" y="47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>
                  <a:off x="2884" y="4477"/>
                  <a:ext cx="68" cy="104"/>
                </a:xfrm>
                <a:custGeom>
                  <a:avLst/>
                  <a:gdLst>
                    <a:gd name="T0" fmla="+- 0 2930 2884"/>
                    <a:gd name="T1" fmla="*/ T0 w 68"/>
                    <a:gd name="T2" fmla="+- 0 4513 4477"/>
                    <a:gd name="T3" fmla="*/ 4513 h 104"/>
                    <a:gd name="T4" fmla="+- 0 2917 2884"/>
                    <a:gd name="T5" fmla="*/ T4 w 68"/>
                    <a:gd name="T6" fmla="+- 0 4513 4477"/>
                    <a:gd name="T7" fmla="*/ 4513 h 104"/>
                    <a:gd name="T8" fmla="+- 0 2912 2884"/>
                    <a:gd name="T9" fmla="*/ T8 w 68"/>
                    <a:gd name="T10" fmla="+- 0 4514 4477"/>
                    <a:gd name="T11" fmla="*/ 4514 h 104"/>
                    <a:gd name="T12" fmla="+- 0 2904 2884"/>
                    <a:gd name="T13" fmla="*/ T12 w 68"/>
                    <a:gd name="T14" fmla="+- 0 4519 4477"/>
                    <a:gd name="T15" fmla="*/ 4519 h 104"/>
                    <a:gd name="T16" fmla="+- 0 2900 2884"/>
                    <a:gd name="T17" fmla="*/ T16 w 68"/>
                    <a:gd name="T18" fmla="+- 0 4522 4477"/>
                    <a:gd name="T19" fmla="*/ 4522 h 104"/>
                    <a:gd name="T20" fmla="+- 0 2897 2884"/>
                    <a:gd name="T21" fmla="*/ T20 w 68"/>
                    <a:gd name="T22" fmla="+- 0 4527 4477"/>
                    <a:gd name="T23" fmla="*/ 4527 h 104"/>
                    <a:gd name="T24" fmla="+- 0 2908 2884"/>
                    <a:gd name="T25" fmla="*/ T24 w 68"/>
                    <a:gd name="T26" fmla="+- 0 4527 4477"/>
                    <a:gd name="T27" fmla="*/ 4527 h 104"/>
                    <a:gd name="T28" fmla="+- 0 2909 2884"/>
                    <a:gd name="T29" fmla="*/ T28 w 68"/>
                    <a:gd name="T30" fmla="+- 0 4526 4477"/>
                    <a:gd name="T31" fmla="*/ 4526 h 104"/>
                    <a:gd name="T32" fmla="+- 0 2913 2884"/>
                    <a:gd name="T33" fmla="*/ T32 w 68"/>
                    <a:gd name="T34" fmla="+- 0 4524 4477"/>
                    <a:gd name="T35" fmla="*/ 4524 h 104"/>
                    <a:gd name="T36" fmla="+- 0 2945 2884"/>
                    <a:gd name="T37" fmla="*/ T36 w 68"/>
                    <a:gd name="T38" fmla="+- 0 4524 4477"/>
                    <a:gd name="T39" fmla="*/ 4524 h 104"/>
                    <a:gd name="T40" fmla="+- 0 2937 2884"/>
                    <a:gd name="T41" fmla="*/ T40 w 68"/>
                    <a:gd name="T42" fmla="+- 0 4516 4477"/>
                    <a:gd name="T43" fmla="*/ 4516 h 104"/>
                    <a:gd name="T44" fmla="+- 0 2930 2884"/>
                    <a:gd name="T45" fmla="*/ T44 w 68"/>
                    <a:gd name="T46" fmla="+- 0 4513 4477"/>
                    <a:gd name="T47" fmla="*/ 4513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</a:cxnLst>
                  <a:rect l="0" t="0" r="r" b="b"/>
                  <a:pathLst>
                    <a:path w="68" h="104">
                      <a:moveTo>
                        <a:pt x="46" y="36"/>
                      </a:moveTo>
                      <a:lnTo>
                        <a:pt x="33" y="36"/>
                      </a:lnTo>
                      <a:lnTo>
                        <a:pt x="28" y="37"/>
                      </a:lnTo>
                      <a:lnTo>
                        <a:pt x="20" y="42"/>
                      </a:lnTo>
                      <a:lnTo>
                        <a:pt x="16" y="45"/>
                      </a:lnTo>
                      <a:lnTo>
                        <a:pt x="13" y="50"/>
                      </a:lnTo>
                      <a:lnTo>
                        <a:pt x="24" y="50"/>
                      </a:lnTo>
                      <a:lnTo>
                        <a:pt x="25" y="49"/>
                      </a:lnTo>
                      <a:lnTo>
                        <a:pt x="29" y="47"/>
                      </a:lnTo>
                      <a:lnTo>
                        <a:pt x="61" y="47"/>
                      </a:lnTo>
                      <a:lnTo>
                        <a:pt x="53" y="39"/>
                      </a:lnTo>
                      <a:lnTo>
                        <a:pt x="46" y="36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53" name="Freeform 19"/>
                <p:cNvSpPr>
                  <a:spLocks/>
                </p:cNvSpPr>
                <p:nvPr/>
              </p:nvSpPr>
              <p:spPr bwMode="auto">
                <a:xfrm>
                  <a:off x="2884" y="4477"/>
                  <a:ext cx="68" cy="104"/>
                </a:xfrm>
                <a:custGeom>
                  <a:avLst/>
                  <a:gdLst>
                    <a:gd name="T0" fmla="+- 0 2945 2884"/>
                    <a:gd name="T1" fmla="*/ T0 w 68"/>
                    <a:gd name="T2" fmla="+- 0 4487 4477"/>
                    <a:gd name="T3" fmla="*/ 4487 h 104"/>
                    <a:gd name="T4" fmla="+- 0 2925 2884"/>
                    <a:gd name="T5" fmla="*/ T4 w 68"/>
                    <a:gd name="T6" fmla="+- 0 4487 4477"/>
                    <a:gd name="T7" fmla="*/ 4487 h 104"/>
                    <a:gd name="T8" fmla="+- 0 2929 2884"/>
                    <a:gd name="T9" fmla="*/ T8 w 68"/>
                    <a:gd name="T10" fmla="+- 0 4489 4477"/>
                    <a:gd name="T11" fmla="*/ 4489 h 104"/>
                    <a:gd name="T12" fmla="+- 0 2935 2884"/>
                    <a:gd name="T13" fmla="*/ T12 w 68"/>
                    <a:gd name="T14" fmla="+- 0 4495 4477"/>
                    <a:gd name="T15" fmla="*/ 4495 h 104"/>
                    <a:gd name="T16" fmla="+- 0 2936 2884"/>
                    <a:gd name="T17" fmla="*/ T16 w 68"/>
                    <a:gd name="T18" fmla="+- 0 4499 4477"/>
                    <a:gd name="T19" fmla="*/ 4499 h 104"/>
                    <a:gd name="T20" fmla="+- 0 2937 2884"/>
                    <a:gd name="T21" fmla="*/ T20 w 68"/>
                    <a:gd name="T22" fmla="+- 0 4503 4477"/>
                    <a:gd name="T23" fmla="*/ 4503 h 104"/>
                    <a:gd name="T24" fmla="+- 0 2950 2884"/>
                    <a:gd name="T25" fmla="*/ T24 w 68"/>
                    <a:gd name="T26" fmla="+- 0 4503 4477"/>
                    <a:gd name="T27" fmla="*/ 4503 h 104"/>
                    <a:gd name="T28" fmla="+- 0 2949 2884"/>
                    <a:gd name="T29" fmla="*/ T28 w 68"/>
                    <a:gd name="T30" fmla="+- 0 4495 4477"/>
                    <a:gd name="T31" fmla="*/ 4495 h 104"/>
                    <a:gd name="T32" fmla="+- 0 2946 2884"/>
                    <a:gd name="T33" fmla="*/ T32 w 68"/>
                    <a:gd name="T34" fmla="+- 0 4488 4477"/>
                    <a:gd name="T35" fmla="*/ 4488 h 104"/>
                    <a:gd name="T36" fmla="+- 0 2945 2884"/>
                    <a:gd name="T37" fmla="*/ T36 w 68"/>
                    <a:gd name="T38" fmla="+- 0 4487 4477"/>
                    <a:gd name="T39" fmla="*/ 4487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8" h="104">
                      <a:moveTo>
                        <a:pt x="61" y="10"/>
                      </a:moveTo>
                      <a:lnTo>
                        <a:pt x="41" y="10"/>
                      </a:lnTo>
                      <a:lnTo>
                        <a:pt x="45" y="12"/>
                      </a:lnTo>
                      <a:lnTo>
                        <a:pt x="51" y="18"/>
                      </a:lnTo>
                      <a:lnTo>
                        <a:pt x="52" y="22"/>
                      </a:lnTo>
                      <a:lnTo>
                        <a:pt x="53" y="26"/>
                      </a:lnTo>
                      <a:lnTo>
                        <a:pt x="66" y="26"/>
                      </a:lnTo>
                      <a:lnTo>
                        <a:pt x="65" y="18"/>
                      </a:lnTo>
                      <a:lnTo>
                        <a:pt x="62" y="11"/>
                      </a:lnTo>
                      <a:lnTo>
                        <a:pt x="61" y="10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34" name="Group 13"/>
              <p:cNvGrpSpPr>
                <a:grpSpLocks/>
              </p:cNvGrpSpPr>
              <p:nvPr/>
            </p:nvGrpSpPr>
            <p:grpSpPr bwMode="auto">
              <a:xfrm>
                <a:off x="2964" y="4477"/>
                <a:ext cx="68" cy="104"/>
                <a:chOff x="2964" y="4477"/>
                <a:chExt cx="68" cy="104"/>
              </a:xfrm>
            </p:grpSpPr>
            <p:sp>
              <p:nvSpPr>
                <p:cNvPr id="146" name="Freeform 17"/>
                <p:cNvSpPr>
                  <a:spLocks/>
                </p:cNvSpPr>
                <p:nvPr/>
              </p:nvSpPr>
              <p:spPr bwMode="auto">
                <a:xfrm>
                  <a:off x="2964" y="4477"/>
                  <a:ext cx="68" cy="104"/>
                </a:xfrm>
                <a:custGeom>
                  <a:avLst/>
                  <a:gdLst>
                    <a:gd name="T0" fmla="+- 0 3008 2964"/>
                    <a:gd name="T1" fmla="*/ T0 w 68"/>
                    <a:gd name="T2" fmla="+- 0 4477 4477"/>
                    <a:gd name="T3" fmla="*/ 4477 h 104"/>
                    <a:gd name="T4" fmla="+- 0 2989 2964"/>
                    <a:gd name="T5" fmla="*/ T4 w 68"/>
                    <a:gd name="T6" fmla="+- 0 4477 4477"/>
                    <a:gd name="T7" fmla="*/ 4477 h 104"/>
                    <a:gd name="T8" fmla="+- 0 2981 2964"/>
                    <a:gd name="T9" fmla="*/ T8 w 68"/>
                    <a:gd name="T10" fmla="+- 0 4481 4477"/>
                    <a:gd name="T11" fmla="*/ 4481 h 104"/>
                    <a:gd name="T12" fmla="+- 0 2972 2964"/>
                    <a:gd name="T13" fmla="*/ T12 w 68"/>
                    <a:gd name="T14" fmla="+- 0 4492 4477"/>
                    <a:gd name="T15" fmla="*/ 4492 h 104"/>
                    <a:gd name="T16" fmla="+- 0 2966 2964"/>
                    <a:gd name="T17" fmla="*/ T16 w 68"/>
                    <a:gd name="T18" fmla="+- 0 4508 4477"/>
                    <a:gd name="T19" fmla="*/ 4508 h 104"/>
                    <a:gd name="T20" fmla="+- 0 2964 2964"/>
                    <a:gd name="T21" fmla="*/ T20 w 68"/>
                    <a:gd name="T22" fmla="+- 0 4532 4477"/>
                    <a:gd name="T23" fmla="*/ 4532 h 104"/>
                    <a:gd name="T24" fmla="+- 0 2964 2964"/>
                    <a:gd name="T25" fmla="*/ T24 w 68"/>
                    <a:gd name="T26" fmla="+- 0 4549 4477"/>
                    <a:gd name="T27" fmla="*/ 4549 h 104"/>
                    <a:gd name="T28" fmla="+- 0 2967 2964"/>
                    <a:gd name="T29" fmla="*/ T28 w 68"/>
                    <a:gd name="T30" fmla="+- 0 4562 4477"/>
                    <a:gd name="T31" fmla="*/ 4562 h 104"/>
                    <a:gd name="T32" fmla="+- 0 2980 2964"/>
                    <a:gd name="T33" fmla="*/ T32 w 68"/>
                    <a:gd name="T34" fmla="+- 0 4577 4477"/>
                    <a:gd name="T35" fmla="*/ 4577 h 104"/>
                    <a:gd name="T36" fmla="+- 0 2988 2964"/>
                    <a:gd name="T37" fmla="*/ T36 w 68"/>
                    <a:gd name="T38" fmla="+- 0 4581 4477"/>
                    <a:gd name="T39" fmla="*/ 4581 h 104"/>
                    <a:gd name="T40" fmla="+- 0 3005 2964"/>
                    <a:gd name="T41" fmla="*/ T40 w 68"/>
                    <a:gd name="T42" fmla="+- 0 4581 4477"/>
                    <a:gd name="T43" fmla="*/ 4581 h 104"/>
                    <a:gd name="T44" fmla="+- 0 3010 2964"/>
                    <a:gd name="T45" fmla="*/ T44 w 68"/>
                    <a:gd name="T46" fmla="+- 0 4580 4477"/>
                    <a:gd name="T47" fmla="*/ 4580 h 104"/>
                    <a:gd name="T48" fmla="+- 0 3020 2964"/>
                    <a:gd name="T49" fmla="*/ T48 w 68"/>
                    <a:gd name="T50" fmla="+- 0 4574 4477"/>
                    <a:gd name="T51" fmla="*/ 4574 h 104"/>
                    <a:gd name="T52" fmla="+- 0 3023 2964"/>
                    <a:gd name="T53" fmla="*/ T52 w 68"/>
                    <a:gd name="T54" fmla="+- 0 4571 4477"/>
                    <a:gd name="T55" fmla="*/ 4571 h 104"/>
                    <a:gd name="T56" fmla="+- 0 2995 2964"/>
                    <a:gd name="T57" fmla="*/ T56 w 68"/>
                    <a:gd name="T58" fmla="+- 0 4571 4477"/>
                    <a:gd name="T59" fmla="*/ 4571 h 104"/>
                    <a:gd name="T60" fmla="+- 0 2992 2964"/>
                    <a:gd name="T61" fmla="*/ T60 w 68"/>
                    <a:gd name="T62" fmla="+- 0 4570 4477"/>
                    <a:gd name="T63" fmla="*/ 4570 h 104"/>
                    <a:gd name="T64" fmla="+- 0 2978 2964"/>
                    <a:gd name="T65" fmla="*/ T64 w 68"/>
                    <a:gd name="T66" fmla="+- 0 4551 4477"/>
                    <a:gd name="T67" fmla="*/ 4551 h 104"/>
                    <a:gd name="T68" fmla="+- 0 2978 2964"/>
                    <a:gd name="T69" fmla="*/ T68 w 68"/>
                    <a:gd name="T70" fmla="+- 0 4540 4477"/>
                    <a:gd name="T71" fmla="*/ 4540 h 104"/>
                    <a:gd name="T72" fmla="+- 0 2980 2964"/>
                    <a:gd name="T73" fmla="*/ T72 w 68"/>
                    <a:gd name="T74" fmla="+- 0 4535 4477"/>
                    <a:gd name="T75" fmla="*/ 4535 h 104"/>
                    <a:gd name="T76" fmla="+- 0 2987 2964"/>
                    <a:gd name="T77" fmla="*/ T76 w 68"/>
                    <a:gd name="T78" fmla="+- 0 4527 4477"/>
                    <a:gd name="T79" fmla="*/ 4527 h 104"/>
                    <a:gd name="T80" fmla="+- 0 2976 2964"/>
                    <a:gd name="T81" fmla="*/ T80 w 68"/>
                    <a:gd name="T82" fmla="+- 0 4527 4477"/>
                    <a:gd name="T83" fmla="*/ 4527 h 104"/>
                    <a:gd name="T84" fmla="+- 0 2995 2964"/>
                    <a:gd name="T85" fmla="*/ T84 w 68"/>
                    <a:gd name="T86" fmla="+- 0 4487 4477"/>
                    <a:gd name="T87" fmla="*/ 4487 h 104"/>
                    <a:gd name="T88" fmla="+- 0 3024 2964"/>
                    <a:gd name="T89" fmla="*/ T88 w 68"/>
                    <a:gd name="T90" fmla="+- 0 4487 4477"/>
                    <a:gd name="T91" fmla="*/ 4487 h 104"/>
                    <a:gd name="T92" fmla="+- 0 3015 2964"/>
                    <a:gd name="T93" fmla="*/ T92 w 68"/>
                    <a:gd name="T94" fmla="+- 0 4479 4477"/>
                    <a:gd name="T95" fmla="*/ 4479 h 104"/>
                    <a:gd name="T96" fmla="+- 0 3008 2964"/>
                    <a:gd name="T97" fmla="*/ T96 w 68"/>
                    <a:gd name="T98" fmla="+- 0 4477 4477"/>
                    <a:gd name="T99" fmla="*/ 4477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</a:cxnLst>
                  <a:rect l="0" t="0" r="r" b="b"/>
                  <a:pathLst>
                    <a:path w="68" h="104">
                      <a:moveTo>
                        <a:pt x="44" y="0"/>
                      </a:moveTo>
                      <a:lnTo>
                        <a:pt x="25" y="0"/>
                      </a:lnTo>
                      <a:lnTo>
                        <a:pt x="17" y="4"/>
                      </a:lnTo>
                      <a:lnTo>
                        <a:pt x="8" y="15"/>
                      </a:lnTo>
                      <a:lnTo>
                        <a:pt x="2" y="31"/>
                      </a:lnTo>
                      <a:lnTo>
                        <a:pt x="0" y="55"/>
                      </a:lnTo>
                      <a:lnTo>
                        <a:pt x="0" y="72"/>
                      </a:lnTo>
                      <a:lnTo>
                        <a:pt x="3" y="85"/>
                      </a:lnTo>
                      <a:lnTo>
                        <a:pt x="16" y="100"/>
                      </a:lnTo>
                      <a:lnTo>
                        <a:pt x="24" y="104"/>
                      </a:lnTo>
                      <a:lnTo>
                        <a:pt x="41" y="104"/>
                      </a:lnTo>
                      <a:lnTo>
                        <a:pt x="46" y="103"/>
                      </a:lnTo>
                      <a:lnTo>
                        <a:pt x="56" y="97"/>
                      </a:lnTo>
                      <a:lnTo>
                        <a:pt x="59" y="94"/>
                      </a:lnTo>
                      <a:lnTo>
                        <a:pt x="31" y="94"/>
                      </a:lnTo>
                      <a:lnTo>
                        <a:pt x="28" y="93"/>
                      </a:lnTo>
                      <a:lnTo>
                        <a:pt x="14" y="74"/>
                      </a:lnTo>
                      <a:lnTo>
                        <a:pt x="14" y="63"/>
                      </a:lnTo>
                      <a:lnTo>
                        <a:pt x="16" y="58"/>
                      </a:lnTo>
                      <a:lnTo>
                        <a:pt x="23" y="50"/>
                      </a:lnTo>
                      <a:lnTo>
                        <a:pt x="12" y="50"/>
                      </a:lnTo>
                      <a:lnTo>
                        <a:pt x="31" y="10"/>
                      </a:lnTo>
                      <a:lnTo>
                        <a:pt x="60" y="10"/>
                      </a:lnTo>
                      <a:lnTo>
                        <a:pt x="51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47" name="Freeform 16"/>
                <p:cNvSpPr>
                  <a:spLocks/>
                </p:cNvSpPr>
                <p:nvPr/>
              </p:nvSpPr>
              <p:spPr bwMode="auto">
                <a:xfrm>
                  <a:off x="2964" y="4477"/>
                  <a:ext cx="68" cy="104"/>
                </a:xfrm>
                <a:custGeom>
                  <a:avLst/>
                  <a:gdLst>
                    <a:gd name="T0" fmla="+- 0 3024 2964"/>
                    <a:gd name="T1" fmla="*/ T0 w 68"/>
                    <a:gd name="T2" fmla="+- 0 4524 4477"/>
                    <a:gd name="T3" fmla="*/ 4524 h 104"/>
                    <a:gd name="T4" fmla="+- 0 3004 2964"/>
                    <a:gd name="T5" fmla="*/ T4 w 68"/>
                    <a:gd name="T6" fmla="+- 0 4524 4477"/>
                    <a:gd name="T7" fmla="*/ 4524 h 104"/>
                    <a:gd name="T8" fmla="+- 0 3009 2964"/>
                    <a:gd name="T9" fmla="*/ T8 w 68"/>
                    <a:gd name="T10" fmla="+- 0 4526 4477"/>
                    <a:gd name="T11" fmla="*/ 4526 h 104"/>
                    <a:gd name="T12" fmla="+- 0 3016 2964"/>
                    <a:gd name="T13" fmla="*/ T12 w 68"/>
                    <a:gd name="T14" fmla="+- 0 4535 4477"/>
                    <a:gd name="T15" fmla="*/ 4535 h 104"/>
                    <a:gd name="T16" fmla="+- 0 3018 2964"/>
                    <a:gd name="T17" fmla="*/ T16 w 68"/>
                    <a:gd name="T18" fmla="+- 0 4540 4477"/>
                    <a:gd name="T19" fmla="*/ 4540 h 104"/>
                    <a:gd name="T20" fmla="+- 0 3018 2964"/>
                    <a:gd name="T21" fmla="*/ T20 w 68"/>
                    <a:gd name="T22" fmla="+- 0 4555 4477"/>
                    <a:gd name="T23" fmla="*/ 4555 h 104"/>
                    <a:gd name="T24" fmla="+- 0 3016 2964"/>
                    <a:gd name="T25" fmla="*/ T24 w 68"/>
                    <a:gd name="T26" fmla="+- 0 4560 4477"/>
                    <a:gd name="T27" fmla="*/ 4560 h 104"/>
                    <a:gd name="T28" fmla="+- 0 3008 2964"/>
                    <a:gd name="T29" fmla="*/ T28 w 68"/>
                    <a:gd name="T30" fmla="+- 0 4569 4477"/>
                    <a:gd name="T31" fmla="*/ 4569 h 104"/>
                    <a:gd name="T32" fmla="+- 0 3004 2964"/>
                    <a:gd name="T33" fmla="*/ T32 w 68"/>
                    <a:gd name="T34" fmla="+- 0 4571 4477"/>
                    <a:gd name="T35" fmla="*/ 4571 h 104"/>
                    <a:gd name="T36" fmla="+- 0 3023 2964"/>
                    <a:gd name="T37" fmla="*/ T36 w 68"/>
                    <a:gd name="T38" fmla="+- 0 4571 4477"/>
                    <a:gd name="T39" fmla="*/ 4571 h 104"/>
                    <a:gd name="T40" fmla="+- 0 3024 2964"/>
                    <a:gd name="T41" fmla="*/ T40 w 68"/>
                    <a:gd name="T42" fmla="+- 0 4570 4477"/>
                    <a:gd name="T43" fmla="*/ 4570 h 104"/>
                    <a:gd name="T44" fmla="+- 0 3029 2964"/>
                    <a:gd name="T45" fmla="*/ T44 w 68"/>
                    <a:gd name="T46" fmla="+- 0 4559 4477"/>
                    <a:gd name="T47" fmla="*/ 4559 h 104"/>
                    <a:gd name="T48" fmla="+- 0 3031 2964"/>
                    <a:gd name="T49" fmla="*/ T48 w 68"/>
                    <a:gd name="T50" fmla="+- 0 4553 4477"/>
                    <a:gd name="T51" fmla="*/ 4553 h 104"/>
                    <a:gd name="T52" fmla="+- 0 3031 2964"/>
                    <a:gd name="T53" fmla="*/ T52 w 68"/>
                    <a:gd name="T54" fmla="+- 0 4537 4477"/>
                    <a:gd name="T55" fmla="*/ 4537 h 104"/>
                    <a:gd name="T56" fmla="+- 0 3028 2964"/>
                    <a:gd name="T57" fmla="*/ T56 w 68"/>
                    <a:gd name="T58" fmla="+- 0 4529 4477"/>
                    <a:gd name="T59" fmla="*/ 4529 h 104"/>
                    <a:gd name="T60" fmla="+- 0 3024 2964"/>
                    <a:gd name="T61" fmla="*/ T60 w 68"/>
                    <a:gd name="T62" fmla="+- 0 4524 4477"/>
                    <a:gd name="T63" fmla="*/ 4524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68" h="104">
                      <a:moveTo>
                        <a:pt x="60" y="47"/>
                      </a:moveTo>
                      <a:lnTo>
                        <a:pt x="40" y="47"/>
                      </a:lnTo>
                      <a:lnTo>
                        <a:pt x="45" y="49"/>
                      </a:lnTo>
                      <a:lnTo>
                        <a:pt x="52" y="58"/>
                      </a:lnTo>
                      <a:lnTo>
                        <a:pt x="54" y="63"/>
                      </a:lnTo>
                      <a:lnTo>
                        <a:pt x="54" y="78"/>
                      </a:lnTo>
                      <a:lnTo>
                        <a:pt x="52" y="83"/>
                      </a:lnTo>
                      <a:lnTo>
                        <a:pt x="44" y="92"/>
                      </a:lnTo>
                      <a:lnTo>
                        <a:pt x="40" y="94"/>
                      </a:lnTo>
                      <a:lnTo>
                        <a:pt x="59" y="94"/>
                      </a:lnTo>
                      <a:lnTo>
                        <a:pt x="60" y="93"/>
                      </a:lnTo>
                      <a:lnTo>
                        <a:pt x="65" y="82"/>
                      </a:lnTo>
                      <a:lnTo>
                        <a:pt x="67" y="76"/>
                      </a:lnTo>
                      <a:lnTo>
                        <a:pt x="67" y="60"/>
                      </a:lnTo>
                      <a:lnTo>
                        <a:pt x="64" y="52"/>
                      </a:lnTo>
                      <a:lnTo>
                        <a:pt x="60" y="47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48" name="Freeform 15"/>
                <p:cNvSpPr>
                  <a:spLocks/>
                </p:cNvSpPr>
                <p:nvPr/>
              </p:nvSpPr>
              <p:spPr bwMode="auto">
                <a:xfrm>
                  <a:off x="2964" y="4477"/>
                  <a:ext cx="68" cy="104"/>
                </a:xfrm>
                <a:custGeom>
                  <a:avLst/>
                  <a:gdLst>
                    <a:gd name="T0" fmla="+- 0 3009 2964"/>
                    <a:gd name="T1" fmla="*/ T0 w 68"/>
                    <a:gd name="T2" fmla="+- 0 4513 4477"/>
                    <a:gd name="T3" fmla="*/ 4513 h 104"/>
                    <a:gd name="T4" fmla="+- 0 2996 2964"/>
                    <a:gd name="T5" fmla="*/ T4 w 68"/>
                    <a:gd name="T6" fmla="+- 0 4513 4477"/>
                    <a:gd name="T7" fmla="*/ 4513 h 104"/>
                    <a:gd name="T8" fmla="+- 0 2991 2964"/>
                    <a:gd name="T9" fmla="*/ T8 w 68"/>
                    <a:gd name="T10" fmla="+- 0 4514 4477"/>
                    <a:gd name="T11" fmla="*/ 4514 h 104"/>
                    <a:gd name="T12" fmla="+- 0 2987 2964"/>
                    <a:gd name="T13" fmla="*/ T12 w 68"/>
                    <a:gd name="T14" fmla="+- 0 4517 4477"/>
                    <a:gd name="T15" fmla="*/ 4517 h 104"/>
                    <a:gd name="T16" fmla="+- 0 2983 2964"/>
                    <a:gd name="T17" fmla="*/ T16 w 68"/>
                    <a:gd name="T18" fmla="+- 0 4519 4477"/>
                    <a:gd name="T19" fmla="*/ 4519 h 104"/>
                    <a:gd name="T20" fmla="+- 0 2979 2964"/>
                    <a:gd name="T21" fmla="*/ T20 w 68"/>
                    <a:gd name="T22" fmla="+- 0 4522 4477"/>
                    <a:gd name="T23" fmla="*/ 4522 h 104"/>
                    <a:gd name="T24" fmla="+- 0 2976 2964"/>
                    <a:gd name="T25" fmla="*/ T24 w 68"/>
                    <a:gd name="T26" fmla="+- 0 4527 4477"/>
                    <a:gd name="T27" fmla="*/ 4527 h 104"/>
                    <a:gd name="T28" fmla="+- 0 2987 2964"/>
                    <a:gd name="T29" fmla="*/ T28 w 68"/>
                    <a:gd name="T30" fmla="+- 0 4527 4477"/>
                    <a:gd name="T31" fmla="*/ 4527 h 104"/>
                    <a:gd name="T32" fmla="+- 0 2988 2964"/>
                    <a:gd name="T33" fmla="*/ T32 w 68"/>
                    <a:gd name="T34" fmla="+- 0 4526 4477"/>
                    <a:gd name="T35" fmla="*/ 4526 h 104"/>
                    <a:gd name="T36" fmla="+- 0 2993 2964"/>
                    <a:gd name="T37" fmla="*/ T36 w 68"/>
                    <a:gd name="T38" fmla="+- 0 4524 4477"/>
                    <a:gd name="T39" fmla="*/ 4524 h 104"/>
                    <a:gd name="T40" fmla="+- 0 3024 2964"/>
                    <a:gd name="T41" fmla="*/ T40 w 68"/>
                    <a:gd name="T42" fmla="+- 0 4524 4477"/>
                    <a:gd name="T43" fmla="*/ 4524 h 104"/>
                    <a:gd name="T44" fmla="+- 0 3016 2964"/>
                    <a:gd name="T45" fmla="*/ T44 w 68"/>
                    <a:gd name="T46" fmla="+- 0 4516 4477"/>
                    <a:gd name="T47" fmla="*/ 4516 h 104"/>
                    <a:gd name="T48" fmla="+- 0 3009 2964"/>
                    <a:gd name="T49" fmla="*/ T48 w 68"/>
                    <a:gd name="T50" fmla="+- 0 4513 4477"/>
                    <a:gd name="T51" fmla="*/ 4513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</a:cxnLst>
                  <a:rect l="0" t="0" r="r" b="b"/>
                  <a:pathLst>
                    <a:path w="68" h="104">
                      <a:moveTo>
                        <a:pt x="45" y="36"/>
                      </a:moveTo>
                      <a:lnTo>
                        <a:pt x="32" y="36"/>
                      </a:lnTo>
                      <a:lnTo>
                        <a:pt x="27" y="37"/>
                      </a:lnTo>
                      <a:lnTo>
                        <a:pt x="23" y="40"/>
                      </a:lnTo>
                      <a:lnTo>
                        <a:pt x="19" y="42"/>
                      </a:lnTo>
                      <a:lnTo>
                        <a:pt x="15" y="45"/>
                      </a:lnTo>
                      <a:lnTo>
                        <a:pt x="12" y="50"/>
                      </a:lnTo>
                      <a:lnTo>
                        <a:pt x="23" y="50"/>
                      </a:lnTo>
                      <a:lnTo>
                        <a:pt x="24" y="49"/>
                      </a:lnTo>
                      <a:lnTo>
                        <a:pt x="29" y="47"/>
                      </a:lnTo>
                      <a:lnTo>
                        <a:pt x="60" y="47"/>
                      </a:lnTo>
                      <a:lnTo>
                        <a:pt x="52" y="39"/>
                      </a:lnTo>
                      <a:lnTo>
                        <a:pt x="45" y="36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49" name="Freeform 14"/>
                <p:cNvSpPr>
                  <a:spLocks/>
                </p:cNvSpPr>
                <p:nvPr/>
              </p:nvSpPr>
              <p:spPr bwMode="auto">
                <a:xfrm>
                  <a:off x="2964" y="4477"/>
                  <a:ext cx="68" cy="104"/>
                </a:xfrm>
                <a:custGeom>
                  <a:avLst/>
                  <a:gdLst>
                    <a:gd name="T0" fmla="+- 0 3024 2964"/>
                    <a:gd name="T1" fmla="*/ T0 w 68"/>
                    <a:gd name="T2" fmla="+- 0 4487 4477"/>
                    <a:gd name="T3" fmla="*/ 4487 h 104"/>
                    <a:gd name="T4" fmla="+- 0 3004 2964"/>
                    <a:gd name="T5" fmla="*/ T4 w 68"/>
                    <a:gd name="T6" fmla="+- 0 4487 4477"/>
                    <a:gd name="T7" fmla="*/ 4487 h 104"/>
                    <a:gd name="T8" fmla="+- 0 3008 2964"/>
                    <a:gd name="T9" fmla="*/ T8 w 68"/>
                    <a:gd name="T10" fmla="+- 0 4489 4477"/>
                    <a:gd name="T11" fmla="*/ 4489 h 104"/>
                    <a:gd name="T12" fmla="+- 0 3014 2964"/>
                    <a:gd name="T13" fmla="*/ T12 w 68"/>
                    <a:gd name="T14" fmla="+- 0 4495 4477"/>
                    <a:gd name="T15" fmla="*/ 4495 h 104"/>
                    <a:gd name="T16" fmla="+- 0 3015 2964"/>
                    <a:gd name="T17" fmla="*/ T16 w 68"/>
                    <a:gd name="T18" fmla="+- 0 4499 4477"/>
                    <a:gd name="T19" fmla="*/ 4499 h 104"/>
                    <a:gd name="T20" fmla="+- 0 3017 2964"/>
                    <a:gd name="T21" fmla="*/ T20 w 68"/>
                    <a:gd name="T22" fmla="+- 0 4503 4477"/>
                    <a:gd name="T23" fmla="*/ 4503 h 104"/>
                    <a:gd name="T24" fmla="+- 0 3029 2964"/>
                    <a:gd name="T25" fmla="*/ T24 w 68"/>
                    <a:gd name="T26" fmla="+- 0 4503 4477"/>
                    <a:gd name="T27" fmla="*/ 4503 h 104"/>
                    <a:gd name="T28" fmla="+- 0 3028 2964"/>
                    <a:gd name="T29" fmla="*/ T28 w 68"/>
                    <a:gd name="T30" fmla="+- 0 4495 4477"/>
                    <a:gd name="T31" fmla="*/ 4495 h 104"/>
                    <a:gd name="T32" fmla="+- 0 3025 2964"/>
                    <a:gd name="T33" fmla="*/ T32 w 68"/>
                    <a:gd name="T34" fmla="+- 0 4488 4477"/>
                    <a:gd name="T35" fmla="*/ 4488 h 104"/>
                    <a:gd name="T36" fmla="+- 0 3024 2964"/>
                    <a:gd name="T37" fmla="*/ T36 w 68"/>
                    <a:gd name="T38" fmla="+- 0 4487 4477"/>
                    <a:gd name="T39" fmla="*/ 4487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8" h="104">
                      <a:moveTo>
                        <a:pt x="60" y="10"/>
                      </a:moveTo>
                      <a:lnTo>
                        <a:pt x="40" y="10"/>
                      </a:lnTo>
                      <a:lnTo>
                        <a:pt x="44" y="12"/>
                      </a:lnTo>
                      <a:lnTo>
                        <a:pt x="50" y="18"/>
                      </a:lnTo>
                      <a:lnTo>
                        <a:pt x="51" y="22"/>
                      </a:lnTo>
                      <a:lnTo>
                        <a:pt x="53" y="26"/>
                      </a:lnTo>
                      <a:lnTo>
                        <a:pt x="65" y="26"/>
                      </a:lnTo>
                      <a:lnTo>
                        <a:pt x="64" y="18"/>
                      </a:lnTo>
                      <a:lnTo>
                        <a:pt x="61" y="11"/>
                      </a:lnTo>
                      <a:lnTo>
                        <a:pt x="60" y="10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35" name="Group 11"/>
              <p:cNvGrpSpPr>
                <a:grpSpLocks/>
              </p:cNvGrpSpPr>
              <p:nvPr/>
            </p:nvGrpSpPr>
            <p:grpSpPr bwMode="auto">
              <a:xfrm>
                <a:off x="3050" y="4565"/>
                <a:ext cx="15" cy="15"/>
                <a:chOff x="3050" y="4565"/>
                <a:chExt cx="15" cy="15"/>
              </a:xfrm>
            </p:grpSpPr>
            <p:sp>
              <p:nvSpPr>
                <p:cNvPr id="145" name="Freeform 12"/>
                <p:cNvSpPr>
                  <a:spLocks/>
                </p:cNvSpPr>
                <p:nvPr/>
              </p:nvSpPr>
              <p:spPr bwMode="auto">
                <a:xfrm>
                  <a:off x="3050" y="4565"/>
                  <a:ext cx="15" cy="15"/>
                </a:xfrm>
                <a:custGeom>
                  <a:avLst/>
                  <a:gdLst>
                    <a:gd name="T0" fmla="+- 0 3050 3050"/>
                    <a:gd name="T1" fmla="*/ T0 w 15"/>
                    <a:gd name="T2" fmla="+- 0 4572 4565"/>
                    <a:gd name="T3" fmla="*/ 4572 h 15"/>
                    <a:gd name="T4" fmla="+- 0 3064 3050"/>
                    <a:gd name="T5" fmla="*/ T4 w 15"/>
                    <a:gd name="T6" fmla="+- 0 4572 4565"/>
                    <a:gd name="T7" fmla="*/ 4572 h 1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</a:cxnLst>
                  <a:rect l="0" t="0" r="r" b="b"/>
                  <a:pathLst>
                    <a:path w="15" h="15">
                      <a:moveTo>
                        <a:pt x="0" y="7"/>
                      </a:moveTo>
                      <a:lnTo>
                        <a:pt x="14" y="7"/>
                      </a:lnTo>
                    </a:path>
                  </a:pathLst>
                </a:custGeom>
                <a:noFill/>
                <a:ln w="10312">
                  <a:solidFill>
                    <a:srgbClr val="39363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36" name="Group 6"/>
              <p:cNvGrpSpPr>
                <a:grpSpLocks/>
              </p:cNvGrpSpPr>
              <p:nvPr/>
            </p:nvGrpSpPr>
            <p:grpSpPr bwMode="auto">
              <a:xfrm>
                <a:off x="3083" y="4477"/>
                <a:ext cx="67" cy="104"/>
                <a:chOff x="3083" y="4477"/>
                <a:chExt cx="67" cy="104"/>
              </a:xfrm>
            </p:grpSpPr>
            <p:sp>
              <p:nvSpPr>
                <p:cNvPr id="141" name="Freeform 10"/>
                <p:cNvSpPr>
                  <a:spLocks/>
                </p:cNvSpPr>
                <p:nvPr/>
              </p:nvSpPr>
              <p:spPr bwMode="auto">
                <a:xfrm>
                  <a:off x="3083" y="4477"/>
                  <a:ext cx="67" cy="104"/>
                </a:xfrm>
                <a:custGeom>
                  <a:avLst/>
                  <a:gdLst>
                    <a:gd name="T0" fmla="+- 0 3097 3083"/>
                    <a:gd name="T1" fmla="*/ T0 w 67"/>
                    <a:gd name="T2" fmla="+- 0 4555 4477"/>
                    <a:gd name="T3" fmla="*/ 4555 h 104"/>
                    <a:gd name="T4" fmla="+- 0 3085 3083"/>
                    <a:gd name="T5" fmla="*/ T4 w 67"/>
                    <a:gd name="T6" fmla="+- 0 4556 4477"/>
                    <a:gd name="T7" fmla="*/ 4556 h 104"/>
                    <a:gd name="T8" fmla="+- 0 3086 3083"/>
                    <a:gd name="T9" fmla="*/ T8 w 67"/>
                    <a:gd name="T10" fmla="+- 0 4564 4477"/>
                    <a:gd name="T11" fmla="*/ 4564 h 104"/>
                    <a:gd name="T12" fmla="+- 0 3089 3083"/>
                    <a:gd name="T13" fmla="*/ T12 w 67"/>
                    <a:gd name="T14" fmla="+- 0 4570 4477"/>
                    <a:gd name="T15" fmla="*/ 4570 h 104"/>
                    <a:gd name="T16" fmla="+- 0 3099 3083"/>
                    <a:gd name="T17" fmla="*/ T16 w 67"/>
                    <a:gd name="T18" fmla="+- 0 4579 4477"/>
                    <a:gd name="T19" fmla="*/ 4579 h 104"/>
                    <a:gd name="T20" fmla="+- 0 3105 3083"/>
                    <a:gd name="T21" fmla="*/ T20 w 67"/>
                    <a:gd name="T22" fmla="+- 0 4581 4477"/>
                    <a:gd name="T23" fmla="*/ 4581 h 104"/>
                    <a:gd name="T24" fmla="+- 0 3121 3083"/>
                    <a:gd name="T25" fmla="*/ T24 w 67"/>
                    <a:gd name="T26" fmla="+- 0 4581 4477"/>
                    <a:gd name="T27" fmla="*/ 4581 h 104"/>
                    <a:gd name="T28" fmla="+- 0 3127 3083"/>
                    <a:gd name="T29" fmla="*/ T28 w 67"/>
                    <a:gd name="T30" fmla="+- 0 4579 4477"/>
                    <a:gd name="T31" fmla="*/ 4579 h 104"/>
                    <a:gd name="T32" fmla="+- 0 3138 3083"/>
                    <a:gd name="T33" fmla="*/ T32 w 67"/>
                    <a:gd name="T34" fmla="+- 0 4571 4477"/>
                    <a:gd name="T35" fmla="*/ 4571 h 104"/>
                    <a:gd name="T36" fmla="+- 0 3109 3083"/>
                    <a:gd name="T37" fmla="*/ T36 w 67"/>
                    <a:gd name="T38" fmla="+- 0 4571 4477"/>
                    <a:gd name="T39" fmla="*/ 4571 h 104"/>
                    <a:gd name="T40" fmla="+- 0 3105 3083"/>
                    <a:gd name="T41" fmla="*/ T40 w 67"/>
                    <a:gd name="T42" fmla="+- 0 4570 4477"/>
                    <a:gd name="T43" fmla="*/ 4570 h 104"/>
                    <a:gd name="T44" fmla="+- 0 3100 3083"/>
                    <a:gd name="T45" fmla="*/ T44 w 67"/>
                    <a:gd name="T46" fmla="+- 0 4564 4477"/>
                    <a:gd name="T47" fmla="*/ 4564 h 104"/>
                    <a:gd name="T48" fmla="+- 0 3098 3083"/>
                    <a:gd name="T49" fmla="*/ T48 w 67"/>
                    <a:gd name="T50" fmla="+- 0 4560 4477"/>
                    <a:gd name="T51" fmla="*/ 4560 h 104"/>
                    <a:gd name="T52" fmla="+- 0 3097 3083"/>
                    <a:gd name="T53" fmla="*/ T52 w 67"/>
                    <a:gd name="T54" fmla="+- 0 4555 4477"/>
                    <a:gd name="T55" fmla="*/ 4555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</a:cxnLst>
                  <a:rect l="0" t="0" r="r" b="b"/>
                  <a:pathLst>
                    <a:path w="67" h="104">
                      <a:moveTo>
                        <a:pt x="14" y="78"/>
                      </a:moveTo>
                      <a:lnTo>
                        <a:pt x="2" y="79"/>
                      </a:lnTo>
                      <a:lnTo>
                        <a:pt x="3" y="87"/>
                      </a:lnTo>
                      <a:lnTo>
                        <a:pt x="6" y="93"/>
                      </a:lnTo>
                      <a:lnTo>
                        <a:pt x="16" y="102"/>
                      </a:lnTo>
                      <a:lnTo>
                        <a:pt x="22" y="104"/>
                      </a:lnTo>
                      <a:lnTo>
                        <a:pt x="38" y="104"/>
                      </a:lnTo>
                      <a:lnTo>
                        <a:pt x="44" y="102"/>
                      </a:lnTo>
                      <a:lnTo>
                        <a:pt x="55" y="94"/>
                      </a:lnTo>
                      <a:lnTo>
                        <a:pt x="26" y="94"/>
                      </a:lnTo>
                      <a:lnTo>
                        <a:pt x="22" y="93"/>
                      </a:lnTo>
                      <a:lnTo>
                        <a:pt x="17" y="87"/>
                      </a:lnTo>
                      <a:lnTo>
                        <a:pt x="15" y="83"/>
                      </a:lnTo>
                      <a:lnTo>
                        <a:pt x="14" y="78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42" name="Freeform 9"/>
                <p:cNvSpPr>
                  <a:spLocks/>
                </p:cNvSpPr>
                <p:nvPr/>
              </p:nvSpPr>
              <p:spPr bwMode="auto">
                <a:xfrm>
                  <a:off x="3083" y="4477"/>
                  <a:ext cx="67" cy="104"/>
                </a:xfrm>
                <a:custGeom>
                  <a:avLst/>
                  <a:gdLst>
                    <a:gd name="T0" fmla="+- 0 3150 3083"/>
                    <a:gd name="T1" fmla="*/ T0 w 67"/>
                    <a:gd name="T2" fmla="+- 0 4531 4477"/>
                    <a:gd name="T3" fmla="*/ 4531 h 104"/>
                    <a:gd name="T4" fmla="+- 0 3137 3083"/>
                    <a:gd name="T5" fmla="*/ T4 w 67"/>
                    <a:gd name="T6" fmla="+- 0 4531 4477"/>
                    <a:gd name="T7" fmla="*/ 4531 h 104"/>
                    <a:gd name="T8" fmla="+- 0 3137 3083"/>
                    <a:gd name="T9" fmla="*/ T8 w 67"/>
                    <a:gd name="T10" fmla="+- 0 4539 4477"/>
                    <a:gd name="T11" fmla="*/ 4539 h 104"/>
                    <a:gd name="T12" fmla="+- 0 3137 3083"/>
                    <a:gd name="T13" fmla="*/ T12 w 67"/>
                    <a:gd name="T14" fmla="+- 0 4544 4477"/>
                    <a:gd name="T15" fmla="*/ 4544 h 104"/>
                    <a:gd name="T16" fmla="+- 0 3117 3083"/>
                    <a:gd name="T17" fmla="*/ T16 w 67"/>
                    <a:gd name="T18" fmla="+- 0 4571 4477"/>
                    <a:gd name="T19" fmla="*/ 4571 h 104"/>
                    <a:gd name="T20" fmla="+- 0 3139 3083"/>
                    <a:gd name="T21" fmla="*/ T20 w 67"/>
                    <a:gd name="T22" fmla="+- 0 4571 4477"/>
                    <a:gd name="T23" fmla="*/ 4571 h 104"/>
                    <a:gd name="T24" fmla="+- 0 3143 3083"/>
                    <a:gd name="T25" fmla="*/ T24 w 67"/>
                    <a:gd name="T26" fmla="+- 0 4565 4477"/>
                    <a:gd name="T27" fmla="*/ 4565 h 104"/>
                    <a:gd name="T28" fmla="+- 0 3148 3083"/>
                    <a:gd name="T29" fmla="*/ T28 w 67"/>
                    <a:gd name="T30" fmla="+- 0 4550 4477"/>
                    <a:gd name="T31" fmla="*/ 4550 h 104"/>
                    <a:gd name="T32" fmla="+- 0 3150 3083"/>
                    <a:gd name="T33" fmla="*/ T32 w 67"/>
                    <a:gd name="T34" fmla="+- 0 4539 4477"/>
                    <a:gd name="T35" fmla="*/ 4539 h 104"/>
                    <a:gd name="T36" fmla="+- 0 3150 3083"/>
                    <a:gd name="T37" fmla="*/ T36 w 67"/>
                    <a:gd name="T38" fmla="+- 0 4531 4477"/>
                    <a:gd name="T39" fmla="*/ 4531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7" h="104">
                      <a:moveTo>
                        <a:pt x="67" y="54"/>
                      </a:moveTo>
                      <a:lnTo>
                        <a:pt x="54" y="54"/>
                      </a:lnTo>
                      <a:lnTo>
                        <a:pt x="54" y="62"/>
                      </a:lnTo>
                      <a:lnTo>
                        <a:pt x="54" y="67"/>
                      </a:lnTo>
                      <a:lnTo>
                        <a:pt x="34" y="94"/>
                      </a:lnTo>
                      <a:lnTo>
                        <a:pt x="56" y="94"/>
                      </a:lnTo>
                      <a:lnTo>
                        <a:pt x="60" y="88"/>
                      </a:lnTo>
                      <a:lnTo>
                        <a:pt x="65" y="73"/>
                      </a:lnTo>
                      <a:lnTo>
                        <a:pt x="67" y="62"/>
                      </a:lnTo>
                      <a:lnTo>
                        <a:pt x="67" y="54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43" name="Freeform 8"/>
                <p:cNvSpPr>
                  <a:spLocks/>
                </p:cNvSpPr>
                <p:nvPr/>
              </p:nvSpPr>
              <p:spPr bwMode="auto">
                <a:xfrm>
                  <a:off x="3083" y="4477"/>
                  <a:ext cx="67" cy="104"/>
                </a:xfrm>
                <a:custGeom>
                  <a:avLst/>
                  <a:gdLst>
                    <a:gd name="T0" fmla="+- 0 3121 3083"/>
                    <a:gd name="T1" fmla="*/ T0 w 67"/>
                    <a:gd name="T2" fmla="+- 0 4477 4477"/>
                    <a:gd name="T3" fmla="*/ 4477 h 104"/>
                    <a:gd name="T4" fmla="+- 0 3106 3083"/>
                    <a:gd name="T5" fmla="*/ T4 w 67"/>
                    <a:gd name="T6" fmla="+- 0 4477 4477"/>
                    <a:gd name="T7" fmla="*/ 4477 h 104"/>
                    <a:gd name="T8" fmla="+- 0 3098 3083"/>
                    <a:gd name="T9" fmla="*/ T8 w 67"/>
                    <a:gd name="T10" fmla="+- 0 4480 4477"/>
                    <a:gd name="T11" fmla="*/ 4480 h 104"/>
                    <a:gd name="T12" fmla="+- 0 3086 3083"/>
                    <a:gd name="T13" fmla="*/ T12 w 67"/>
                    <a:gd name="T14" fmla="+- 0 4493 4477"/>
                    <a:gd name="T15" fmla="*/ 4493 h 104"/>
                    <a:gd name="T16" fmla="+- 0 3083 3083"/>
                    <a:gd name="T17" fmla="*/ T16 w 67"/>
                    <a:gd name="T18" fmla="+- 0 4501 4477"/>
                    <a:gd name="T19" fmla="*/ 4501 h 104"/>
                    <a:gd name="T20" fmla="+- 0 3083 3083"/>
                    <a:gd name="T21" fmla="*/ T20 w 67"/>
                    <a:gd name="T22" fmla="+- 0 4522 4477"/>
                    <a:gd name="T23" fmla="*/ 4522 h 104"/>
                    <a:gd name="T24" fmla="+- 0 3086 3083"/>
                    <a:gd name="T25" fmla="*/ T24 w 67"/>
                    <a:gd name="T26" fmla="+- 0 4530 4477"/>
                    <a:gd name="T27" fmla="*/ 4530 h 104"/>
                    <a:gd name="T28" fmla="+- 0 3097 3083"/>
                    <a:gd name="T29" fmla="*/ T28 w 67"/>
                    <a:gd name="T30" fmla="+- 0 4542 4477"/>
                    <a:gd name="T31" fmla="*/ 4542 h 104"/>
                    <a:gd name="T32" fmla="+- 0 3104 3083"/>
                    <a:gd name="T33" fmla="*/ T32 w 67"/>
                    <a:gd name="T34" fmla="+- 0 4545 4477"/>
                    <a:gd name="T35" fmla="*/ 4545 h 104"/>
                    <a:gd name="T36" fmla="+- 0 3118 3083"/>
                    <a:gd name="T37" fmla="*/ T36 w 67"/>
                    <a:gd name="T38" fmla="+- 0 4545 4477"/>
                    <a:gd name="T39" fmla="*/ 4545 h 104"/>
                    <a:gd name="T40" fmla="+- 0 3123 3083"/>
                    <a:gd name="T41" fmla="*/ T40 w 67"/>
                    <a:gd name="T42" fmla="+- 0 4544 4477"/>
                    <a:gd name="T43" fmla="*/ 4544 h 104"/>
                    <a:gd name="T44" fmla="+- 0 3131 3083"/>
                    <a:gd name="T45" fmla="*/ T44 w 67"/>
                    <a:gd name="T46" fmla="+- 0 4539 4477"/>
                    <a:gd name="T47" fmla="*/ 4539 h 104"/>
                    <a:gd name="T48" fmla="+- 0 3135 3083"/>
                    <a:gd name="T49" fmla="*/ T48 w 67"/>
                    <a:gd name="T50" fmla="+- 0 4535 4477"/>
                    <a:gd name="T51" fmla="*/ 4535 h 104"/>
                    <a:gd name="T52" fmla="+- 0 3136 3083"/>
                    <a:gd name="T53" fmla="*/ T52 w 67"/>
                    <a:gd name="T54" fmla="+- 0 4534 4477"/>
                    <a:gd name="T55" fmla="*/ 4534 h 104"/>
                    <a:gd name="T56" fmla="+- 0 3110 3083"/>
                    <a:gd name="T57" fmla="*/ T56 w 67"/>
                    <a:gd name="T58" fmla="+- 0 4534 4477"/>
                    <a:gd name="T59" fmla="*/ 4534 h 104"/>
                    <a:gd name="T60" fmla="+- 0 3105 3083"/>
                    <a:gd name="T61" fmla="*/ T60 w 67"/>
                    <a:gd name="T62" fmla="+- 0 4532 4477"/>
                    <a:gd name="T63" fmla="*/ 4532 h 104"/>
                    <a:gd name="T64" fmla="+- 0 3098 3083"/>
                    <a:gd name="T65" fmla="*/ T64 w 67"/>
                    <a:gd name="T66" fmla="+- 0 4524 4477"/>
                    <a:gd name="T67" fmla="*/ 4524 h 104"/>
                    <a:gd name="T68" fmla="+- 0 3096 3083"/>
                    <a:gd name="T69" fmla="*/ T68 w 67"/>
                    <a:gd name="T70" fmla="+- 0 4518 4477"/>
                    <a:gd name="T71" fmla="*/ 4518 h 104"/>
                    <a:gd name="T72" fmla="+- 0 3096 3083"/>
                    <a:gd name="T73" fmla="*/ T72 w 67"/>
                    <a:gd name="T74" fmla="+- 0 4504 4477"/>
                    <a:gd name="T75" fmla="*/ 4504 h 104"/>
                    <a:gd name="T76" fmla="+- 0 3098 3083"/>
                    <a:gd name="T77" fmla="*/ T76 w 67"/>
                    <a:gd name="T78" fmla="+- 0 4499 4477"/>
                    <a:gd name="T79" fmla="*/ 4499 h 104"/>
                    <a:gd name="T80" fmla="+- 0 3106 3083"/>
                    <a:gd name="T81" fmla="*/ T80 w 67"/>
                    <a:gd name="T82" fmla="+- 0 4490 4477"/>
                    <a:gd name="T83" fmla="*/ 4490 h 104"/>
                    <a:gd name="T84" fmla="+- 0 3111 3083"/>
                    <a:gd name="T85" fmla="*/ T84 w 67"/>
                    <a:gd name="T86" fmla="+- 0 4488 4477"/>
                    <a:gd name="T87" fmla="*/ 4488 h 104"/>
                    <a:gd name="T88" fmla="+- 0 3140 3083"/>
                    <a:gd name="T89" fmla="*/ T88 w 67"/>
                    <a:gd name="T90" fmla="+- 0 4488 4477"/>
                    <a:gd name="T91" fmla="*/ 4488 h 104"/>
                    <a:gd name="T92" fmla="+- 0 3138 3083"/>
                    <a:gd name="T93" fmla="*/ T92 w 67"/>
                    <a:gd name="T94" fmla="+- 0 4486 4477"/>
                    <a:gd name="T95" fmla="*/ 4486 h 104"/>
                    <a:gd name="T96" fmla="+- 0 3127 3083"/>
                    <a:gd name="T97" fmla="*/ T96 w 67"/>
                    <a:gd name="T98" fmla="+- 0 4479 4477"/>
                    <a:gd name="T99" fmla="*/ 4479 h 104"/>
                    <a:gd name="T100" fmla="+- 0 3121 3083"/>
                    <a:gd name="T101" fmla="*/ T100 w 67"/>
                    <a:gd name="T102" fmla="+- 0 4477 4477"/>
                    <a:gd name="T103" fmla="*/ 4477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</a:cxnLst>
                  <a:rect l="0" t="0" r="r" b="b"/>
                  <a:pathLst>
                    <a:path w="67" h="104">
                      <a:moveTo>
                        <a:pt x="38" y="0"/>
                      </a:move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3" y="16"/>
                      </a:lnTo>
                      <a:lnTo>
                        <a:pt x="0" y="24"/>
                      </a:lnTo>
                      <a:lnTo>
                        <a:pt x="0" y="45"/>
                      </a:lnTo>
                      <a:lnTo>
                        <a:pt x="3" y="53"/>
                      </a:lnTo>
                      <a:lnTo>
                        <a:pt x="14" y="65"/>
                      </a:lnTo>
                      <a:lnTo>
                        <a:pt x="21" y="68"/>
                      </a:lnTo>
                      <a:lnTo>
                        <a:pt x="35" y="68"/>
                      </a:lnTo>
                      <a:lnTo>
                        <a:pt x="40" y="67"/>
                      </a:lnTo>
                      <a:lnTo>
                        <a:pt x="48" y="62"/>
                      </a:lnTo>
                      <a:lnTo>
                        <a:pt x="52" y="58"/>
                      </a:lnTo>
                      <a:lnTo>
                        <a:pt x="53" y="57"/>
                      </a:lnTo>
                      <a:lnTo>
                        <a:pt x="27" y="57"/>
                      </a:lnTo>
                      <a:lnTo>
                        <a:pt x="22" y="55"/>
                      </a:lnTo>
                      <a:lnTo>
                        <a:pt x="15" y="47"/>
                      </a:lnTo>
                      <a:lnTo>
                        <a:pt x="13" y="41"/>
                      </a:lnTo>
                      <a:lnTo>
                        <a:pt x="13" y="27"/>
                      </a:lnTo>
                      <a:lnTo>
                        <a:pt x="15" y="22"/>
                      </a:lnTo>
                      <a:lnTo>
                        <a:pt x="23" y="13"/>
                      </a:lnTo>
                      <a:lnTo>
                        <a:pt x="28" y="11"/>
                      </a:lnTo>
                      <a:lnTo>
                        <a:pt x="57" y="11"/>
                      </a:lnTo>
                      <a:lnTo>
                        <a:pt x="55" y="9"/>
                      </a:lnTo>
                      <a:lnTo>
                        <a:pt x="44" y="2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44" name="Freeform 7"/>
                <p:cNvSpPr>
                  <a:spLocks/>
                </p:cNvSpPr>
                <p:nvPr/>
              </p:nvSpPr>
              <p:spPr bwMode="auto">
                <a:xfrm>
                  <a:off x="3083" y="4477"/>
                  <a:ext cx="67" cy="104"/>
                </a:xfrm>
                <a:custGeom>
                  <a:avLst/>
                  <a:gdLst>
                    <a:gd name="T0" fmla="+- 0 3140 3083"/>
                    <a:gd name="T1" fmla="*/ T0 w 67"/>
                    <a:gd name="T2" fmla="+- 0 4488 4477"/>
                    <a:gd name="T3" fmla="*/ 4488 h 104"/>
                    <a:gd name="T4" fmla="+- 0 3122 3083"/>
                    <a:gd name="T5" fmla="*/ T4 w 67"/>
                    <a:gd name="T6" fmla="+- 0 4488 4477"/>
                    <a:gd name="T7" fmla="*/ 4488 h 104"/>
                    <a:gd name="T8" fmla="+- 0 3126 3083"/>
                    <a:gd name="T9" fmla="*/ T8 w 67"/>
                    <a:gd name="T10" fmla="+- 0 4490 4477"/>
                    <a:gd name="T11" fmla="*/ 4490 h 104"/>
                    <a:gd name="T12" fmla="+- 0 3134 3083"/>
                    <a:gd name="T13" fmla="*/ T12 w 67"/>
                    <a:gd name="T14" fmla="+- 0 4498 4477"/>
                    <a:gd name="T15" fmla="*/ 4498 h 104"/>
                    <a:gd name="T16" fmla="+- 0 3136 3083"/>
                    <a:gd name="T17" fmla="*/ T16 w 67"/>
                    <a:gd name="T18" fmla="+- 0 4504 4477"/>
                    <a:gd name="T19" fmla="*/ 4504 h 104"/>
                    <a:gd name="T20" fmla="+- 0 3136 3083"/>
                    <a:gd name="T21" fmla="*/ T20 w 67"/>
                    <a:gd name="T22" fmla="+- 0 4518 4477"/>
                    <a:gd name="T23" fmla="*/ 4518 h 104"/>
                    <a:gd name="T24" fmla="+- 0 3134 3083"/>
                    <a:gd name="T25" fmla="*/ T24 w 67"/>
                    <a:gd name="T26" fmla="+- 0 4524 4477"/>
                    <a:gd name="T27" fmla="*/ 4524 h 104"/>
                    <a:gd name="T28" fmla="+- 0 3130 3083"/>
                    <a:gd name="T29" fmla="*/ T28 w 67"/>
                    <a:gd name="T30" fmla="+- 0 4528 4477"/>
                    <a:gd name="T31" fmla="*/ 4528 h 104"/>
                    <a:gd name="T32" fmla="+- 0 3126 3083"/>
                    <a:gd name="T33" fmla="*/ T32 w 67"/>
                    <a:gd name="T34" fmla="+- 0 4532 4477"/>
                    <a:gd name="T35" fmla="*/ 4532 h 104"/>
                    <a:gd name="T36" fmla="+- 0 3122 3083"/>
                    <a:gd name="T37" fmla="*/ T36 w 67"/>
                    <a:gd name="T38" fmla="+- 0 4534 4477"/>
                    <a:gd name="T39" fmla="*/ 4534 h 104"/>
                    <a:gd name="T40" fmla="+- 0 3136 3083"/>
                    <a:gd name="T41" fmla="*/ T40 w 67"/>
                    <a:gd name="T42" fmla="+- 0 4534 4477"/>
                    <a:gd name="T43" fmla="*/ 4534 h 104"/>
                    <a:gd name="T44" fmla="+- 0 3137 3083"/>
                    <a:gd name="T45" fmla="*/ T44 w 67"/>
                    <a:gd name="T46" fmla="+- 0 4531 4477"/>
                    <a:gd name="T47" fmla="*/ 4531 h 104"/>
                    <a:gd name="T48" fmla="+- 0 3150 3083"/>
                    <a:gd name="T49" fmla="*/ T48 w 67"/>
                    <a:gd name="T50" fmla="+- 0 4531 4477"/>
                    <a:gd name="T51" fmla="*/ 4531 h 104"/>
                    <a:gd name="T52" fmla="+- 0 3150 3083"/>
                    <a:gd name="T53" fmla="*/ T52 w 67"/>
                    <a:gd name="T54" fmla="+- 0 4514 4477"/>
                    <a:gd name="T55" fmla="*/ 4514 h 104"/>
                    <a:gd name="T56" fmla="+- 0 3148 3083"/>
                    <a:gd name="T57" fmla="*/ T56 w 67"/>
                    <a:gd name="T58" fmla="+- 0 4504 4477"/>
                    <a:gd name="T59" fmla="*/ 4504 h 104"/>
                    <a:gd name="T60" fmla="+- 0 3143 3083"/>
                    <a:gd name="T61" fmla="*/ T60 w 67"/>
                    <a:gd name="T62" fmla="+- 0 4491 4477"/>
                    <a:gd name="T63" fmla="*/ 4491 h 104"/>
                    <a:gd name="T64" fmla="+- 0 3140 3083"/>
                    <a:gd name="T65" fmla="*/ T64 w 67"/>
                    <a:gd name="T66" fmla="+- 0 4488 4477"/>
                    <a:gd name="T67" fmla="*/ 4488 h 10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</a:cxnLst>
                  <a:rect l="0" t="0" r="r" b="b"/>
                  <a:pathLst>
                    <a:path w="67" h="104">
                      <a:moveTo>
                        <a:pt x="57" y="11"/>
                      </a:moveTo>
                      <a:lnTo>
                        <a:pt x="39" y="11"/>
                      </a:lnTo>
                      <a:lnTo>
                        <a:pt x="43" y="13"/>
                      </a:lnTo>
                      <a:lnTo>
                        <a:pt x="51" y="21"/>
                      </a:lnTo>
                      <a:lnTo>
                        <a:pt x="53" y="27"/>
                      </a:lnTo>
                      <a:lnTo>
                        <a:pt x="53" y="41"/>
                      </a:lnTo>
                      <a:lnTo>
                        <a:pt x="51" y="47"/>
                      </a:lnTo>
                      <a:lnTo>
                        <a:pt x="47" y="51"/>
                      </a:lnTo>
                      <a:lnTo>
                        <a:pt x="43" y="55"/>
                      </a:lnTo>
                      <a:lnTo>
                        <a:pt x="39" y="57"/>
                      </a:lnTo>
                      <a:lnTo>
                        <a:pt x="53" y="57"/>
                      </a:lnTo>
                      <a:lnTo>
                        <a:pt x="54" y="54"/>
                      </a:lnTo>
                      <a:lnTo>
                        <a:pt x="67" y="54"/>
                      </a:lnTo>
                      <a:lnTo>
                        <a:pt x="67" y="37"/>
                      </a:lnTo>
                      <a:lnTo>
                        <a:pt x="65" y="27"/>
                      </a:lnTo>
                      <a:lnTo>
                        <a:pt x="60" y="14"/>
                      </a:lnTo>
                      <a:lnTo>
                        <a:pt x="57" y="11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</p:grpSp>
          <p:grpSp>
            <p:nvGrpSpPr>
              <p:cNvPr id="137" name="Group 2"/>
              <p:cNvGrpSpPr>
                <a:grpSpLocks/>
              </p:cNvGrpSpPr>
              <p:nvPr/>
            </p:nvGrpSpPr>
            <p:grpSpPr bwMode="auto">
              <a:xfrm>
                <a:off x="3171" y="4477"/>
                <a:ext cx="38" cy="103"/>
                <a:chOff x="3171" y="4477"/>
                <a:chExt cx="38" cy="103"/>
              </a:xfrm>
            </p:grpSpPr>
            <p:sp>
              <p:nvSpPr>
                <p:cNvPr id="138" name="Freeform 5"/>
                <p:cNvSpPr>
                  <a:spLocks/>
                </p:cNvSpPr>
                <p:nvPr/>
              </p:nvSpPr>
              <p:spPr bwMode="auto">
                <a:xfrm>
                  <a:off x="3171" y="4477"/>
                  <a:ext cx="38" cy="103"/>
                </a:xfrm>
                <a:custGeom>
                  <a:avLst/>
                  <a:gdLst>
                    <a:gd name="T0" fmla="+- 0 3209 3171"/>
                    <a:gd name="T1" fmla="*/ T0 w 38"/>
                    <a:gd name="T2" fmla="+- 0 4500 4477"/>
                    <a:gd name="T3" fmla="*/ 4500 h 103"/>
                    <a:gd name="T4" fmla="+- 0 3196 3171"/>
                    <a:gd name="T5" fmla="*/ T4 w 38"/>
                    <a:gd name="T6" fmla="+- 0 4500 4477"/>
                    <a:gd name="T7" fmla="*/ 4500 h 103"/>
                    <a:gd name="T8" fmla="+- 0 3196 3171"/>
                    <a:gd name="T9" fmla="*/ T8 w 38"/>
                    <a:gd name="T10" fmla="+- 0 4579 4477"/>
                    <a:gd name="T11" fmla="*/ 4579 h 103"/>
                    <a:gd name="T12" fmla="+- 0 3209 3171"/>
                    <a:gd name="T13" fmla="*/ T12 w 38"/>
                    <a:gd name="T14" fmla="+- 0 4579 4477"/>
                    <a:gd name="T15" fmla="*/ 4579 h 103"/>
                    <a:gd name="T16" fmla="+- 0 3209 3171"/>
                    <a:gd name="T17" fmla="*/ T16 w 38"/>
                    <a:gd name="T18" fmla="+- 0 4500 4477"/>
                    <a:gd name="T19" fmla="*/ 4500 h 1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8" h="103">
                      <a:moveTo>
                        <a:pt x="38" y="23"/>
                      </a:moveTo>
                      <a:lnTo>
                        <a:pt x="25" y="23"/>
                      </a:lnTo>
                      <a:lnTo>
                        <a:pt x="25" y="102"/>
                      </a:lnTo>
                      <a:lnTo>
                        <a:pt x="38" y="102"/>
                      </a:lnTo>
                      <a:lnTo>
                        <a:pt x="38" y="23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sp>
              <p:nvSpPr>
                <p:cNvPr id="139" name="Freeform 4"/>
                <p:cNvSpPr>
                  <a:spLocks/>
                </p:cNvSpPr>
                <p:nvPr/>
              </p:nvSpPr>
              <p:spPr bwMode="auto">
                <a:xfrm>
                  <a:off x="3171" y="4477"/>
                  <a:ext cx="38" cy="103"/>
                </a:xfrm>
                <a:custGeom>
                  <a:avLst/>
                  <a:gdLst>
                    <a:gd name="T0" fmla="+- 0 3209 3171"/>
                    <a:gd name="T1" fmla="*/ T0 w 38"/>
                    <a:gd name="T2" fmla="+- 0 4477 4477"/>
                    <a:gd name="T3" fmla="*/ 4477 h 103"/>
                    <a:gd name="T4" fmla="+- 0 3201 3171"/>
                    <a:gd name="T5" fmla="*/ T4 w 38"/>
                    <a:gd name="T6" fmla="+- 0 4477 4477"/>
                    <a:gd name="T7" fmla="*/ 4477 h 103"/>
                    <a:gd name="T8" fmla="+- 0 3199 3171"/>
                    <a:gd name="T9" fmla="*/ T8 w 38"/>
                    <a:gd name="T10" fmla="+- 0 4482 4477"/>
                    <a:gd name="T11" fmla="*/ 4482 h 103"/>
                    <a:gd name="T12" fmla="+- 0 3195 3171"/>
                    <a:gd name="T13" fmla="*/ T12 w 38"/>
                    <a:gd name="T14" fmla="+- 0 4486 4477"/>
                    <a:gd name="T15" fmla="*/ 4486 h 103"/>
                    <a:gd name="T16" fmla="+- 0 3184 3171"/>
                    <a:gd name="T17" fmla="*/ T16 w 38"/>
                    <a:gd name="T18" fmla="+- 0 4495 4477"/>
                    <a:gd name="T19" fmla="*/ 4495 h 103"/>
                    <a:gd name="T20" fmla="+- 0 3178 3171"/>
                    <a:gd name="T21" fmla="*/ T20 w 38"/>
                    <a:gd name="T22" fmla="+- 0 4499 4477"/>
                    <a:gd name="T23" fmla="*/ 4499 h 103"/>
                    <a:gd name="T24" fmla="+- 0 3171 3171"/>
                    <a:gd name="T25" fmla="*/ T24 w 38"/>
                    <a:gd name="T26" fmla="+- 0 4503 4477"/>
                    <a:gd name="T27" fmla="*/ 4503 h 103"/>
                    <a:gd name="T28" fmla="+- 0 3171 3171"/>
                    <a:gd name="T29" fmla="*/ T28 w 38"/>
                    <a:gd name="T30" fmla="+- 0 4515 4477"/>
                    <a:gd name="T31" fmla="*/ 4515 h 103"/>
                    <a:gd name="T32" fmla="+- 0 3196 3171"/>
                    <a:gd name="T33" fmla="*/ T32 w 38"/>
                    <a:gd name="T34" fmla="+- 0 4500 4477"/>
                    <a:gd name="T35" fmla="*/ 4500 h 103"/>
                    <a:gd name="T36" fmla="+- 0 3209 3171"/>
                    <a:gd name="T37" fmla="*/ T36 w 38"/>
                    <a:gd name="T38" fmla="+- 0 4500 4477"/>
                    <a:gd name="T39" fmla="*/ 4500 h 103"/>
                    <a:gd name="T40" fmla="+- 0 3209 3171"/>
                    <a:gd name="T41" fmla="*/ T40 w 38"/>
                    <a:gd name="T42" fmla="+- 0 4477 4477"/>
                    <a:gd name="T43" fmla="*/ 4477 h 1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</a:cxnLst>
                  <a:rect l="0" t="0" r="r" b="b"/>
                  <a:pathLst>
                    <a:path w="38" h="103">
                      <a:moveTo>
                        <a:pt x="38" y="0"/>
                      </a:moveTo>
                      <a:lnTo>
                        <a:pt x="30" y="0"/>
                      </a:lnTo>
                      <a:lnTo>
                        <a:pt x="28" y="5"/>
                      </a:lnTo>
                      <a:lnTo>
                        <a:pt x="24" y="9"/>
                      </a:lnTo>
                      <a:lnTo>
                        <a:pt x="13" y="18"/>
                      </a:lnTo>
                      <a:lnTo>
                        <a:pt x="7" y="22"/>
                      </a:lnTo>
                      <a:lnTo>
                        <a:pt x="0" y="26"/>
                      </a:lnTo>
                      <a:lnTo>
                        <a:pt x="0" y="38"/>
                      </a:lnTo>
                      <a:lnTo>
                        <a:pt x="25" y="23"/>
                      </a:lnTo>
                      <a:lnTo>
                        <a:pt x="38" y="23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3936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rgbClr val="000000"/>
                    </a:solidFill>
                    <a:latin typeface="Comic Sans MS"/>
                  </a:endParaRPr>
                </a:p>
              </p:txBody>
            </p:sp>
            <p:pic>
              <p:nvPicPr>
                <p:cNvPr id="14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3" y="0"/>
                  <a:ext cx="725" cy="3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" name="TextBox 1"/>
            <p:cNvSpPr txBox="1"/>
            <p:nvPr/>
          </p:nvSpPr>
          <p:spPr>
            <a:xfrm>
              <a:off x="6993851" y="5951947"/>
              <a:ext cx="1953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COLLAPS (CERN)</a:t>
              </a:r>
            </a:p>
            <a:p>
              <a:r>
                <a:rPr lang="en-US" b="1" dirty="0" smtClean="0">
                  <a:solidFill>
                    <a:prstClr val="black"/>
                  </a:solidFill>
                </a:rPr>
                <a:t>10 </a:t>
              </a:r>
              <a:r>
                <a:rPr lang="en-US" b="1" dirty="0" err="1" smtClean="0">
                  <a:solidFill>
                    <a:prstClr val="black"/>
                  </a:solidFill>
                </a:rPr>
                <a:t>ms</a:t>
              </a:r>
              <a:r>
                <a:rPr lang="en-US" b="1" dirty="0" smtClean="0">
                  <a:solidFill>
                    <a:prstClr val="black"/>
                  </a:solidFill>
                </a:rPr>
                <a:t>, rate ≈ 10 s</a:t>
              </a:r>
              <a:r>
                <a:rPr lang="en-US" b="1" baseline="30000" dirty="0" smtClean="0">
                  <a:solidFill>
                    <a:prstClr val="black"/>
                  </a:solidFill>
                </a:rPr>
                <a:t>-1</a:t>
              </a:r>
              <a:endParaRPr lang="ru-RU" b="1" baseline="30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26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Resonance ionization  </a:t>
            </a:r>
            <a:r>
              <a:rPr lang="en-US" sz="2800" dirty="0">
                <a:solidFill>
                  <a:srgbClr val="FFFFFF"/>
                </a:solidFill>
              </a:rPr>
              <a:t>spectroscopy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9471-9B63-4E0B-968F-94DE31838A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bject 11"/>
          <p:cNvSpPr txBox="1"/>
          <p:nvPr/>
        </p:nvSpPr>
        <p:spPr>
          <a:xfrm>
            <a:off x="151974" y="1268760"/>
            <a:ext cx="3195890" cy="536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2900" indent="-342900">
              <a:buClr>
                <a:srgbClr val="990033"/>
              </a:buClr>
              <a:buFont typeface="Wingdings" panose="05000000000000000000" pitchFamily="2" charset="2"/>
              <a:buChar char="q"/>
            </a:pPr>
            <a:r>
              <a:rPr lang="en-US" sz="2000" spc="-5" dirty="0" smtClean="0">
                <a:solidFill>
                  <a:prstClr val="black"/>
                </a:solidFill>
                <a:latin typeface="Arial"/>
                <a:cs typeface="Arial"/>
              </a:rPr>
              <a:t>The l</a:t>
            </a:r>
            <a:r>
              <a:rPr sz="2000" spc="-5" dirty="0" smtClean="0">
                <a:solidFill>
                  <a:prstClr val="black"/>
                </a:solidFill>
                <a:latin typeface="Arial"/>
                <a:cs typeface="Arial"/>
              </a:rPr>
              <a:t>asers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tuned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to resonantly 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xcite the electronic population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accross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atomic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l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els until the electron is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close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to or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ond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sz="2000" spc="-5" dirty="0" smtClean="0">
                <a:solidFill>
                  <a:prstClr val="black"/>
                </a:solidFill>
                <a:latin typeface="Arial"/>
                <a:cs typeface="Arial"/>
              </a:rPr>
              <a:t>ioni</a:t>
            </a:r>
            <a:r>
              <a:rPr lang="en-US" sz="2000" spc="-5" dirty="0" smtClean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000" spc="-5" dirty="0" smtClean="0">
                <a:solidFill>
                  <a:prstClr val="black"/>
                </a:solidFill>
                <a:latin typeface="Arial"/>
                <a:cs typeface="Arial"/>
              </a:rPr>
              <a:t>ation potential.</a:t>
            </a:r>
            <a:endParaRPr lang="en-US" sz="2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60000"/>
            <a:endParaRPr lang="en-US" sz="2000" spc="-1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02900" indent="-342900">
              <a:buClr>
                <a:srgbClr val="990033"/>
              </a:buClr>
              <a:buFont typeface="Wingdings" panose="05000000000000000000" pitchFamily="2" charset="2"/>
              <a:buChar char="q"/>
            </a:pPr>
            <a:r>
              <a:rPr sz="2000" spc="-10" dirty="0" smtClean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efficiency 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anges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%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r>
              <a:rPr sz="2000" spc="-80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0000" marR="10160">
              <a:lnSpc>
                <a:spcPct val="102600"/>
              </a:lnSpc>
              <a:spcBef>
                <a:spcPts val="300"/>
              </a:spcBef>
            </a:pPr>
            <a:endParaRPr lang="en-US" sz="2000" spc="-1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702900" marR="10160" indent="-342900">
              <a:lnSpc>
                <a:spcPct val="102600"/>
              </a:lnSpc>
              <a:spcBef>
                <a:spcPts val="300"/>
              </a:spcBef>
              <a:buClr>
                <a:srgbClr val="990033"/>
              </a:buClr>
              <a:buFont typeface="Wingdings" panose="05000000000000000000" pitchFamily="2" charset="2"/>
              <a:buChar char="q"/>
            </a:pPr>
            <a:r>
              <a:rPr sz="2000" spc="-10" dirty="0" smtClean="0">
                <a:solidFill>
                  <a:prstClr val="black"/>
                </a:solidFill>
                <a:latin typeface="Arial"/>
                <a:cs typeface="Arial"/>
              </a:rPr>
              <a:t>Measu</a:t>
            </a:r>
            <a:r>
              <a:rPr sz="2000" spc="5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5" dirty="0" smtClean="0">
                <a:solidFill>
                  <a:prstClr val="black"/>
                </a:solidFill>
                <a:latin typeface="Arial"/>
                <a:cs typeface="Arial"/>
              </a:rPr>
              <a:t>ing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the ion flux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function of the laser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frequency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yields the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resonance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spect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um.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18" y="6339953"/>
            <a:ext cx="9223376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572000" y="1340768"/>
            <a:ext cx="3960440" cy="4896544"/>
            <a:chOff x="0" y="0"/>
            <a:chExt cx="2927" cy="4565"/>
          </a:xfrm>
        </p:grpSpPr>
        <p:pic>
          <p:nvPicPr>
            <p:cNvPr id="9244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26" cy="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028" y="4417"/>
              <a:ext cx="236" cy="148"/>
              <a:chOff x="1028" y="4417"/>
              <a:chExt cx="236" cy="148"/>
            </a:xfrm>
          </p:grpSpPr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028" y="4417"/>
                <a:ext cx="236" cy="148"/>
              </a:xfrm>
              <a:custGeom>
                <a:avLst/>
                <a:gdLst>
                  <a:gd name="T0" fmla="+- 0 1105 1028"/>
                  <a:gd name="T1" fmla="*/ T0 w 236"/>
                  <a:gd name="T2" fmla="+- 0 4417 4417"/>
                  <a:gd name="T3" fmla="*/ 4417 h 148"/>
                  <a:gd name="T4" fmla="+- 0 1028 1028"/>
                  <a:gd name="T5" fmla="*/ T4 w 236"/>
                  <a:gd name="T6" fmla="+- 0 4417 4417"/>
                  <a:gd name="T7" fmla="*/ 4417 h 148"/>
                  <a:gd name="T8" fmla="+- 0 1028 1028"/>
                  <a:gd name="T9" fmla="*/ T8 w 236"/>
                  <a:gd name="T10" fmla="+- 0 4562 4417"/>
                  <a:gd name="T11" fmla="*/ 4562 h 148"/>
                  <a:gd name="T12" fmla="+- 0 1059 1028"/>
                  <a:gd name="T13" fmla="*/ T12 w 236"/>
                  <a:gd name="T14" fmla="+- 0 4562 4417"/>
                  <a:gd name="T15" fmla="*/ 4562 h 148"/>
                  <a:gd name="T16" fmla="+- 0 1059 1028"/>
                  <a:gd name="T17" fmla="*/ T16 w 236"/>
                  <a:gd name="T18" fmla="+- 0 4510 4417"/>
                  <a:gd name="T19" fmla="*/ 4510 h 148"/>
                  <a:gd name="T20" fmla="+- 0 1105 1028"/>
                  <a:gd name="T21" fmla="*/ T20 w 236"/>
                  <a:gd name="T22" fmla="+- 0 4510 4417"/>
                  <a:gd name="T23" fmla="*/ 4510 h 148"/>
                  <a:gd name="T24" fmla="+- 0 1117 1028"/>
                  <a:gd name="T25" fmla="*/ T24 w 236"/>
                  <a:gd name="T26" fmla="+- 0 4507 4417"/>
                  <a:gd name="T27" fmla="*/ 4507 h 148"/>
                  <a:gd name="T28" fmla="+- 0 1134 1028"/>
                  <a:gd name="T29" fmla="*/ T28 w 236"/>
                  <a:gd name="T30" fmla="+- 0 4492 4417"/>
                  <a:gd name="T31" fmla="*/ 4492 h 148"/>
                  <a:gd name="T32" fmla="+- 0 1137 1028"/>
                  <a:gd name="T33" fmla="*/ T32 w 236"/>
                  <a:gd name="T34" fmla="+- 0 4485 4417"/>
                  <a:gd name="T35" fmla="*/ 4485 h 148"/>
                  <a:gd name="T36" fmla="+- 0 1059 1028"/>
                  <a:gd name="T37" fmla="*/ T36 w 236"/>
                  <a:gd name="T38" fmla="+- 0 4485 4417"/>
                  <a:gd name="T39" fmla="*/ 4485 h 148"/>
                  <a:gd name="T40" fmla="+- 0 1059 1028"/>
                  <a:gd name="T41" fmla="*/ T40 w 236"/>
                  <a:gd name="T42" fmla="+- 0 4442 4417"/>
                  <a:gd name="T43" fmla="*/ 4442 h 148"/>
                  <a:gd name="T44" fmla="+- 0 1136 1028"/>
                  <a:gd name="T45" fmla="*/ T44 w 236"/>
                  <a:gd name="T46" fmla="+- 0 4442 4417"/>
                  <a:gd name="T47" fmla="*/ 4442 h 148"/>
                  <a:gd name="T48" fmla="+- 0 1134 1028"/>
                  <a:gd name="T49" fmla="*/ T48 w 236"/>
                  <a:gd name="T50" fmla="+- 0 4436 4417"/>
                  <a:gd name="T51" fmla="*/ 4436 h 148"/>
                  <a:gd name="T52" fmla="+- 0 1117 1028"/>
                  <a:gd name="T53" fmla="*/ T52 w 236"/>
                  <a:gd name="T54" fmla="+- 0 4421 4417"/>
                  <a:gd name="T55" fmla="*/ 4421 h 148"/>
                  <a:gd name="T56" fmla="+- 0 1105 1028"/>
                  <a:gd name="T57" fmla="*/ T56 w 236"/>
                  <a:gd name="T58" fmla="+- 0 4417 4417"/>
                  <a:gd name="T59" fmla="*/ 4417 h 1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36" h="148">
                    <a:moveTo>
                      <a:pt x="77" y="0"/>
                    </a:moveTo>
                    <a:lnTo>
                      <a:pt x="0" y="0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31" y="93"/>
                    </a:lnTo>
                    <a:lnTo>
                      <a:pt x="77" y="93"/>
                    </a:lnTo>
                    <a:lnTo>
                      <a:pt x="89" y="90"/>
                    </a:lnTo>
                    <a:lnTo>
                      <a:pt x="106" y="75"/>
                    </a:lnTo>
                    <a:lnTo>
                      <a:pt x="109" y="68"/>
                    </a:lnTo>
                    <a:lnTo>
                      <a:pt x="31" y="68"/>
                    </a:lnTo>
                    <a:lnTo>
                      <a:pt x="31" y="25"/>
                    </a:lnTo>
                    <a:lnTo>
                      <a:pt x="108" y="25"/>
                    </a:lnTo>
                    <a:lnTo>
                      <a:pt x="106" y="19"/>
                    </a:lnTo>
                    <a:lnTo>
                      <a:pt x="89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028" y="4417"/>
                <a:ext cx="236" cy="148"/>
              </a:xfrm>
              <a:custGeom>
                <a:avLst/>
                <a:gdLst>
                  <a:gd name="T0" fmla="+- 0 1136 1028"/>
                  <a:gd name="T1" fmla="*/ T0 w 236"/>
                  <a:gd name="T2" fmla="+- 0 4442 4417"/>
                  <a:gd name="T3" fmla="*/ 4442 h 148"/>
                  <a:gd name="T4" fmla="+- 0 1093 1028"/>
                  <a:gd name="T5" fmla="*/ T4 w 236"/>
                  <a:gd name="T6" fmla="+- 0 4442 4417"/>
                  <a:gd name="T7" fmla="*/ 4442 h 148"/>
                  <a:gd name="T8" fmla="+- 0 1098 1028"/>
                  <a:gd name="T9" fmla="*/ T8 w 236"/>
                  <a:gd name="T10" fmla="+- 0 4444 4417"/>
                  <a:gd name="T11" fmla="*/ 4444 h 148"/>
                  <a:gd name="T12" fmla="+- 0 1102 1028"/>
                  <a:gd name="T13" fmla="*/ T12 w 236"/>
                  <a:gd name="T14" fmla="+- 0 4447 4417"/>
                  <a:gd name="T15" fmla="*/ 4447 h 148"/>
                  <a:gd name="T16" fmla="+- 0 1106 1028"/>
                  <a:gd name="T17" fmla="*/ T16 w 236"/>
                  <a:gd name="T18" fmla="+- 0 4450 4417"/>
                  <a:gd name="T19" fmla="*/ 4450 h 148"/>
                  <a:gd name="T20" fmla="+- 0 1108 1028"/>
                  <a:gd name="T21" fmla="*/ T20 w 236"/>
                  <a:gd name="T22" fmla="+- 0 4456 4417"/>
                  <a:gd name="T23" fmla="*/ 4456 h 148"/>
                  <a:gd name="T24" fmla="+- 0 1108 1028"/>
                  <a:gd name="T25" fmla="*/ T24 w 236"/>
                  <a:gd name="T26" fmla="+- 0 4471 4417"/>
                  <a:gd name="T27" fmla="*/ 4471 h 148"/>
                  <a:gd name="T28" fmla="+- 0 1106 1028"/>
                  <a:gd name="T29" fmla="*/ T28 w 236"/>
                  <a:gd name="T30" fmla="+- 0 4476 4417"/>
                  <a:gd name="T31" fmla="*/ 4476 h 148"/>
                  <a:gd name="T32" fmla="+- 0 1098 1028"/>
                  <a:gd name="T33" fmla="*/ T32 w 236"/>
                  <a:gd name="T34" fmla="+- 0 4483 4417"/>
                  <a:gd name="T35" fmla="*/ 4483 h 148"/>
                  <a:gd name="T36" fmla="+- 0 1093 1028"/>
                  <a:gd name="T37" fmla="*/ T36 w 236"/>
                  <a:gd name="T38" fmla="+- 0 4485 4417"/>
                  <a:gd name="T39" fmla="*/ 4485 h 148"/>
                  <a:gd name="T40" fmla="+- 0 1137 1028"/>
                  <a:gd name="T41" fmla="*/ T40 w 236"/>
                  <a:gd name="T42" fmla="+- 0 4485 4417"/>
                  <a:gd name="T43" fmla="*/ 4485 h 148"/>
                  <a:gd name="T44" fmla="+- 0 1138 1028"/>
                  <a:gd name="T45" fmla="*/ T44 w 236"/>
                  <a:gd name="T46" fmla="+- 0 4480 4417"/>
                  <a:gd name="T47" fmla="*/ 4480 h 148"/>
                  <a:gd name="T48" fmla="+- 0 1138 1028"/>
                  <a:gd name="T49" fmla="*/ T48 w 236"/>
                  <a:gd name="T50" fmla="+- 0 4447 4417"/>
                  <a:gd name="T51" fmla="*/ 4447 h 148"/>
                  <a:gd name="T52" fmla="+- 0 1136 1028"/>
                  <a:gd name="T53" fmla="*/ T52 w 236"/>
                  <a:gd name="T54" fmla="+- 0 4442 4417"/>
                  <a:gd name="T55" fmla="*/ 4442 h 1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236" h="148">
                    <a:moveTo>
                      <a:pt x="108" y="25"/>
                    </a:moveTo>
                    <a:lnTo>
                      <a:pt x="65" y="25"/>
                    </a:lnTo>
                    <a:lnTo>
                      <a:pt x="70" y="27"/>
                    </a:lnTo>
                    <a:lnTo>
                      <a:pt x="74" y="30"/>
                    </a:lnTo>
                    <a:lnTo>
                      <a:pt x="78" y="33"/>
                    </a:lnTo>
                    <a:lnTo>
                      <a:pt x="80" y="39"/>
                    </a:lnTo>
                    <a:lnTo>
                      <a:pt x="80" y="54"/>
                    </a:lnTo>
                    <a:lnTo>
                      <a:pt x="78" y="59"/>
                    </a:lnTo>
                    <a:lnTo>
                      <a:pt x="70" y="66"/>
                    </a:lnTo>
                    <a:lnTo>
                      <a:pt x="65" y="68"/>
                    </a:lnTo>
                    <a:lnTo>
                      <a:pt x="109" y="68"/>
                    </a:lnTo>
                    <a:lnTo>
                      <a:pt x="110" y="63"/>
                    </a:lnTo>
                    <a:lnTo>
                      <a:pt x="110" y="30"/>
                    </a:lnTo>
                    <a:lnTo>
                      <a:pt x="10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1028" y="4417"/>
                <a:ext cx="236" cy="148"/>
              </a:xfrm>
              <a:custGeom>
                <a:avLst/>
                <a:gdLst>
                  <a:gd name="T0" fmla="+- 0 1217 1028"/>
                  <a:gd name="T1" fmla="*/ T0 w 236"/>
                  <a:gd name="T2" fmla="+- 0 4452 4417"/>
                  <a:gd name="T3" fmla="*/ 4452 h 148"/>
                  <a:gd name="T4" fmla="+- 0 1192 1028"/>
                  <a:gd name="T5" fmla="*/ T4 w 236"/>
                  <a:gd name="T6" fmla="+- 0 4454 4417"/>
                  <a:gd name="T7" fmla="*/ 4454 h 148"/>
                  <a:gd name="T8" fmla="+- 0 1175 1028"/>
                  <a:gd name="T9" fmla="*/ T8 w 236"/>
                  <a:gd name="T10" fmla="+- 0 4461 4417"/>
                  <a:gd name="T11" fmla="*/ 4461 h 148"/>
                  <a:gd name="T12" fmla="+- 0 1161 1028"/>
                  <a:gd name="T13" fmla="*/ T12 w 236"/>
                  <a:gd name="T14" fmla="+- 0 4481 4417"/>
                  <a:gd name="T15" fmla="*/ 4481 h 148"/>
                  <a:gd name="T16" fmla="+- 0 1155 1028"/>
                  <a:gd name="T17" fmla="*/ T16 w 236"/>
                  <a:gd name="T18" fmla="+- 0 4498 4417"/>
                  <a:gd name="T19" fmla="*/ 4498 h 148"/>
                  <a:gd name="T20" fmla="+- 0 1156 1028"/>
                  <a:gd name="T21" fmla="*/ T20 w 236"/>
                  <a:gd name="T22" fmla="+- 0 4523 4417"/>
                  <a:gd name="T23" fmla="*/ 4523 h 148"/>
                  <a:gd name="T24" fmla="+- 0 1162 1028"/>
                  <a:gd name="T25" fmla="*/ T24 w 236"/>
                  <a:gd name="T26" fmla="+- 0 4540 4417"/>
                  <a:gd name="T27" fmla="*/ 4540 h 148"/>
                  <a:gd name="T28" fmla="+- 0 1178 1028"/>
                  <a:gd name="T29" fmla="*/ T28 w 236"/>
                  <a:gd name="T30" fmla="+- 0 4557 4417"/>
                  <a:gd name="T31" fmla="*/ 4557 h 148"/>
                  <a:gd name="T32" fmla="+- 0 1195 1028"/>
                  <a:gd name="T33" fmla="*/ T32 w 236"/>
                  <a:gd name="T34" fmla="+- 0 4565 4417"/>
                  <a:gd name="T35" fmla="*/ 4565 h 148"/>
                  <a:gd name="T36" fmla="+- 0 1223 1028"/>
                  <a:gd name="T37" fmla="*/ T36 w 236"/>
                  <a:gd name="T38" fmla="+- 0 4564 4417"/>
                  <a:gd name="T39" fmla="*/ 4564 h 148"/>
                  <a:gd name="T40" fmla="+- 0 1240 1028"/>
                  <a:gd name="T41" fmla="*/ T40 w 236"/>
                  <a:gd name="T42" fmla="+- 0 4558 4417"/>
                  <a:gd name="T43" fmla="*/ 4558 h 148"/>
                  <a:gd name="T44" fmla="+- 0 1252 1028"/>
                  <a:gd name="T45" fmla="*/ T44 w 236"/>
                  <a:gd name="T46" fmla="+- 0 4542 4417"/>
                  <a:gd name="T47" fmla="*/ 4542 h 148"/>
                  <a:gd name="T48" fmla="+- 0 1200 1028"/>
                  <a:gd name="T49" fmla="*/ T48 w 236"/>
                  <a:gd name="T50" fmla="+- 0 4542 4417"/>
                  <a:gd name="T51" fmla="*/ 4542 h 148"/>
                  <a:gd name="T52" fmla="+- 0 1194 1028"/>
                  <a:gd name="T53" fmla="*/ T52 w 236"/>
                  <a:gd name="T54" fmla="+- 0 4540 4417"/>
                  <a:gd name="T55" fmla="*/ 4540 h 148"/>
                  <a:gd name="T56" fmla="+- 0 1185 1028"/>
                  <a:gd name="T57" fmla="*/ T56 w 236"/>
                  <a:gd name="T58" fmla="+- 0 4528 4417"/>
                  <a:gd name="T59" fmla="*/ 4528 h 148"/>
                  <a:gd name="T60" fmla="+- 0 1183 1028"/>
                  <a:gd name="T61" fmla="*/ T60 w 236"/>
                  <a:gd name="T62" fmla="+- 0 4520 4417"/>
                  <a:gd name="T63" fmla="*/ 4520 h 148"/>
                  <a:gd name="T64" fmla="+- 0 1183 1028"/>
                  <a:gd name="T65" fmla="*/ T64 w 236"/>
                  <a:gd name="T66" fmla="+- 0 4498 4417"/>
                  <a:gd name="T67" fmla="*/ 4498 h 148"/>
                  <a:gd name="T68" fmla="+- 0 1185 1028"/>
                  <a:gd name="T69" fmla="*/ T68 w 236"/>
                  <a:gd name="T70" fmla="+- 0 4490 4417"/>
                  <a:gd name="T71" fmla="*/ 4490 h 148"/>
                  <a:gd name="T72" fmla="+- 0 1194 1028"/>
                  <a:gd name="T73" fmla="*/ T72 w 236"/>
                  <a:gd name="T74" fmla="+- 0 4478 4417"/>
                  <a:gd name="T75" fmla="*/ 4478 h 148"/>
                  <a:gd name="T76" fmla="+- 0 1200 1028"/>
                  <a:gd name="T77" fmla="*/ T76 w 236"/>
                  <a:gd name="T78" fmla="+- 0 4475 4417"/>
                  <a:gd name="T79" fmla="*/ 4475 h 148"/>
                  <a:gd name="T80" fmla="+- 0 1254 1028"/>
                  <a:gd name="T81" fmla="*/ T80 w 236"/>
                  <a:gd name="T82" fmla="+- 0 4475 4417"/>
                  <a:gd name="T83" fmla="*/ 4475 h 148"/>
                  <a:gd name="T84" fmla="+- 0 1252 1028"/>
                  <a:gd name="T85" fmla="*/ T84 w 236"/>
                  <a:gd name="T86" fmla="+- 0 4471 4417"/>
                  <a:gd name="T87" fmla="*/ 4471 h 148"/>
                  <a:gd name="T88" fmla="+- 0 1236 1028"/>
                  <a:gd name="T89" fmla="*/ T88 w 236"/>
                  <a:gd name="T90" fmla="+- 0 4457 4417"/>
                  <a:gd name="T91" fmla="*/ 4457 h 148"/>
                  <a:gd name="T92" fmla="+- 0 1217 1028"/>
                  <a:gd name="T93" fmla="*/ T92 w 236"/>
                  <a:gd name="T94" fmla="+- 0 4452 4417"/>
                  <a:gd name="T95" fmla="*/ 4452 h 1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236" h="148">
                    <a:moveTo>
                      <a:pt x="189" y="35"/>
                    </a:moveTo>
                    <a:lnTo>
                      <a:pt x="164" y="37"/>
                    </a:lnTo>
                    <a:lnTo>
                      <a:pt x="147" y="44"/>
                    </a:lnTo>
                    <a:lnTo>
                      <a:pt x="133" y="64"/>
                    </a:lnTo>
                    <a:lnTo>
                      <a:pt x="127" y="81"/>
                    </a:lnTo>
                    <a:lnTo>
                      <a:pt x="128" y="106"/>
                    </a:lnTo>
                    <a:lnTo>
                      <a:pt x="134" y="123"/>
                    </a:lnTo>
                    <a:lnTo>
                      <a:pt x="150" y="140"/>
                    </a:lnTo>
                    <a:lnTo>
                      <a:pt x="167" y="148"/>
                    </a:lnTo>
                    <a:lnTo>
                      <a:pt x="195" y="147"/>
                    </a:lnTo>
                    <a:lnTo>
                      <a:pt x="212" y="141"/>
                    </a:lnTo>
                    <a:lnTo>
                      <a:pt x="224" y="125"/>
                    </a:lnTo>
                    <a:lnTo>
                      <a:pt x="172" y="125"/>
                    </a:lnTo>
                    <a:lnTo>
                      <a:pt x="166" y="123"/>
                    </a:lnTo>
                    <a:lnTo>
                      <a:pt x="157" y="111"/>
                    </a:lnTo>
                    <a:lnTo>
                      <a:pt x="155" y="103"/>
                    </a:lnTo>
                    <a:lnTo>
                      <a:pt x="155" y="81"/>
                    </a:lnTo>
                    <a:lnTo>
                      <a:pt x="157" y="73"/>
                    </a:lnTo>
                    <a:lnTo>
                      <a:pt x="166" y="61"/>
                    </a:lnTo>
                    <a:lnTo>
                      <a:pt x="172" y="58"/>
                    </a:lnTo>
                    <a:lnTo>
                      <a:pt x="226" y="58"/>
                    </a:lnTo>
                    <a:lnTo>
                      <a:pt x="224" y="54"/>
                    </a:lnTo>
                    <a:lnTo>
                      <a:pt x="208" y="40"/>
                    </a:lnTo>
                    <a:lnTo>
                      <a:pt x="18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16" name="Freeform 24"/>
              <p:cNvSpPr>
                <a:spLocks/>
              </p:cNvSpPr>
              <p:nvPr/>
            </p:nvSpPr>
            <p:spPr bwMode="auto">
              <a:xfrm>
                <a:off x="1028" y="4417"/>
                <a:ext cx="236" cy="148"/>
              </a:xfrm>
              <a:custGeom>
                <a:avLst/>
                <a:gdLst>
                  <a:gd name="T0" fmla="+- 0 1254 1028"/>
                  <a:gd name="T1" fmla="*/ T0 w 236"/>
                  <a:gd name="T2" fmla="+- 0 4475 4417"/>
                  <a:gd name="T3" fmla="*/ 4475 h 148"/>
                  <a:gd name="T4" fmla="+- 0 1217 1028"/>
                  <a:gd name="T5" fmla="*/ T4 w 236"/>
                  <a:gd name="T6" fmla="+- 0 4475 4417"/>
                  <a:gd name="T7" fmla="*/ 4475 h 148"/>
                  <a:gd name="T8" fmla="+- 0 1223 1028"/>
                  <a:gd name="T9" fmla="*/ T8 w 236"/>
                  <a:gd name="T10" fmla="+- 0 4478 4417"/>
                  <a:gd name="T11" fmla="*/ 4478 h 148"/>
                  <a:gd name="T12" fmla="+- 0 1232 1028"/>
                  <a:gd name="T13" fmla="*/ T12 w 236"/>
                  <a:gd name="T14" fmla="+- 0 4490 4417"/>
                  <a:gd name="T15" fmla="*/ 4490 h 148"/>
                  <a:gd name="T16" fmla="+- 0 1234 1028"/>
                  <a:gd name="T17" fmla="*/ T16 w 236"/>
                  <a:gd name="T18" fmla="+- 0 4498 4417"/>
                  <a:gd name="T19" fmla="*/ 4498 h 148"/>
                  <a:gd name="T20" fmla="+- 0 1234 1028"/>
                  <a:gd name="T21" fmla="*/ T20 w 236"/>
                  <a:gd name="T22" fmla="+- 0 4520 4417"/>
                  <a:gd name="T23" fmla="*/ 4520 h 148"/>
                  <a:gd name="T24" fmla="+- 0 1232 1028"/>
                  <a:gd name="T25" fmla="*/ T24 w 236"/>
                  <a:gd name="T26" fmla="+- 0 4528 4417"/>
                  <a:gd name="T27" fmla="*/ 4528 h 148"/>
                  <a:gd name="T28" fmla="+- 0 1223 1028"/>
                  <a:gd name="T29" fmla="*/ T28 w 236"/>
                  <a:gd name="T30" fmla="+- 0 4540 4417"/>
                  <a:gd name="T31" fmla="*/ 4540 h 148"/>
                  <a:gd name="T32" fmla="+- 0 1217 1028"/>
                  <a:gd name="T33" fmla="*/ T32 w 236"/>
                  <a:gd name="T34" fmla="+- 0 4542 4417"/>
                  <a:gd name="T35" fmla="*/ 4542 h 148"/>
                  <a:gd name="T36" fmla="+- 0 1252 1028"/>
                  <a:gd name="T37" fmla="*/ T36 w 236"/>
                  <a:gd name="T38" fmla="+- 0 4542 4417"/>
                  <a:gd name="T39" fmla="*/ 4542 h 148"/>
                  <a:gd name="T40" fmla="+- 0 1256 1028"/>
                  <a:gd name="T41" fmla="*/ T40 w 236"/>
                  <a:gd name="T42" fmla="+- 0 4538 4417"/>
                  <a:gd name="T43" fmla="*/ 4538 h 148"/>
                  <a:gd name="T44" fmla="+- 0 1263 1028"/>
                  <a:gd name="T45" fmla="*/ T44 w 236"/>
                  <a:gd name="T46" fmla="+- 0 4521 4417"/>
                  <a:gd name="T47" fmla="*/ 4521 h 148"/>
                  <a:gd name="T48" fmla="+- 0 1264 1028"/>
                  <a:gd name="T49" fmla="*/ T48 w 236"/>
                  <a:gd name="T50" fmla="+- 0 4509 4417"/>
                  <a:gd name="T51" fmla="*/ 4509 h 148"/>
                  <a:gd name="T52" fmla="+- 0 1261 1028"/>
                  <a:gd name="T53" fmla="*/ T52 w 236"/>
                  <a:gd name="T54" fmla="+- 0 4488 4417"/>
                  <a:gd name="T55" fmla="*/ 4488 h 148"/>
                  <a:gd name="T56" fmla="+- 0 1254 1028"/>
                  <a:gd name="T57" fmla="*/ T56 w 236"/>
                  <a:gd name="T58" fmla="+- 0 4475 4417"/>
                  <a:gd name="T59" fmla="*/ 4475 h 1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36" h="148">
                    <a:moveTo>
                      <a:pt x="226" y="58"/>
                    </a:moveTo>
                    <a:lnTo>
                      <a:pt x="189" y="58"/>
                    </a:lnTo>
                    <a:lnTo>
                      <a:pt x="195" y="61"/>
                    </a:lnTo>
                    <a:lnTo>
                      <a:pt x="204" y="73"/>
                    </a:lnTo>
                    <a:lnTo>
                      <a:pt x="206" y="81"/>
                    </a:lnTo>
                    <a:lnTo>
                      <a:pt x="206" y="103"/>
                    </a:lnTo>
                    <a:lnTo>
                      <a:pt x="204" y="111"/>
                    </a:lnTo>
                    <a:lnTo>
                      <a:pt x="195" y="123"/>
                    </a:lnTo>
                    <a:lnTo>
                      <a:pt x="189" y="125"/>
                    </a:lnTo>
                    <a:lnTo>
                      <a:pt x="224" y="125"/>
                    </a:lnTo>
                    <a:lnTo>
                      <a:pt x="228" y="121"/>
                    </a:lnTo>
                    <a:lnTo>
                      <a:pt x="235" y="104"/>
                    </a:lnTo>
                    <a:lnTo>
                      <a:pt x="236" y="92"/>
                    </a:lnTo>
                    <a:lnTo>
                      <a:pt x="233" y="71"/>
                    </a:lnTo>
                    <a:lnTo>
                      <a:pt x="226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294" y="674"/>
              <a:ext cx="501" cy="109"/>
              <a:chOff x="294" y="674"/>
              <a:chExt cx="501" cy="109"/>
            </a:xfrm>
          </p:grpSpPr>
          <p:sp>
            <p:nvSpPr>
              <p:cNvPr id="12" name="Freeform 22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315 294"/>
                  <a:gd name="T1" fmla="*/ T0 w 501"/>
                  <a:gd name="T2" fmla="+- 0 752 674"/>
                  <a:gd name="T3" fmla="*/ 752 h 109"/>
                  <a:gd name="T4" fmla="+- 0 294 294"/>
                  <a:gd name="T5" fmla="*/ T4 w 501"/>
                  <a:gd name="T6" fmla="+- 0 752 674"/>
                  <a:gd name="T7" fmla="*/ 752 h 109"/>
                  <a:gd name="T8" fmla="+- 0 295 294"/>
                  <a:gd name="T9" fmla="*/ T8 w 501"/>
                  <a:gd name="T10" fmla="+- 0 762 674"/>
                  <a:gd name="T11" fmla="*/ 762 h 109"/>
                  <a:gd name="T12" fmla="+- 0 299 294"/>
                  <a:gd name="T13" fmla="*/ T12 w 501"/>
                  <a:gd name="T14" fmla="+- 0 770 674"/>
                  <a:gd name="T15" fmla="*/ 770 h 109"/>
                  <a:gd name="T16" fmla="+- 0 312 294"/>
                  <a:gd name="T17" fmla="*/ T16 w 501"/>
                  <a:gd name="T18" fmla="+- 0 781 674"/>
                  <a:gd name="T19" fmla="*/ 781 h 109"/>
                  <a:gd name="T20" fmla="+- 0 320 294"/>
                  <a:gd name="T21" fmla="*/ T20 w 501"/>
                  <a:gd name="T22" fmla="+- 0 783 674"/>
                  <a:gd name="T23" fmla="*/ 783 h 109"/>
                  <a:gd name="T24" fmla="+- 0 342 294"/>
                  <a:gd name="T25" fmla="*/ T24 w 501"/>
                  <a:gd name="T26" fmla="+- 0 783 674"/>
                  <a:gd name="T27" fmla="*/ 783 h 109"/>
                  <a:gd name="T28" fmla="+- 0 352 294"/>
                  <a:gd name="T29" fmla="*/ T28 w 501"/>
                  <a:gd name="T30" fmla="+- 0 779 674"/>
                  <a:gd name="T31" fmla="*/ 779 h 109"/>
                  <a:gd name="T32" fmla="+- 0 362 294"/>
                  <a:gd name="T33" fmla="*/ T32 w 501"/>
                  <a:gd name="T34" fmla="+- 0 766 674"/>
                  <a:gd name="T35" fmla="*/ 766 h 109"/>
                  <a:gd name="T36" fmla="+- 0 326 294"/>
                  <a:gd name="T37" fmla="*/ T36 w 501"/>
                  <a:gd name="T38" fmla="+- 0 766 674"/>
                  <a:gd name="T39" fmla="*/ 766 h 109"/>
                  <a:gd name="T40" fmla="+- 0 322 294"/>
                  <a:gd name="T41" fmla="*/ T40 w 501"/>
                  <a:gd name="T42" fmla="+- 0 765 674"/>
                  <a:gd name="T43" fmla="*/ 765 h 109"/>
                  <a:gd name="T44" fmla="+- 0 318 294"/>
                  <a:gd name="T45" fmla="*/ T44 w 501"/>
                  <a:gd name="T46" fmla="+- 0 760 674"/>
                  <a:gd name="T47" fmla="*/ 760 h 109"/>
                  <a:gd name="T48" fmla="+- 0 316 294"/>
                  <a:gd name="T49" fmla="*/ T48 w 501"/>
                  <a:gd name="T50" fmla="+- 0 757 674"/>
                  <a:gd name="T51" fmla="*/ 757 h 109"/>
                  <a:gd name="T52" fmla="+- 0 315 294"/>
                  <a:gd name="T53" fmla="*/ T52 w 501"/>
                  <a:gd name="T54" fmla="+- 0 752 674"/>
                  <a:gd name="T55" fmla="*/ 752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501" h="109">
                    <a:moveTo>
                      <a:pt x="21" y="78"/>
                    </a:moveTo>
                    <a:lnTo>
                      <a:pt x="0" y="78"/>
                    </a:lnTo>
                    <a:lnTo>
                      <a:pt x="1" y="88"/>
                    </a:lnTo>
                    <a:lnTo>
                      <a:pt x="5" y="96"/>
                    </a:lnTo>
                    <a:lnTo>
                      <a:pt x="18" y="107"/>
                    </a:lnTo>
                    <a:lnTo>
                      <a:pt x="26" y="109"/>
                    </a:lnTo>
                    <a:lnTo>
                      <a:pt x="48" y="109"/>
                    </a:lnTo>
                    <a:lnTo>
                      <a:pt x="58" y="105"/>
                    </a:lnTo>
                    <a:lnTo>
                      <a:pt x="68" y="92"/>
                    </a:lnTo>
                    <a:lnTo>
                      <a:pt x="32" y="92"/>
                    </a:lnTo>
                    <a:lnTo>
                      <a:pt x="28" y="91"/>
                    </a:lnTo>
                    <a:lnTo>
                      <a:pt x="24" y="86"/>
                    </a:lnTo>
                    <a:lnTo>
                      <a:pt x="22" y="83"/>
                    </a:lnTo>
                    <a:lnTo>
                      <a:pt x="21" y="78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365 294"/>
                  <a:gd name="T1" fmla="*/ T0 w 501"/>
                  <a:gd name="T2" fmla="+- 0 728 674"/>
                  <a:gd name="T3" fmla="*/ 728 h 109"/>
                  <a:gd name="T4" fmla="+- 0 336 294"/>
                  <a:gd name="T5" fmla="*/ T4 w 501"/>
                  <a:gd name="T6" fmla="+- 0 728 674"/>
                  <a:gd name="T7" fmla="*/ 728 h 109"/>
                  <a:gd name="T8" fmla="+- 0 339 294"/>
                  <a:gd name="T9" fmla="*/ T8 w 501"/>
                  <a:gd name="T10" fmla="+- 0 730 674"/>
                  <a:gd name="T11" fmla="*/ 730 h 109"/>
                  <a:gd name="T12" fmla="+- 0 344 294"/>
                  <a:gd name="T13" fmla="*/ T12 w 501"/>
                  <a:gd name="T14" fmla="+- 0 737 674"/>
                  <a:gd name="T15" fmla="*/ 737 h 109"/>
                  <a:gd name="T16" fmla="+- 0 346 294"/>
                  <a:gd name="T17" fmla="*/ T16 w 501"/>
                  <a:gd name="T18" fmla="+- 0 742 674"/>
                  <a:gd name="T19" fmla="*/ 742 h 109"/>
                  <a:gd name="T20" fmla="+- 0 346 294"/>
                  <a:gd name="T21" fmla="*/ T20 w 501"/>
                  <a:gd name="T22" fmla="+- 0 753 674"/>
                  <a:gd name="T23" fmla="*/ 753 h 109"/>
                  <a:gd name="T24" fmla="+- 0 344 294"/>
                  <a:gd name="T25" fmla="*/ T24 w 501"/>
                  <a:gd name="T26" fmla="+- 0 757 674"/>
                  <a:gd name="T27" fmla="*/ 757 h 109"/>
                  <a:gd name="T28" fmla="+- 0 339 294"/>
                  <a:gd name="T29" fmla="*/ T28 w 501"/>
                  <a:gd name="T30" fmla="+- 0 765 674"/>
                  <a:gd name="T31" fmla="*/ 765 h 109"/>
                  <a:gd name="T32" fmla="+- 0 335 294"/>
                  <a:gd name="T33" fmla="*/ T32 w 501"/>
                  <a:gd name="T34" fmla="+- 0 766 674"/>
                  <a:gd name="T35" fmla="*/ 766 h 109"/>
                  <a:gd name="T36" fmla="+- 0 362 294"/>
                  <a:gd name="T37" fmla="*/ T36 w 501"/>
                  <a:gd name="T38" fmla="+- 0 766 674"/>
                  <a:gd name="T39" fmla="*/ 766 h 109"/>
                  <a:gd name="T40" fmla="+- 0 364 294"/>
                  <a:gd name="T41" fmla="*/ T40 w 501"/>
                  <a:gd name="T42" fmla="+- 0 764 674"/>
                  <a:gd name="T43" fmla="*/ 764 h 109"/>
                  <a:gd name="T44" fmla="+- 0 367 294"/>
                  <a:gd name="T45" fmla="*/ T44 w 501"/>
                  <a:gd name="T46" fmla="+- 0 755 674"/>
                  <a:gd name="T47" fmla="*/ 755 h 109"/>
                  <a:gd name="T48" fmla="+- 0 367 294"/>
                  <a:gd name="T49" fmla="*/ T48 w 501"/>
                  <a:gd name="T50" fmla="+- 0 734 674"/>
                  <a:gd name="T51" fmla="*/ 734 h 109"/>
                  <a:gd name="T52" fmla="+- 0 365 294"/>
                  <a:gd name="T53" fmla="*/ T52 w 501"/>
                  <a:gd name="T54" fmla="+- 0 728 674"/>
                  <a:gd name="T55" fmla="*/ 728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501" h="109">
                    <a:moveTo>
                      <a:pt x="71" y="54"/>
                    </a:moveTo>
                    <a:lnTo>
                      <a:pt x="42" y="54"/>
                    </a:lnTo>
                    <a:lnTo>
                      <a:pt x="45" y="56"/>
                    </a:lnTo>
                    <a:lnTo>
                      <a:pt x="50" y="63"/>
                    </a:lnTo>
                    <a:lnTo>
                      <a:pt x="52" y="68"/>
                    </a:lnTo>
                    <a:lnTo>
                      <a:pt x="52" y="79"/>
                    </a:lnTo>
                    <a:lnTo>
                      <a:pt x="50" y="83"/>
                    </a:lnTo>
                    <a:lnTo>
                      <a:pt x="45" y="91"/>
                    </a:lnTo>
                    <a:lnTo>
                      <a:pt x="41" y="92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3" y="81"/>
                    </a:lnTo>
                    <a:lnTo>
                      <a:pt x="73" y="60"/>
                    </a:lnTo>
                    <a:lnTo>
                      <a:pt x="71" y="54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363 294"/>
                  <a:gd name="T1" fmla="*/ T0 w 501"/>
                  <a:gd name="T2" fmla="+- 0 676 674"/>
                  <a:gd name="T3" fmla="*/ 676 h 109"/>
                  <a:gd name="T4" fmla="+- 0 305 294"/>
                  <a:gd name="T5" fmla="*/ T4 w 501"/>
                  <a:gd name="T6" fmla="+- 0 676 674"/>
                  <a:gd name="T7" fmla="*/ 676 h 109"/>
                  <a:gd name="T8" fmla="+- 0 298 294"/>
                  <a:gd name="T9" fmla="*/ T8 w 501"/>
                  <a:gd name="T10" fmla="+- 0 735 674"/>
                  <a:gd name="T11" fmla="*/ 735 h 109"/>
                  <a:gd name="T12" fmla="+- 0 316 294"/>
                  <a:gd name="T13" fmla="*/ T12 w 501"/>
                  <a:gd name="T14" fmla="+- 0 736 674"/>
                  <a:gd name="T15" fmla="*/ 736 h 109"/>
                  <a:gd name="T16" fmla="+- 0 318 294"/>
                  <a:gd name="T17" fmla="*/ T16 w 501"/>
                  <a:gd name="T18" fmla="+- 0 732 674"/>
                  <a:gd name="T19" fmla="*/ 732 h 109"/>
                  <a:gd name="T20" fmla="+- 0 320 294"/>
                  <a:gd name="T21" fmla="*/ T20 w 501"/>
                  <a:gd name="T22" fmla="+- 0 730 674"/>
                  <a:gd name="T23" fmla="*/ 730 h 109"/>
                  <a:gd name="T24" fmla="+- 0 326 294"/>
                  <a:gd name="T25" fmla="*/ T24 w 501"/>
                  <a:gd name="T26" fmla="+- 0 728 674"/>
                  <a:gd name="T27" fmla="*/ 728 h 109"/>
                  <a:gd name="T28" fmla="+- 0 328 294"/>
                  <a:gd name="T29" fmla="*/ T28 w 501"/>
                  <a:gd name="T30" fmla="+- 0 728 674"/>
                  <a:gd name="T31" fmla="*/ 728 h 109"/>
                  <a:gd name="T32" fmla="+- 0 365 294"/>
                  <a:gd name="T33" fmla="*/ T32 w 501"/>
                  <a:gd name="T34" fmla="+- 0 728 674"/>
                  <a:gd name="T35" fmla="*/ 728 h 109"/>
                  <a:gd name="T36" fmla="+- 0 364 294"/>
                  <a:gd name="T37" fmla="*/ T36 w 501"/>
                  <a:gd name="T38" fmla="+- 0 726 674"/>
                  <a:gd name="T39" fmla="*/ 726 h 109"/>
                  <a:gd name="T40" fmla="+- 0 354 294"/>
                  <a:gd name="T41" fmla="*/ T40 w 501"/>
                  <a:gd name="T42" fmla="+- 0 717 674"/>
                  <a:gd name="T43" fmla="*/ 717 h 109"/>
                  <a:gd name="T44" fmla="+- 0 316 294"/>
                  <a:gd name="T45" fmla="*/ T44 w 501"/>
                  <a:gd name="T46" fmla="+- 0 717 674"/>
                  <a:gd name="T47" fmla="*/ 717 h 109"/>
                  <a:gd name="T48" fmla="+- 0 320 294"/>
                  <a:gd name="T49" fmla="*/ T48 w 501"/>
                  <a:gd name="T50" fmla="+- 0 694 674"/>
                  <a:gd name="T51" fmla="*/ 694 h 109"/>
                  <a:gd name="T52" fmla="+- 0 363 294"/>
                  <a:gd name="T53" fmla="*/ T52 w 501"/>
                  <a:gd name="T54" fmla="+- 0 694 674"/>
                  <a:gd name="T55" fmla="*/ 694 h 109"/>
                  <a:gd name="T56" fmla="+- 0 363 294"/>
                  <a:gd name="T57" fmla="*/ T56 w 501"/>
                  <a:gd name="T58" fmla="+- 0 676 674"/>
                  <a:gd name="T59" fmla="*/ 676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501" h="109">
                    <a:moveTo>
                      <a:pt x="69" y="2"/>
                    </a:moveTo>
                    <a:lnTo>
                      <a:pt x="11" y="2"/>
                    </a:lnTo>
                    <a:lnTo>
                      <a:pt x="4" y="61"/>
                    </a:lnTo>
                    <a:lnTo>
                      <a:pt x="22" y="62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71" y="54"/>
                    </a:lnTo>
                    <a:lnTo>
                      <a:pt x="70" y="52"/>
                    </a:lnTo>
                    <a:lnTo>
                      <a:pt x="60" y="43"/>
                    </a:lnTo>
                    <a:lnTo>
                      <a:pt x="22" y="43"/>
                    </a:lnTo>
                    <a:lnTo>
                      <a:pt x="26" y="20"/>
                    </a:lnTo>
                    <a:lnTo>
                      <a:pt x="69" y="20"/>
                    </a:lnTo>
                    <a:lnTo>
                      <a:pt x="69" y="2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344 294"/>
                  <a:gd name="T1" fmla="*/ T0 w 501"/>
                  <a:gd name="T2" fmla="+- 0 711 674"/>
                  <a:gd name="T3" fmla="*/ 711 h 109"/>
                  <a:gd name="T4" fmla="+- 0 331 294"/>
                  <a:gd name="T5" fmla="*/ T4 w 501"/>
                  <a:gd name="T6" fmla="+- 0 711 674"/>
                  <a:gd name="T7" fmla="*/ 711 h 109"/>
                  <a:gd name="T8" fmla="+- 0 327 294"/>
                  <a:gd name="T9" fmla="*/ T8 w 501"/>
                  <a:gd name="T10" fmla="+- 0 712 674"/>
                  <a:gd name="T11" fmla="*/ 712 h 109"/>
                  <a:gd name="T12" fmla="+- 0 322 294"/>
                  <a:gd name="T13" fmla="*/ T12 w 501"/>
                  <a:gd name="T14" fmla="+- 0 714 674"/>
                  <a:gd name="T15" fmla="*/ 714 h 109"/>
                  <a:gd name="T16" fmla="+- 0 320 294"/>
                  <a:gd name="T17" fmla="*/ T16 w 501"/>
                  <a:gd name="T18" fmla="+- 0 715 674"/>
                  <a:gd name="T19" fmla="*/ 715 h 109"/>
                  <a:gd name="T20" fmla="+- 0 316 294"/>
                  <a:gd name="T21" fmla="*/ T20 w 501"/>
                  <a:gd name="T22" fmla="+- 0 717 674"/>
                  <a:gd name="T23" fmla="*/ 717 h 109"/>
                  <a:gd name="T24" fmla="+- 0 354 294"/>
                  <a:gd name="T25" fmla="*/ T24 w 501"/>
                  <a:gd name="T26" fmla="+- 0 717 674"/>
                  <a:gd name="T27" fmla="*/ 717 h 109"/>
                  <a:gd name="T28" fmla="+- 0 351 294"/>
                  <a:gd name="T29" fmla="*/ T28 w 501"/>
                  <a:gd name="T30" fmla="+- 0 714 674"/>
                  <a:gd name="T31" fmla="*/ 714 h 109"/>
                  <a:gd name="T32" fmla="+- 0 344 294"/>
                  <a:gd name="T33" fmla="*/ T32 w 501"/>
                  <a:gd name="T34" fmla="+- 0 711 674"/>
                  <a:gd name="T35" fmla="*/ 711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01" h="109">
                    <a:moveTo>
                      <a:pt x="50" y="37"/>
                    </a:moveTo>
                    <a:lnTo>
                      <a:pt x="37" y="37"/>
                    </a:lnTo>
                    <a:lnTo>
                      <a:pt x="33" y="38"/>
                    </a:lnTo>
                    <a:lnTo>
                      <a:pt x="28" y="40"/>
                    </a:lnTo>
                    <a:lnTo>
                      <a:pt x="26" y="41"/>
                    </a:lnTo>
                    <a:lnTo>
                      <a:pt x="22" y="43"/>
                    </a:lnTo>
                    <a:lnTo>
                      <a:pt x="60" y="43"/>
                    </a:lnTo>
                    <a:lnTo>
                      <a:pt x="57" y="40"/>
                    </a:lnTo>
                    <a:lnTo>
                      <a:pt x="50" y="37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398 294"/>
                  <a:gd name="T1" fmla="*/ T0 w 501"/>
                  <a:gd name="T2" fmla="+- 0 748 674"/>
                  <a:gd name="T3" fmla="*/ 748 h 109"/>
                  <a:gd name="T4" fmla="+- 0 377 294"/>
                  <a:gd name="T5" fmla="*/ T4 w 501"/>
                  <a:gd name="T6" fmla="+- 0 748 674"/>
                  <a:gd name="T7" fmla="*/ 748 h 109"/>
                  <a:gd name="T8" fmla="+- 0 378 294"/>
                  <a:gd name="T9" fmla="*/ T8 w 501"/>
                  <a:gd name="T10" fmla="+- 0 757 674"/>
                  <a:gd name="T11" fmla="*/ 757 h 109"/>
                  <a:gd name="T12" fmla="+- 0 379 294"/>
                  <a:gd name="T13" fmla="*/ T12 w 501"/>
                  <a:gd name="T14" fmla="+- 0 763 674"/>
                  <a:gd name="T15" fmla="*/ 763 h 109"/>
                  <a:gd name="T16" fmla="+- 0 388 294"/>
                  <a:gd name="T17" fmla="*/ T16 w 501"/>
                  <a:gd name="T18" fmla="+- 0 778 674"/>
                  <a:gd name="T19" fmla="*/ 778 h 109"/>
                  <a:gd name="T20" fmla="+- 0 399 294"/>
                  <a:gd name="T21" fmla="*/ T20 w 501"/>
                  <a:gd name="T22" fmla="+- 0 783 674"/>
                  <a:gd name="T23" fmla="*/ 783 h 109"/>
                  <a:gd name="T24" fmla="+- 0 426 294"/>
                  <a:gd name="T25" fmla="*/ T24 w 501"/>
                  <a:gd name="T26" fmla="+- 0 783 674"/>
                  <a:gd name="T27" fmla="*/ 783 h 109"/>
                  <a:gd name="T28" fmla="+- 0 435 294"/>
                  <a:gd name="T29" fmla="*/ T28 w 501"/>
                  <a:gd name="T30" fmla="+- 0 780 674"/>
                  <a:gd name="T31" fmla="*/ 780 h 109"/>
                  <a:gd name="T32" fmla="+- 0 447 294"/>
                  <a:gd name="T33" fmla="*/ T32 w 501"/>
                  <a:gd name="T34" fmla="+- 0 766 674"/>
                  <a:gd name="T35" fmla="*/ 766 h 109"/>
                  <a:gd name="T36" fmla="+- 0 407 294"/>
                  <a:gd name="T37" fmla="*/ T36 w 501"/>
                  <a:gd name="T38" fmla="+- 0 766 674"/>
                  <a:gd name="T39" fmla="*/ 766 h 109"/>
                  <a:gd name="T40" fmla="+- 0 402 294"/>
                  <a:gd name="T41" fmla="*/ T40 w 501"/>
                  <a:gd name="T42" fmla="+- 0 764 674"/>
                  <a:gd name="T43" fmla="*/ 764 h 109"/>
                  <a:gd name="T44" fmla="+- 0 400 294"/>
                  <a:gd name="T45" fmla="*/ T44 w 501"/>
                  <a:gd name="T46" fmla="+- 0 758 674"/>
                  <a:gd name="T47" fmla="*/ 758 h 109"/>
                  <a:gd name="T48" fmla="+- 0 398 294"/>
                  <a:gd name="T49" fmla="*/ T48 w 501"/>
                  <a:gd name="T50" fmla="+- 0 756 674"/>
                  <a:gd name="T51" fmla="*/ 756 h 109"/>
                  <a:gd name="T52" fmla="+- 0 398 294"/>
                  <a:gd name="T53" fmla="*/ T52 w 501"/>
                  <a:gd name="T54" fmla="+- 0 752 674"/>
                  <a:gd name="T55" fmla="*/ 752 h 109"/>
                  <a:gd name="T56" fmla="+- 0 398 294"/>
                  <a:gd name="T57" fmla="*/ T56 w 501"/>
                  <a:gd name="T58" fmla="+- 0 748 674"/>
                  <a:gd name="T59" fmla="*/ 748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501" h="109">
                    <a:moveTo>
                      <a:pt x="104" y="74"/>
                    </a:moveTo>
                    <a:lnTo>
                      <a:pt x="83" y="74"/>
                    </a:lnTo>
                    <a:lnTo>
                      <a:pt x="84" y="83"/>
                    </a:lnTo>
                    <a:lnTo>
                      <a:pt x="85" y="89"/>
                    </a:lnTo>
                    <a:lnTo>
                      <a:pt x="94" y="104"/>
                    </a:lnTo>
                    <a:lnTo>
                      <a:pt x="105" y="109"/>
                    </a:lnTo>
                    <a:lnTo>
                      <a:pt x="132" y="109"/>
                    </a:lnTo>
                    <a:lnTo>
                      <a:pt x="141" y="106"/>
                    </a:lnTo>
                    <a:lnTo>
                      <a:pt x="153" y="92"/>
                    </a:lnTo>
                    <a:lnTo>
                      <a:pt x="113" y="92"/>
                    </a:lnTo>
                    <a:lnTo>
                      <a:pt x="108" y="90"/>
                    </a:lnTo>
                    <a:lnTo>
                      <a:pt x="106" y="84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104" y="74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446 294"/>
                  <a:gd name="T1" fmla="*/ T0 w 501"/>
                  <a:gd name="T2" fmla="+- 0 691 674"/>
                  <a:gd name="T3" fmla="*/ 691 h 109"/>
                  <a:gd name="T4" fmla="+- 0 417 294"/>
                  <a:gd name="T5" fmla="*/ T4 w 501"/>
                  <a:gd name="T6" fmla="+- 0 691 674"/>
                  <a:gd name="T7" fmla="*/ 691 h 109"/>
                  <a:gd name="T8" fmla="+- 0 420 294"/>
                  <a:gd name="T9" fmla="*/ T8 w 501"/>
                  <a:gd name="T10" fmla="+- 0 693 674"/>
                  <a:gd name="T11" fmla="*/ 693 h 109"/>
                  <a:gd name="T12" fmla="+- 0 423 294"/>
                  <a:gd name="T13" fmla="*/ T12 w 501"/>
                  <a:gd name="T14" fmla="+- 0 695 674"/>
                  <a:gd name="T15" fmla="*/ 695 h 109"/>
                  <a:gd name="T16" fmla="+- 0 425 294"/>
                  <a:gd name="T17" fmla="*/ T16 w 501"/>
                  <a:gd name="T18" fmla="+- 0 698 674"/>
                  <a:gd name="T19" fmla="*/ 698 h 109"/>
                  <a:gd name="T20" fmla="+- 0 426 294"/>
                  <a:gd name="T21" fmla="*/ T20 w 501"/>
                  <a:gd name="T22" fmla="+- 0 701 674"/>
                  <a:gd name="T23" fmla="*/ 701 h 109"/>
                  <a:gd name="T24" fmla="+- 0 426 294"/>
                  <a:gd name="T25" fmla="*/ T24 w 501"/>
                  <a:gd name="T26" fmla="+- 0 711 674"/>
                  <a:gd name="T27" fmla="*/ 711 h 109"/>
                  <a:gd name="T28" fmla="+- 0 424 294"/>
                  <a:gd name="T29" fmla="*/ T28 w 501"/>
                  <a:gd name="T30" fmla="+- 0 715 674"/>
                  <a:gd name="T31" fmla="*/ 715 h 109"/>
                  <a:gd name="T32" fmla="+- 0 419 294"/>
                  <a:gd name="T33" fmla="*/ T32 w 501"/>
                  <a:gd name="T34" fmla="+- 0 717 674"/>
                  <a:gd name="T35" fmla="*/ 717 h 109"/>
                  <a:gd name="T36" fmla="+- 0 417 294"/>
                  <a:gd name="T37" fmla="*/ T36 w 501"/>
                  <a:gd name="T38" fmla="+- 0 719 674"/>
                  <a:gd name="T39" fmla="*/ 719 h 109"/>
                  <a:gd name="T40" fmla="+- 0 412 294"/>
                  <a:gd name="T41" fmla="*/ T40 w 501"/>
                  <a:gd name="T42" fmla="+- 0 719 674"/>
                  <a:gd name="T43" fmla="*/ 719 h 109"/>
                  <a:gd name="T44" fmla="+- 0 405 294"/>
                  <a:gd name="T45" fmla="*/ T44 w 501"/>
                  <a:gd name="T46" fmla="+- 0 719 674"/>
                  <a:gd name="T47" fmla="*/ 719 h 109"/>
                  <a:gd name="T48" fmla="+- 0 405 294"/>
                  <a:gd name="T49" fmla="*/ T48 w 501"/>
                  <a:gd name="T50" fmla="+- 0 734 674"/>
                  <a:gd name="T51" fmla="*/ 734 h 109"/>
                  <a:gd name="T52" fmla="+- 0 412 294"/>
                  <a:gd name="T53" fmla="*/ T52 w 501"/>
                  <a:gd name="T54" fmla="+- 0 734 674"/>
                  <a:gd name="T55" fmla="*/ 734 h 109"/>
                  <a:gd name="T56" fmla="+- 0 417 294"/>
                  <a:gd name="T57" fmla="*/ T56 w 501"/>
                  <a:gd name="T58" fmla="+- 0 735 674"/>
                  <a:gd name="T59" fmla="*/ 735 h 109"/>
                  <a:gd name="T60" fmla="+- 0 420 294"/>
                  <a:gd name="T61" fmla="*/ T60 w 501"/>
                  <a:gd name="T62" fmla="+- 0 736 674"/>
                  <a:gd name="T63" fmla="*/ 736 h 109"/>
                  <a:gd name="T64" fmla="+- 0 426 294"/>
                  <a:gd name="T65" fmla="*/ T64 w 501"/>
                  <a:gd name="T66" fmla="+- 0 738 674"/>
                  <a:gd name="T67" fmla="*/ 738 h 109"/>
                  <a:gd name="T68" fmla="+- 0 429 294"/>
                  <a:gd name="T69" fmla="*/ T68 w 501"/>
                  <a:gd name="T70" fmla="+- 0 743 674"/>
                  <a:gd name="T71" fmla="*/ 743 h 109"/>
                  <a:gd name="T72" fmla="+- 0 429 294"/>
                  <a:gd name="T73" fmla="*/ T72 w 501"/>
                  <a:gd name="T74" fmla="+- 0 755 674"/>
                  <a:gd name="T75" fmla="*/ 755 h 109"/>
                  <a:gd name="T76" fmla="+- 0 427 294"/>
                  <a:gd name="T77" fmla="*/ T76 w 501"/>
                  <a:gd name="T78" fmla="+- 0 759 674"/>
                  <a:gd name="T79" fmla="*/ 759 h 109"/>
                  <a:gd name="T80" fmla="+- 0 421 294"/>
                  <a:gd name="T81" fmla="*/ T80 w 501"/>
                  <a:gd name="T82" fmla="+- 0 765 674"/>
                  <a:gd name="T83" fmla="*/ 765 h 109"/>
                  <a:gd name="T84" fmla="+- 0 418 294"/>
                  <a:gd name="T85" fmla="*/ T84 w 501"/>
                  <a:gd name="T86" fmla="+- 0 766 674"/>
                  <a:gd name="T87" fmla="*/ 766 h 109"/>
                  <a:gd name="T88" fmla="+- 0 447 294"/>
                  <a:gd name="T89" fmla="*/ T88 w 501"/>
                  <a:gd name="T90" fmla="+- 0 766 674"/>
                  <a:gd name="T91" fmla="*/ 766 h 109"/>
                  <a:gd name="T92" fmla="+- 0 450 294"/>
                  <a:gd name="T93" fmla="*/ T92 w 501"/>
                  <a:gd name="T94" fmla="+- 0 759 674"/>
                  <a:gd name="T95" fmla="*/ 759 h 109"/>
                  <a:gd name="T96" fmla="+- 0 450 294"/>
                  <a:gd name="T97" fmla="*/ T96 w 501"/>
                  <a:gd name="T98" fmla="+- 0 741 674"/>
                  <a:gd name="T99" fmla="*/ 741 h 109"/>
                  <a:gd name="T100" fmla="+- 0 448 294"/>
                  <a:gd name="T101" fmla="*/ T100 w 501"/>
                  <a:gd name="T102" fmla="+- 0 734 674"/>
                  <a:gd name="T103" fmla="*/ 734 h 109"/>
                  <a:gd name="T104" fmla="+- 0 439 294"/>
                  <a:gd name="T105" fmla="*/ T104 w 501"/>
                  <a:gd name="T106" fmla="+- 0 726 674"/>
                  <a:gd name="T107" fmla="*/ 726 h 109"/>
                  <a:gd name="T108" fmla="+- 0 436 294"/>
                  <a:gd name="T109" fmla="*/ T108 w 501"/>
                  <a:gd name="T110" fmla="+- 0 724 674"/>
                  <a:gd name="T111" fmla="*/ 724 h 109"/>
                  <a:gd name="T112" fmla="+- 0 434 294"/>
                  <a:gd name="T113" fmla="*/ T112 w 501"/>
                  <a:gd name="T114" fmla="+- 0 724 674"/>
                  <a:gd name="T115" fmla="*/ 724 h 109"/>
                  <a:gd name="T116" fmla="+- 0 437 294"/>
                  <a:gd name="T117" fmla="*/ T116 w 501"/>
                  <a:gd name="T118" fmla="+- 0 724 674"/>
                  <a:gd name="T119" fmla="*/ 724 h 109"/>
                  <a:gd name="T120" fmla="+- 0 439 294"/>
                  <a:gd name="T121" fmla="*/ T120 w 501"/>
                  <a:gd name="T122" fmla="+- 0 722 674"/>
                  <a:gd name="T123" fmla="*/ 722 h 109"/>
                  <a:gd name="T124" fmla="+- 0 445 294"/>
                  <a:gd name="T125" fmla="*/ T124 w 501"/>
                  <a:gd name="T126" fmla="+- 0 715 674"/>
                  <a:gd name="T127" fmla="*/ 715 h 109"/>
                  <a:gd name="T128" fmla="+- 0 447 294"/>
                  <a:gd name="T129" fmla="*/ T128 w 501"/>
                  <a:gd name="T130" fmla="+- 0 710 674"/>
                  <a:gd name="T131" fmla="*/ 710 h 109"/>
                  <a:gd name="T132" fmla="+- 0 447 294"/>
                  <a:gd name="T133" fmla="*/ T132 w 501"/>
                  <a:gd name="T134" fmla="+- 0 694 674"/>
                  <a:gd name="T135" fmla="*/ 694 h 109"/>
                  <a:gd name="T136" fmla="+- 0 446 294"/>
                  <a:gd name="T137" fmla="*/ T136 w 501"/>
                  <a:gd name="T138" fmla="+- 0 691 674"/>
                  <a:gd name="T139" fmla="*/ 691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501" h="109">
                    <a:moveTo>
                      <a:pt x="152" y="17"/>
                    </a:moveTo>
                    <a:lnTo>
                      <a:pt x="123" y="17"/>
                    </a:lnTo>
                    <a:lnTo>
                      <a:pt x="126" y="19"/>
                    </a:lnTo>
                    <a:lnTo>
                      <a:pt x="129" y="21"/>
                    </a:lnTo>
                    <a:lnTo>
                      <a:pt x="131" y="24"/>
                    </a:lnTo>
                    <a:lnTo>
                      <a:pt x="132" y="27"/>
                    </a:lnTo>
                    <a:lnTo>
                      <a:pt x="132" y="37"/>
                    </a:lnTo>
                    <a:lnTo>
                      <a:pt x="130" y="41"/>
                    </a:lnTo>
                    <a:lnTo>
                      <a:pt x="125" y="43"/>
                    </a:lnTo>
                    <a:lnTo>
                      <a:pt x="123" y="45"/>
                    </a:lnTo>
                    <a:lnTo>
                      <a:pt x="118" y="45"/>
                    </a:lnTo>
                    <a:lnTo>
                      <a:pt x="111" y="45"/>
                    </a:lnTo>
                    <a:lnTo>
                      <a:pt x="111" y="60"/>
                    </a:lnTo>
                    <a:lnTo>
                      <a:pt x="118" y="60"/>
                    </a:lnTo>
                    <a:lnTo>
                      <a:pt x="123" y="61"/>
                    </a:lnTo>
                    <a:lnTo>
                      <a:pt x="126" y="62"/>
                    </a:lnTo>
                    <a:lnTo>
                      <a:pt x="132" y="64"/>
                    </a:lnTo>
                    <a:lnTo>
                      <a:pt x="135" y="69"/>
                    </a:lnTo>
                    <a:lnTo>
                      <a:pt x="135" y="81"/>
                    </a:lnTo>
                    <a:lnTo>
                      <a:pt x="133" y="85"/>
                    </a:lnTo>
                    <a:lnTo>
                      <a:pt x="127" y="91"/>
                    </a:lnTo>
                    <a:lnTo>
                      <a:pt x="124" y="92"/>
                    </a:lnTo>
                    <a:lnTo>
                      <a:pt x="153" y="92"/>
                    </a:lnTo>
                    <a:lnTo>
                      <a:pt x="156" y="85"/>
                    </a:lnTo>
                    <a:lnTo>
                      <a:pt x="156" y="67"/>
                    </a:lnTo>
                    <a:lnTo>
                      <a:pt x="154" y="60"/>
                    </a:lnTo>
                    <a:lnTo>
                      <a:pt x="145" y="52"/>
                    </a:lnTo>
                    <a:lnTo>
                      <a:pt x="142" y="50"/>
                    </a:lnTo>
                    <a:lnTo>
                      <a:pt x="140" y="50"/>
                    </a:lnTo>
                    <a:lnTo>
                      <a:pt x="143" y="50"/>
                    </a:lnTo>
                    <a:lnTo>
                      <a:pt x="145" y="48"/>
                    </a:lnTo>
                    <a:lnTo>
                      <a:pt x="151" y="41"/>
                    </a:lnTo>
                    <a:lnTo>
                      <a:pt x="153" y="36"/>
                    </a:lnTo>
                    <a:lnTo>
                      <a:pt x="153" y="20"/>
                    </a:lnTo>
                    <a:lnTo>
                      <a:pt x="152" y="17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423 294"/>
                  <a:gd name="T1" fmla="*/ T0 w 501"/>
                  <a:gd name="T2" fmla="+- 0 674 674"/>
                  <a:gd name="T3" fmla="*/ 674 h 109"/>
                  <a:gd name="T4" fmla="+- 0 408 294"/>
                  <a:gd name="T5" fmla="*/ T4 w 501"/>
                  <a:gd name="T6" fmla="+- 0 674 674"/>
                  <a:gd name="T7" fmla="*/ 674 h 109"/>
                  <a:gd name="T8" fmla="+- 0 403 294"/>
                  <a:gd name="T9" fmla="*/ T8 w 501"/>
                  <a:gd name="T10" fmla="+- 0 675 674"/>
                  <a:gd name="T11" fmla="*/ 675 h 109"/>
                  <a:gd name="T12" fmla="+- 0 379 294"/>
                  <a:gd name="T13" fmla="*/ T12 w 501"/>
                  <a:gd name="T14" fmla="+- 0 708 674"/>
                  <a:gd name="T15" fmla="*/ 708 h 109"/>
                  <a:gd name="T16" fmla="+- 0 399 294"/>
                  <a:gd name="T17" fmla="*/ T16 w 501"/>
                  <a:gd name="T18" fmla="+- 0 708 674"/>
                  <a:gd name="T19" fmla="*/ 708 h 109"/>
                  <a:gd name="T20" fmla="+- 0 399 294"/>
                  <a:gd name="T21" fmla="*/ T20 w 501"/>
                  <a:gd name="T22" fmla="+- 0 703 674"/>
                  <a:gd name="T23" fmla="*/ 703 h 109"/>
                  <a:gd name="T24" fmla="+- 0 400 294"/>
                  <a:gd name="T25" fmla="*/ T24 w 501"/>
                  <a:gd name="T26" fmla="+- 0 699 674"/>
                  <a:gd name="T27" fmla="*/ 699 h 109"/>
                  <a:gd name="T28" fmla="+- 0 402 294"/>
                  <a:gd name="T29" fmla="*/ T28 w 501"/>
                  <a:gd name="T30" fmla="+- 0 696 674"/>
                  <a:gd name="T31" fmla="*/ 696 h 109"/>
                  <a:gd name="T32" fmla="+- 0 404 294"/>
                  <a:gd name="T33" fmla="*/ T32 w 501"/>
                  <a:gd name="T34" fmla="+- 0 693 674"/>
                  <a:gd name="T35" fmla="*/ 693 h 109"/>
                  <a:gd name="T36" fmla="+- 0 408 294"/>
                  <a:gd name="T37" fmla="*/ T36 w 501"/>
                  <a:gd name="T38" fmla="+- 0 691 674"/>
                  <a:gd name="T39" fmla="*/ 691 h 109"/>
                  <a:gd name="T40" fmla="+- 0 446 294"/>
                  <a:gd name="T41" fmla="*/ T40 w 501"/>
                  <a:gd name="T42" fmla="+- 0 691 674"/>
                  <a:gd name="T43" fmla="*/ 691 h 109"/>
                  <a:gd name="T44" fmla="+- 0 444 294"/>
                  <a:gd name="T45" fmla="*/ T44 w 501"/>
                  <a:gd name="T46" fmla="+- 0 687 674"/>
                  <a:gd name="T47" fmla="*/ 687 h 109"/>
                  <a:gd name="T48" fmla="+- 0 432 294"/>
                  <a:gd name="T49" fmla="*/ T48 w 501"/>
                  <a:gd name="T50" fmla="+- 0 677 674"/>
                  <a:gd name="T51" fmla="*/ 677 h 109"/>
                  <a:gd name="T52" fmla="+- 0 423 294"/>
                  <a:gd name="T53" fmla="*/ T52 w 501"/>
                  <a:gd name="T54" fmla="+- 0 674 674"/>
                  <a:gd name="T55" fmla="*/ 674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501" h="109">
                    <a:moveTo>
                      <a:pt x="129" y="0"/>
                    </a:moveTo>
                    <a:lnTo>
                      <a:pt x="114" y="0"/>
                    </a:lnTo>
                    <a:lnTo>
                      <a:pt x="109" y="1"/>
                    </a:lnTo>
                    <a:lnTo>
                      <a:pt x="85" y="34"/>
                    </a:lnTo>
                    <a:lnTo>
                      <a:pt x="105" y="34"/>
                    </a:lnTo>
                    <a:lnTo>
                      <a:pt x="105" y="29"/>
                    </a:lnTo>
                    <a:lnTo>
                      <a:pt x="106" y="25"/>
                    </a:lnTo>
                    <a:lnTo>
                      <a:pt x="108" y="22"/>
                    </a:lnTo>
                    <a:lnTo>
                      <a:pt x="110" y="19"/>
                    </a:lnTo>
                    <a:lnTo>
                      <a:pt x="114" y="17"/>
                    </a:lnTo>
                    <a:lnTo>
                      <a:pt x="152" y="17"/>
                    </a:lnTo>
                    <a:lnTo>
                      <a:pt x="150" y="13"/>
                    </a:lnTo>
                    <a:lnTo>
                      <a:pt x="138" y="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531 294"/>
                  <a:gd name="T1" fmla="*/ T0 w 501"/>
                  <a:gd name="T2" fmla="+- 0 692 674"/>
                  <a:gd name="T3" fmla="*/ 692 h 109"/>
                  <a:gd name="T4" fmla="+- 0 502 294"/>
                  <a:gd name="T5" fmla="*/ T4 w 501"/>
                  <a:gd name="T6" fmla="+- 0 692 674"/>
                  <a:gd name="T7" fmla="*/ 692 h 109"/>
                  <a:gd name="T8" fmla="+- 0 506 294"/>
                  <a:gd name="T9" fmla="*/ T8 w 501"/>
                  <a:gd name="T10" fmla="+- 0 693 674"/>
                  <a:gd name="T11" fmla="*/ 693 h 109"/>
                  <a:gd name="T12" fmla="+- 0 511 294"/>
                  <a:gd name="T13" fmla="*/ T12 w 501"/>
                  <a:gd name="T14" fmla="+- 0 699 674"/>
                  <a:gd name="T15" fmla="*/ 699 h 109"/>
                  <a:gd name="T16" fmla="+- 0 512 294"/>
                  <a:gd name="T17" fmla="*/ T16 w 501"/>
                  <a:gd name="T18" fmla="+- 0 703 674"/>
                  <a:gd name="T19" fmla="*/ 703 h 109"/>
                  <a:gd name="T20" fmla="+- 0 512 294"/>
                  <a:gd name="T21" fmla="*/ T20 w 501"/>
                  <a:gd name="T22" fmla="+- 0 713 674"/>
                  <a:gd name="T23" fmla="*/ 713 h 109"/>
                  <a:gd name="T24" fmla="+- 0 510 294"/>
                  <a:gd name="T25" fmla="*/ T24 w 501"/>
                  <a:gd name="T26" fmla="+- 0 718 674"/>
                  <a:gd name="T27" fmla="*/ 718 h 109"/>
                  <a:gd name="T28" fmla="+- 0 506 294"/>
                  <a:gd name="T29" fmla="*/ T28 w 501"/>
                  <a:gd name="T30" fmla="+- 0 723 674"/>
                  <a:gd name="T31" fmla="*/ 723 h 109"/>
                  <a:gd name="T32" fmla="+- 0 503 294"/>
                  <a:gd name="T33" fmla="*/ T32 w 501"/>
                  <a:gd name="T34" fmla="+- 0 726 674"/>
                  <a:gd name="T35" fmla="*/ 726 h 109"/>
                  <a:gd name="T36" fmla="+- 0 496 294"/>
                  <a:gd name="T37" fmla="*/ T36 w 501"/>
                  <a:gd name="T38" fmla="+- 0 731 674"/>
                  <a:gd name="T39" fmla="*/ 731 h 109"/>
                  <a:gd name="T40" fmla="+- 0 476 294"/>
                  <a:gd name="T41" fmla="*/ T40 w 501"/>
                  <a:gd name="T42" fmla="+- 0 745 674"/>
                  <a:gd name="T43" fmla="*/ 745 h 109"/>
                  <a:gd name="T44" fmla="+- 0 469 294"/>
                  <a:gd name="T45" fmla="*/ T44 w 501"/>
                  <a:gd name="T46" fmla="+- 0 753 674"/>
                  <a:gd name="T47" fmla="*/ 753 h 109"/>
                  <a:gd name="T48" fmla="+- 0 466 294"/>
                  <a:gd name="T49" fmla="*/ T48 w 501"/>
                  <a:gd name="T50" fmla="+- 0 760 674"/>
                  <a:gd name="T51" fmla="*/ 760 h 109"/>
                  <a:gd name="T52" fmla="+- 0 463 294"/>
                  <a:gd name="T53" fmla="*/ T52 w 501"/>
                  <a:gd name="T54" fmla="+- 0 766 674"/>
                  <a:gd name="T55" fmla="*/ 766 h 109"/>
                  <a:gd name="T56" fmla="+- 0 461 294"/>
                  <a:gd name="T57" fmla="*/ T56 w 501"/>
                  <a:gd name="T58" fmla="+- 0 773 674"/>
                  <a:gd name="T59" fmla="*/ 773 h 109"/>
                  <a:gd name="T60" fmla="+- 0 461 294"/>
                  <a:gd name="T61" fmla="*/ T60 w 501"/>
                  <a:gd name="T62" fmla="+- 0 781 674"/>
                  <a:gd name="T63" fmla="*/ 781 h 109"/>
                  <a:gd name="T64" fmla="+- 0 533 294"/>
                  <a:gd name="T65" fmla="*/ T64 w 501"/>
                  <a:gd name="T66" fmla="+- 0 781 674"/>
                  <a:gd name="T67" fmla="*/ 781 h 109"/>
                  <a:gd name="T68" fmla="+- 0 533 294"/>
                  <a:gd name="T69" fmla="*/ T68 w 501"/>
                  <a:gd name="T70" fmla="+- 0 762 674"/>
                  <a:gd name="T71" fmla="*/ 762 h 109"/>
                  <a:gd name="T72" fmla="+- 0 487 294"/>
                  <a:gd name="T73" fmla="*/ T72 w 501"/>
                  <a:gd name="T74" fmla="+- 0 762 674"/>
                  <a:gd name="T75" fmla="*/ 762 h 109"/>
                  <a:gd name="T76" fmla="+- 0 492 294"/>
                  <a:gd name="T77" fmla="*/ T76 w 501"/>
                  <a:gd name="T78" fmla="+- 0 757 674"/>
                  <a:gd name="T79" fmla="*/ 757 h 109"/>
                  <a:gd name="T80" fmla="+- 0 494 294"/>
                  <a:gd name="T81" fmla="*/ T80 w 501"/>
                  <a:gd name="T82" fmla="+- 0 755 674"/>
                  <a:gd name="T83" fmla="*/ 755 h 109"/>
                  <a:gd name="T84" fmla="+- 0 498 294"/>
                  <a:gd name="T85" fmla="*/ T84 w 501"/>
                  <a:gd name="T86" fmla="+- 0 752 674"/>
                  <a:gd name="T87" fmla="*/ 752 h 109"/>
                  <a:gd name="T88" fmla="+- 0 518 294"/>
                  <a:gd name="T89" fmla="*/ T88 w 501"/>
                  <a:gd name="T90" fmla="+- 0 738 674"/>
                  <a:gd name="T91" fmla="*/ 738 h 109"/>
                  <a:gd name="T92" fmla="+- 0 523 294"/>
                  <a:gd name="T93" fmla="*/ T92 w 501"/>
                  <a:gd name="T94" fmla="+- 0 733 674"/>
                  <a:gd name="T95" fmla="*/ 733 h 109"/>
                  <a:gd name="T96" fmla="+- 0 526 294"/>
                  <a:gd name="T97" fmla="*/ T96 w 501"/>
                  <a:gd name="T98" fmla="+- 0 729 674"/>
                  <a:gd name="T99" fmla="*/ 729 h 109"/>
                  <a:gd name="T100" fmla="+- 0 531 294"/>
                  <a:gd name="T101" fmla="*/ T100 w 501"/>
                  <a:gd name="T102" fmla="+- 0 723 674"/>
                  <a:gd name="T103" fmla="*/ 723 h 109"/>
                  <a:gd name="T104" fmla="+- 0 533 294"/>
                  <a:gd name="T105" fmla="*/ T104 w 501"/>
                  <a:gd name="T106" fmla="+- 0 716 674"/>
                  <a:gd name="T107" fmla="*/ 716 h 109"/>
                  <a:gd name="T108" fmla="+- 0 533 294"/>
                  <a:gd name="T109" fmla="*/ T108 w 501"/>
                  <a:gd name="T110" fmla="+- 0 698 674"/>
                  <a:gd name="T111" fmla="*/ 698 h 109"/>
                  <a:gd name="T112" fmla="+- 0 531 294"/>
                  <a:gd name="T113" fmla="*/ T112 w 501"/>
                  <a:gd name="T114" fmla="+- 0 692 674"/>
                  <a:gd name="T115" fmla="*/ 692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501" h="109">
                    <a:moveTo>
                      <a:pt x="237" y="18"/>
                    </a:moveTo>
                    <a:lnTo>
                      <a:pt x="208" y="18"/>
                    </a:lnTo>
                    <a:lnTo>
                      <a:pt x="212" y="19"/>
                    </a:lnTo>
                    <a:lnTo>
                      <a:pt x="217" y="25"/>
                    </a:lnTo>
                    <a:lnTo>
                      <a:pt x="218" y="29"/>
                    </a:lnTo>
                    <a:lnTo>
                      <a:pt x="218" y="39"/>
                    </a:lnTo>
                    <a:lnTo>
                      <a:pt x="216" y="44"/>
                    </a:lnTo>
                    <a:lnTo>
                      <a:pt x="212" y="49"/>
                    </a:lnTo>
                    <a:lnTo>
                      <a:pt x="209" y="52"/>
                    </a:lnTo>
                    <a:lnTo>
                      <a:pt x="202" y="57"/>
                    </a:lnTo>
                    <a:lnTo>
                      <a:pt x="182" y="71"/>
                    </a:lnTo>
                    <a:lnTo>
                      <a:pt x="175" y="79"/>
                    </a:lnTo>
                    <a:lnTo>
                      <a:pt x="172" y="86"/>
                    </a:lnTo>
                    <a:lnTo>
                      <a:pt x="169" y="92"/>
                    </a:lnTo>
                    <a:lnTo>
                      <a:pt x="167" y="99"/>
                    </a:lnTo>
                    <a:lnTo>
                      <a:pt x="167" y="107"/>
                    </a:lnTo>
                    <a:lnTo>
                      <a:pt x="239" y="107"/>
                    </a:lnTo>
                    <a:lnTo>
                      <a:pt x="239" y="88"/>
                    </a:lnTo>
                    <a:lnTo>
                      <a:pt x="193" y="88"/>
                    </a:lnTo>
                    <a:lnTo>
                      <a:pt x="198" y="83"/>
                    </a:lnTo>
                    <a:lnTo>
                      <a:pt x="200" y="81"/>
                    </a:lnTo>
                    <a:lnTo>
                      <a:pt x="204" y="78"/>
                    </a:lnTo>
                    <a:lnTo>
                      <a:pt x="224" y="64"/>
                    </a:lnTo>
                    <a:lnTo>
                      <a:pt x="229" y="59"/>
                    </a:lnTo>
                    <a:lnTo>
                      <a:pt x="232" y="55"/>
                    </a:lnTo>
                    <a:lnTo>
                      <a:pt x="237" y="49"/>
                    </a:lnTo>
                    <a:lnTo>
                      <a:pt x="239" y="42"/>
                    </a:lnTo>
                    <a:lnTo>
                      <a:pt x="239" y="24"/>
                    </a:lnTo>
                    <a:lnTo>
                      <a:pt x="237" y="18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508 294"/>
                  <a:gd name="T1" fmla="*/ T0 w 501"/>
                  <a:gd name="T2" fmla="+- 0 674 674"/>
                  <a:gd name="T3" fmla="*/ 674 h 109"/>
                  <a:gd name="T4" fmla="+- 0 483 294"/>
                  <a:gd name="T5" fmla="*/ T4 w 501"/>
                  <a:gd name="T6" fmla="+- 0 674 674"/>
                  <a:gd name="T7" fmla="*/ 674 h 109"/>
                  <a:gd name="T8" fmla="+- 0 473 294"/>
                  <a:gd name="T9" fmla="*/ T8 w 501"/>
                  <a:gd name="T10" fmla="+- 0 680 674"/>
                  <a:gd name="T11" fmla="*/ 680 h 109"/>
                  <a:gd name="T12" fmla="+- 0 464 294"/>
                  <a:gd name="T13" fmla="*/ T12 w 501"/>
                  <a:gd name="T14" fmla="+- 0 696 674"/>
                  <a:gd name="T15" fmla="*/ 696 h 109"/>
                  <a:gd name="T16" fmla="+- 0 463 294"/>
                  <a:gd name="T17" fmla="*/ T16 w 501"/>
                  <a:gd name="T18" fmla="+- 0 703 674"/>
                  <a:gd name="T19" fmla="*/ 703 h 109"/>
                  <a:gd name="T20" fmla="+- 0 462 294"/>
                  <a:gd name="T21" fmla="*/ T20 w 501"/>
                  <a:gd name="T22" fmla="+- 0 712 674"/>
                  <a:gd name="T23" fmla="*/ 712 h 109"/>
                  <a:gd name="T24" fmla="+- 0 482 294"/>
                  <a:gd name="T25" fmla="*/ T24 w 501"/>
                  <a:gd name="T26" fmla="+- 0 712 674"/>
                  <a:gd name="T27" fmla="*/ 712 h 109"/>
                  <a:gd name="T28" fmla="+- 0 483 294"/>
                  <a:gd name="T29" fmla="*/ T28 w 501"/>
                  <a:gd name="T30" fmla="+- 0 706 674"/>
                  <a:gd name="T31" fmla="*/ 706 h 109"/>
                  <a:gd name="T32" fmla="+- 0 483 294"/>
                  <a:gd name="T33" fmla="*/ T32 w 501"/>
                  <a:gd name="T34" fmla="+- 0 702 674"/>
                  <a:gd name="T35" fmla="*/ 702 h 109"/>
                  <a:gd name="T36" fmla="+- 0 487 294"/>
                  <a:gd name="T37" fmla="*/ T36 w 501"/>
                  <a:gd name="T38" fmla="+- 0 694 674"/>
                  <a:gd name="T39" fmla="*/ 694 h 109"/>
                  <a:gd name="T40" fmla="+- 0 491 294"/>
                  <a:gd name="T41" fmla="*/ T40 w 501"/>
                  <a:gd name="T42" fmla="+- 0 692 674"/>
                  <a:gd name="T43" fmla="*/ 692 h 109"/>
                  <a:gd name="T44" fmla="+- 0 531 294"/>
                  <a:gd name="T45" fmla="*/ T44 w 501"/>
                  <a:gd name="T46" fmla="+- 0 692 674"/>
                  <a:gd name="T47" fmla="*/ 692 h 109"/>
                  <a:gd name="T48" fmla="+- 0 530 294"/>
                  <a:gd name="T49" fmla="*/ T48 w 501"/>
                  <a:gd name="T50" fmla="+- 0 690 674"/>
                  <a:gd name="T51" fmla="*/ 690 h 109"/>
                  <a:gd name="T52" fmla="+- 0 517 294"/>
                  <a:gd name="T53" fmla="*/ T52 w 501"/>
                  <a:gd name="T54" fmla="+- 0 678 674"/>
                  <a:gd name="T55" fmla="*/ 678 h 109"/>
                  <a:gd name="T56" fmla="+- 0 508 294"/>
                  <a:gd name="T57" fmla="*/ T56 w 501"/>
                  <a:gd name="T58" fmla="+- 0 674 674"/>
                  <a:gd name="T59" fmla="*/ 674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501" h="109">
                    <a:moveTo>
                      <a:pt x="214" y="0"/>
                    </a:moveTo>
                    <a:lnTo>
                      <a:pt x="189" y="0"/>
                    </a:lnTo>
                    <a:lnTo>
                      <a:pt x="179" y="6"/>
                    </a:lnTo>
                    <a:lnTo>
                      <a:pt x="170" y="22"/>
                    </a:lnTo>
                    <a:lnTo>
                      <a:pt x="169" y="29"/>
                    </a:lnTo>
                    <a:lnTo>
                      <a:pt x="168" y="38"/>
                    </a:lnTo>
                    <a:lnTo>
                      <a:pt x="188" y="38"/>
                    </a:lnTo>
                    <a:lnTo>
                      <a:pt x="189" y="32"/>
                    </a:lnTo>
                    <a:lnTo>
                      <a:pt x="189" y="28"/>
                    </a:lnTo>
                    <a:lnTo>
                      <a:pt x="193" y="20"/>
                    </a:lnTo>
                    <a:lnTo>
                      <a:pt x="197" y="18"/>
                    </a:lnTo>
                    <a:lnTo>
                      <a:pt x="237" y="18"/>
                    </a:lnTo>
                    <a:lnTo>
                      <a:pt x="236" y="16"/>
                    </a:lnTo>
                    <a:lnTo>
                      <a:pt x="223" y="4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611 294"/>
                  <a:gd name="T1" fmla="*/ T0 w 501"/>
                  <a:gd name="T2" fmla="+- 0 701 674"/>
                  <a:gd name="T3" fmla="*/ 701 h 109"/>
                  <a:gd name="T4" fmla="+- 0 591 294"/>
                  <a:gd name="T5" fmla="*/ T4 w 501"/>
                  <a:gd name="T6" fmla="+- 0 701 674"/>
                  <a:gd name="T7" fmla="*/ 701 h 109"/>
                  <a:gd name="T8" fmla="+- 0 591 294"/>
                  <a:gd name="T9" fmla="*/ T8 w 501"/>
                  <a:gd name="T10" fmla="+- 0 781 674"/>
                  <a:gd name="T11" fmla="*/ 781 h 109"/>
                  <a:gd name="T12" fmla="+- 0 611 294"/>
                  <a:gd name="T13" fmla="*/ T12 w 501"/>
                  <a:gd name="T14" fmla="+- 0 781 674"/>
                  <a:gd name="T15" fmla="*/ 781 h 109"/>
                  <a:gd name="T16" fmla="+- 0 611 294"/>
                  <a:gd name="T17" fmla="*/ T16 w 501"/>
                  <a:gd name="T18" fmla="+- 0 733 674"/>
                  <a:gd name="T19" fmla="*/ 733 h 109"/>
                  <a:gd name="T20" fmla="+- 0 612 294"/>
                  <a:gd name="T21" fmla="*/ T20 w 501"/>
                  <a:gd name="T22" fmla="+- 0 729 674"/>
                  <a:gd name="T23" fmla="*/ 729 h 109"/>
                  <a:gd name="T24" fmla="+- 0 613 294"/>
                  <a:gd name="T25" fmla="*/ T24 w 501"/>
                  <a:gd name="T26" fmla="+- 0 725 674"/>
                  <a:gd name="T27" fmla="*/ 725 h 109"/>
                  <a:gd name="T28" fmla="+- 0 616 294"/>
                  <a:gd name="T29" fmla="*/ T28 w 501"/>
                  <a:gd name="T30" fmla="+- 0 720 674"/>
                  <a:gd name="T31" fmla="*/ 720 h 109"/>
                  <a:gd name="T32" fmla="+- 0 621 294"/>
                  <a:gd name="T33" fmla="*/ T32 w 501"/>
                  <a:gd name="T34" fmla="+- 0 717 674"/>
                  <a:gd name="T35" fmla="*/ 717 h 109"/>
                  <a:gd name="T36" fmla="+- 0 662 294"/>
                  <a:gd name="T37" fmla="*/ T36 w 501"/>
                  <a:gd name="T38" fmla="+- 0 717 674"/>
                  <a:gd name="T39" fmla="*/ 717 h 109"/>
                  <a:gd name="T40" fmla="+- 0 661 294"/>
                  <a:gd name="T41" fmla="*/ T40 w 501"/>
                  <a:gd name="T42" fmla="+- 0 713 674"/>
                  <a:gd name="T43" fmla="*/ 713 h 109"/>
                  <a:gd name="T44" fmla="+- 0 611 294"/>
                  <a:gd name="T45" fmla="*/ T44 w 501"/>
                  <a:gd name="T46" fmla="+- 0 713 674"/>
                  <a:gd name="T47" fmla="*/ 713 h 109"/>
                  <a:gd name="T48" fmla="+- 0 611 294"/>
                  <a:gd name="T49" fmla="*/ T48 w 501"/>
                  <a:gd name="T50" fmla="+- 0 701 674"/>
                  <a:gd name="T51" fmla="*/ 701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501" h="109">
                    <a:moveTo>
                      <a:pt x="317" y="27"/>
                    </a:moveTo>
                    <a:lnTo>
                      <a:pt x="297" y="27"/>
                    </a:lnTo>
                    <a:lnTo>
                      <a:pt x="297" y="107"/>
                    </a:lnTo>
                    <a:lnTo>
                      <a:pt x="317" y="107"/>
                    </a:lnTo>
                    <a:lnTo>
                      <a:pt x="317" y="59"/>
                    </a:lnTo>
                    <a:lnTo>
                      <a:pt x="318" y="55"/>
                    </a:lnTo>
                    <a:lnTo>
                      <a:pt x="319" y="51"/>
                    </a:lnTo>
                    <a:lnTo>
                      <a:pt x="322" y="46"/>
                    </a:lnTo>
                    <a:lnTo>
                      <a:pt x="327" y="43"/>
                    </a:lnTo>
                    <a:lnTo>
                      <a:pt x="368" y="43"/>
                    </a:lnTo>
                    <a:lnTo>
                      <a:pt x="367" y="39"/>
                    </a:lnTo>
                    <a:lnTo>
                      <a:pt x="317" y="39"/>
                    </a:lnTo>
                    <a:lnTo>
                      <a:pt x="317" y="27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662 294"/>
                  <a:gd name="T1" fmla="*/ T0 w 501"/>
                  <a:gd name="T2" fmla="+- 0 717 674"/>
                  <a:gd name="T3" fmla="*/ 717 h 109"/>
                  <a:gd name="T4" fmla="+- 0 634 294"/>
                  <a:gd name="T5" fmla="*/ T4 w 501"/>
                  <a:gd name="T6" fmla="+- 0 717 674"/>
                  <a:gd name="T7" fmla="*/ 717 h 109"/>
                  <a:gd name="T8" fmla="+- 0 637 294"/>
                  <a:gd name="T9" fmla="*/ T8 w 501"/>
                  <a:gd name="T10" fmla="+- 0 719 674"/>
                  <a:gd name="T11" fmla="*/ 719 h 109"/>
                  <a:gd name="T12" fmla="+- 0 641 294"/>
                  <a:gd name="T13" fmla="*/ T12 w 501"/>
                  <a:gd name="T14" fmla="+- 0 725 674"/>
                  <a:gd name="T15" fmla="*/ 725 h 109"/>
                  <a:gd name="T16" fmla="+- 0 641 294"/>
                  <a:gd name="T17" fmla="*/ T16 w 501"/>
                  <a:gd name="T18" fmla="+- 0 728 674"/>
                  <a:gd name="T19" fmla="*/ 728 h 109"/>
                  <a:gd name="T20" fmla="+- 0 641 294"/>
                  <a:gd name="T21" fmla="*/ T20 w 501"/>
                  <a:gd name="T22" fmla="+- 0 781 674"/>
                  <a:gd name="T23" fmla="*/ 781 h 109"/>
                  <a:gd name="T24" fmla="+- 0 662 294"/>
                  <a:gd name="T25" fmla="*/ T24 w 501"/>
                  <a:gd name="T26" fmla="+- 0 781 674"/>
                  <a:gd name="T27" fmla="*/ 781 h 109"/>
                  <a:gd name="T28" fmla="+- 0 662 294"/>
                  <a:gd name="T29" fmla="*/ T28 w 501"/>
                  <a:gd name="T30" fmla="+- 0 717 674"/>
                  <a:gd name="T31" fmla="*/ 717 h 109"/>
                  <a:gd name="T32" fmla="+- 0 662 294"/>
                  <a:gd name="T33" fmla="*/ T32 w 501"/>
                  <a:gd name="T34" fmla="+- 0 717 674"/>
                  <a:gd name="T35" fmla="*/ 717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01" h="109">
                    <a:moveTo>
                      <a:pt x="368" y="43"/>
                    </a:moveTo>
                    <a:lnTo>
                      <a:pt x="340" y="43"/>
                    </a:lnTo>
                    <a:lnTo>
                      <a:pt x="343" y="45"/>
                    </a:lnTo>
                    <a:lnTo>
                      <a:pt x="347" y="51"/>
                    </a:lnTo>
                    <a:lnTo>
                      <a:pt x="347" y="54"/>
                    </a:lnTo>
                    <a:lnTo>
                      <a:pt x="347" y="107"/>
                    </a:lnTo>
                    <a:lnTo>
                      <a:pt x="368" y="107"/>
                    </a:lnTo>
                    <a:lnTo>
                      <a:pt x="368" y="43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643 294"/>
                  <a:gd name="T1" fmla="*/ T0 w 501"/>
                  <a:gd name="T2" fmla="+- 0 699 674"/>
                  <a:gd name="T3" fmla="*/ 699 h 109"/>
                  <a:gd name="T4" fmla="+- 0 628 294"/>
                  <a:gd name="T5" fmla="*/ T4 w 501"/>
                  <a:gd name="T6" fmla="+- 0 699 674"/>
                  <a:gd name="T7" fmla="*/ 699 h 109"/>
                  <a:gd name="T8" fmla="+- 0 623 294"/>
                  <a:gd name="T9" fmla="*/ T8 w 501"/>
                  <a:gd name="T10" fmla="+- 0 701 674"/>
                  <a:gd name="T11" fmla="*/ 701 h 109"/>
                  <a:gd name="T12" fmla="+- 0 616 294"/>
                  <a:gd name="T13" fmla="*/ T12 w 501"/>
                  <a:gd name="T14" fmla="+- 0 706 674"/>
                  <a:gd name="T15" fmla="*/ 706 h 109"/>
                  <a:gd name="T16" fmla="+- 0 613 294"/>
                  <a:gd name="T17" fmla="*/ T16 w 501"/>
                  <a:gd name="T18" fmla="+- 0 709 674"/>
                  <a:gd name="T19" fmla="*/ 709 h 109"/>
                  <a:gd name="T20" fmla="+- 0 611 294"/>
                  <a:gd name="T21" fmla="*/ T20 w 501"/>
                  <a:gd name="T22" fmla="+- 0 713 674"/>
                  <a:gd name="T23" fmla="*/ 713 h 109"/>
                  <a:gd name="T24" fmla="+- 0 661 294"/>
                  <a:gd name="T25" fmla="*/ T24 w 501"/>
                  <a:gd name="T26" fmla="+- 0 713 674"/>
                  <a:gd name="T27" fmla="*/ 713 h 109"/>
                  <a:gd name="T28" fmla="+- 0 660 294"/>
                  <a:gd name="T29" fmla="*/ T28 w 501"/>
                  <a:gd name="T30" fmla="+- 0 710 674"/>
                  <a:gd name="T31" fmla="*/ 710 h 109"/>
                  <a:gd name="T32" fmla="+- 0 649 294"/>
                  <a:gd name="T33" fmla="*/ T32 w 501"/>
                  <a:gd name="T34" fmla="+- 0 701 674"/>
                  <a:gd name="T35" fmla="*/ 701 h 109"/>
                  <a:gd name="T36" fmla="+- 0 643 294"/>
                  <a:gd name="T37" fmla="*/ T36 w 501"/>
                  <a:gd name="T38" fmla="+- 0 699 674"/>
                  <a:gd name="T39" fmla="*/ 699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01" h="109">
                    <a:moveTo>
                      <a:pt x="349" y="25"/>
                    </a:moveTo>
                    <a:lnTo>
                      <a:pt x="334" y="25"/>
                    </a:lnTo>
                    <a:lnTo>
                      <a:pt x="329" y="27"/>
                    </a:lnTo>
                    <a:lnTo>
                      <a:pt x="322" y="32"/>
                    </a:lnTo>
                    <a:lnTo>
                      <a:pt x="319" y="35"/>
                    </a:lnTo>
                    <a:lnTo>
                      <a:pt x="317" y="39"/>
                    </a:lnTo>
                    <a:lnTo>
                      <a:pt x="367" y="39"/>
                    </a:lnTo>
                    <a:lnTo>
                      <a:pt x="366" y="36"/>
                    </a:lnTo>
                    <a:lnTo>
                      <a:pt x="355" y="27"/>
                    </a:lnTo>
                    <a:lnTo>
                      <a:pt x="349" y="25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701 294"/>
                  <a:gd name="T1" fmla="*/ T0 w 501"/>
                  <a:gd name="T2" fmla="+- 0 701 674"/>
                  <a:gd name="T3" fmla="*/ 701 h 109"/>
                  <a:gd name="T4" fmla="+- 0 681 294"/>
                  <a:gd name="T5" fmla="*/ T4 w 501"/>
                  <a:gd name="T6" fmla="+- 0 701 674"/>
                  <a:gd name="T7" fmla="*/ 701 h 109"/>
                  <a:gd name="T8" fmla="+- 0 681 294"/>
                  <a:gd name="T9" fmla="*/ T8 w 501"/>
                  <a:gd name="T10" fmla="+- 0 781 674"/>
                  <a:gd name="T11" fmla="*/ 781 h 109"/>
                  <a:gd name="T12" fmla="+- 0 702 294"/>
                  <a:gd name="T13" fmla="*/ T12 w 501"/>
                  <a:gd name="T14" fmla="+- 0 781 674"/>
                  <a:gd name="T15" fmla="*/ 781 h 109"/>
                  <a:gd name="T16" fmla="+- 0 702 294"/>
                  <a:gd name="T17" fmla="*/ T16 w 501"/>
                  <a:gd name="T18" fmla="+- 0 728 674"/>
                  <a:gd name="T19" fmla="*/ 728 h 109"/>
                  <a:gd name="T20" fmla="+- 0 703 294"/>
                  <a:gd name="T21" fmla="*/ T20 w 501"/>
                  <a:gd name="T22" fmla="+- 0 725 674"/>
                  <a:gd name="T23" fmla="*/ 725 h 109"/>
                  <a:gd name="T24" fmla="+- 0 704 294"/>
                  <a:gd name="T25" fmla="*/ T24 w 501"/>
                  <a:gd name="T26" fmla="+- 0 723 674"/>
                  <a:gd name="T27" fmla="*/ 723 h 109"/>
                  <a:gd name="T28" fmla="+- 0 706 294"/>
                  <a:gd name="T29" fmla="*/ T28 w 501"/>
                  <a:gd name="T30" fmla="+- 0 719 674"/>
                  <a:gd name="T31" fmla="*/ 719 h 109"/>
                  <a:gd name="T32" fmla="+- 0 710 294"/>
                  <a:gd name="T33" fmla="*/ T32 w 501"/>
                  <a:gd name="T34" fmla="+- 0 717 674"/>
                  <a:gd name="T35" fmla="*/ 717 h 109"/>
                  <a:gd name="T36" fmla="+- 0 756 294"/>
                  <a:gd name="T37" fmla="*/ T36 w 501"/>
                  <a:gd name="T38" fmla="+- 0 717 674"/>
                  <a:gd name="T39" fmla="*/ 717 h 109"/>
                  <a:gd name="T40" fmla="+- 0 756 294"/>
                  <a:gd name="T41" fmla="*/ T40 w 501"/>
                  <a:gd name="T42" fmla="+- 0 717 674"/>
                  <a:gd name="T43" fmla="*/ 717 h 109"/>
                  <a:gd name="T44" fmla="+- 0 794 294"/>
                  <a:gd name="T45" fmla="*/ T44 w 501"/>
                  <a:gd name="T46" fmla="+- 0 717 674"/>
                  <a:gd name="T47" fmla="*/ 717 h 109"/>
                  <a:gd name="T48" fmla="+- 0 794 294"/>
                  <a:gd name="T49" fmla="*/ T48 w 501"/>
                  <a:gd name="T50" fmla="+- 0 715 674"/>
                  <a:gd name="T51" fmla="*/ 715 h 109"/>
                  <a:gd name="T52" fmla="+- 0 793 294"/>
                  <a:gd name="T53" fmla="*/ T52 w 501"/>
                  <a:gd name="T54" fmla="+- 0 713 674"/>
                  <a:gd name="T55" fmla="*/ 713 h 109"/>
                  <a:gd name="T56" fmla="+- 0 746 294"/>
                  <a:gd name="T57" fmla="*/ T56 w 501"/>
                  <a:gd name="T58" fmla="+- 0 713 674"/>
                  <a:gd name="T59" fmla="*/ 713 h 109"/>
                  <a:gd name="T60" fmla="+- 0 701 294"/>
                  <a:gd name="T61" fmla="*/ T60 w 501"/>
                  <a:gd name="T62" fmla="+- 0 713 674"/>
                  <a:gd name="T63" fmla="*/ 713 h 109"/>
                  <a:gd name="T64" fmla="+- 0 701 294"/>
                  <a:gd name="T65" fmla="*/ T64 w 501"/>
                  <a:gd name="T66" fmla="+- 0 701 674"/>
                  <a:gd name="T67" fmla="*/ 701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01" h="109">
                    <a:moveTo>
                      <a:pt x="407" y="27"/>
                    </a:moveTo>
                    <a:lnTo>
                      <a:pt x="387" y="27"/>
                    </a:lnTo>
                    <a:lnTo>
                      <a:pt x="387" y="107"/>
                    </a:lnTo>
                    <a:lnTo>
                      <a:pt x="408" y="107"/>
                    </a:lnTo>
                    <a:lnTo>
                      <a:pt x="408" y="54"/>
                    </a:lnTo>
                    <a:lnTo>
                      <a:pt x="409" y="51"/>
                    </a:lnTo>
                    <a:lnTo>
                      <a:pt x="410" y="49"/>
                    </a:lnTo>
                    <a:lnTo>
                      <a:pt x="412" y="45"/>
                    </a:lnTo>
                    <a:lnTo>
                      <a:pt x="416" y="43"/>
                    </a:lnTo>
                    <a:lnTo>
                      <a:pt x="462" y="43"/>
                    </a:lnTo>
                    <a:lnTo>
                      <a:pt x="500" y="43"/>
                    </a:lnTo>
                    <a:lnTo>
                      <a:pt x="500" y="41"/>
                    </a:lnTo>
                    <a:lnTo>
                      <a:pt x="499" y="39"/>
                    </a:lnTo>
                    <a:lnTo>
                      <a:pt x="452" y="39"/>
                    </a:lnTo>
                    <a:lnTo>
                      <a:pt x="407" y="39"/>
                    </a:lnTo>
                    <a:lnTo>
                      <a:pt x="407" y="27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756 294"/>
                  <a:gd name="T1" fmla="*/ T0 w 501"/>
                  <a:gd name="T2" fmla="+- 0 717 674"/>
                  <a:gd name="T3" fmla="*/ 717 h 109"/>
                  <a:gd name="T4" fmla="+- 0 721 294"/>
                  <a:gd name="T5" fmla="*/ T4 w 501"/>
                  <a:gd name="T6" fmla="+- 0 717 674"/>
                  <a:gd name="T7" fmla="*/ 717 h 109"/>
                  <a:gd name="T8" fmla="+- 0 725 294"/>
                  <a:gd name="T9" fmla="*/ T8 w 501"/>
                  <a:gd name="T10" fmla="+- 0 719 674"/>
                  <a:gd name="T11" fmla="*/ 719 h 109"/>
                  <a:gd name="T12" fmla="+- 0 727 294"/>
                  <a:gd name="T13" fmla="*/ T12 w 501"/>
                  <a:gd name="T14" fmla="+- 0 725 674"/>
                  <a:gd name="T15" fmla="*/ 725 h 109"/>
                  <a:gd name="T16" fmla="+- 0 728 294"/>
                  <a:gd name="T17" fmla="*/ T16 w 501"/>
                  <a:gd name="T18" fmla="+- 0 728 674"/>
                  <a:gd name="T19" fmla="*/ 728 h 109"/>
                  <a:gd name="T20" fmla="+- 0 728 294"/>
                  <a:gd name="T21" fmla="*/ T20 w 501"/>
                  <a:gd name="T22" fmla="+- 0 781 674"/>
                  <a:gd name="T23" fmla="*/ 781 h 109"/>
                  <a:gd name="T24" fmla="+- 0 749 294"/>
                  <a:gd name="T25" fmla="*/ T24 w 501"/>
                  <a:gd name="T26" fmla="+- 0 781 674"/>
                  <a:gd name="T27" fmla="*/ 781 h 109"/>
                  <a:gd name="T28" fmla="+- 0 749 294"/>
                  <a:gd name="T29" fmla="*/ T28 w 501"/>
                  <a:gd name="T30" fmla="+- 0 730 674"/>
                  <a:gd name="T31" fmla="*/ 730 h 109"/>
                  <a:gd name="T32" fmla="+- 0 749 294"/>
                  <a:gd name="T33" fmla="*/ T32 w 501"/>
                  <a:gd name="T34" fmla="+- 0 727 674"/>
                  <a:gd name="T35" fmla="*/ 727 h 109"/>
                  <a:gd name="T36" fmla="+- 0 751 294"/>
                  <a:gd name="T37" fmla="*/ T36 w 501"/>
                  <a:gd name="T38" fmla="+- 0 723 674"/>
                  <a:gd name="T39" fmla="*/ 723 h 109"/>
                  <a:gd name="T40" fmla="+- 0 752 294"/>
                  <a:gd name="T41" fmla="*/ T40 w 501"/>
                  <a:gd name="T42" fmla="+- 0 719 674"/>
                  <a:gd name="T43" fmla="*/ 719 h 109"/>
                  <a:gd name="T44" fmla="+- 0 756 294"/>
                  <a:gd name="T45" fmla="*/ T44 w 501"/>
                  <a:gd name="T46" fmla="+- 0 717 674"/>
                  <a:gd name="T47" fmla="*/ 717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501" h="109">
                    <a:moveTo>
                      <a:pt x="462" y="43"/>
                    </a:moveTo>
                    <a:lnTo>
                      <a:pt x="427" y="43"/>
                    </a:lnTo>
                    <a:lnTo>
                      <a:pt x="431" y="45"/>
                    </a:lnTo>
                    <a:lnTo>
                      <a:pt x="433" y="51"/>
                    </a:lnTo>
                    <a:lnTo>
                      <a:pt x="434" y="54"/>
                    </a:lnTo>
                    <a:lnTo>
                      <a:pt x="434" y="107"/>
                    </a:lnTo>
                    <a:lnTo>
                      <a:pt x="455" y="107"/>
                    </a:lnTo>
                    <a:lnTo>
                      <a:pt x="455" y="56"/>
                    </a:lnTo>
                    <a:lnTo>
                      <a:pt x="455" y="53"/>
                    </a:lnTo>
                    <a:lnTo>
                      <a:pt x="457" y="49"/>
                    </a:lnTo>
                    <a:lnTo>
                      <a:pt x="458" y="45"/>
                    </a:lnTo>
                    <a:lnTo>
                      <a:pt x="462" y="43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794 294"/>
                  <a:gd name="T1" fmla="*/ T0 w 501"/>
                  <a:gd name="T2" fmla="+- 0 717 674"/>
                  <a:gd name="T3" fmla="*/ 717 h 109"/>
                  <a:gd name="T4" fmla="+- 0 767 294"/>
                  <a:gd name="T5" fmla="*/ T4 w 501"/>
                  <a:gd name="T6" fmla="+- 0 717 674"/>
                  <a:gd name="T7" fmla="*/ 717 h 109"/>
                  <a:gd name="T8" fmla="+- 0 771 294"/>
                  <a:gd name="T9" fmla="*/ T8 w 501"/>
                  <a:gd name="T10" fmla="+- 0 719 674"/>
                  <a:gd name="T11" fmla="*/ 719 h 109"/>
                  <a:gd name="T12" fmla="+- 0 772 294"/>
                  <a:gd name="T13" fmla="*/ T12 w 501"/>
                  <a:gd name="T14" fmla="+- 0 723 674"/>
                  <a:gd name="T15" fmla="*/ 723 h 109"/>
                  <a:gd name="T16" fmla="+- 0 773 294"/>
                  <a:gd name="T17" fmla="*/ T16 w 501"/>
                  <a:gd name="T18" fmla="+- 0 725 674"/>
                  <a:gd name="T19" fmla="*/ 725 h 109"/>
                  <a:gd name="T20" fmla="+- 0 774 294"/>
                  <a:gd name="T21" fmla="*/ T20 w 501"/>
                  <a:gd name="T22" fmla="+- 0 727 674"/>
                  <a:gd name="T23" fmla="*/ 727 h 109"/>
                  <a:gd name="T24" fmla="+- 0 774 294"/>
                  <a:gd name="T25" fmla="*/ T24 w 501"/>
                  <a:gd name="T26" fmla="+- 0 781 674"/>
                  <a:gd name="T27" fmla="*/ 781 h 109"/>
                  <a:gd name="T28" fmla="+- 0 795 294"/>
                  <a:gd name="T29" fmla="*/ T28 w 501"/>
                  <a:gd name="T30" fmla="+- 0 781 674"/>
                  <a:gd name="T31" fmla="*/ 781 h 109"/>
                  <a:gd name="T32" fmla="+- 0 795 294"/>
                  <a:gd name="T33" fmla="*/ T32 w 501"/>
                  <a:gd name="T34" fmla="+- 0 721 674"/>
                  <a:gd name="T35" fmla="*/ 721 h 109"/>
                  <a:gd name="T36" fmla="+- 0 794 294"/>
                  <a:gd name="T37" fmla="*/ T36 w 501"/>
                  <a:gd name="T38" fmla="+- 0 717 674"/>
                  <a:gd name="T39" fmla="*/ 717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01" h="109">
                    <a:moveTo>
                      <a:pt x="500" y="43"/>
                    </a:moveTo>
                    <a:lnTo>
                      <a:pt x="473" y="43"/>
                    </a:lnTo>
                    <a:lnTo>
                      <a:pt x="477" y="45"/>
                    </a:lnTo>
                    <a:lnTo>
                      <a:pt x="478" y="49"/>
                    </a:lnTo>
                    <a:lnTo>
                      <a:pt x="479" y="51"/>
                    </a:lnTo>
                    <a:lnTo>
                      <a:pt x="480" y="53"/>
                    </a:lnTo>
                    <a:lnTo>
                      <a:pt x="480" y="107"/>
                    </a:lnTo>
                    <a:lnTo>
                      <a:pt x="501" y="107"/>
                    </a:lnTo>
                    <a:lnTo>
                      <a:pt x="501" y="47"/>
                    </a:lnTo>
                    <a:lnTo>
                      <a:pt x="500" y="43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774 294"/>
                  <a:gd name="T1" fmla="*/ T0 w 501"/>
                  <a:gd name="T2" fmla="+- 0 699 674"/>
                  <a:gd name="T3" fmla="*/ 699 h 109"/>
                  <a:gd name="T4" fmla="+- 0 765 294"/>
                  <a:gd name="T5" fmla="*/ T4 w 501"/>
                  <a:gd name="T6" fmla="+- 0 699 674"/>
                  <a:gd name="T7" fmla="*/ 699 h 109"/>
                  <a:gd name="T8" fmla="+- 0 760 294"/>
                  <a:gd name="T9" fmla="*/ T8 w 501"/>
                  <a:gd name="T10" fmla="+- 0 701 674"/>
                  <a:gd name="T11" fmla="*/ 701 h 109"/>
                  <a:gd name="T12" fmla="+- 0 756 294"/>
                  <a:gd name="T13" fmla="*/ T12 w 501"/>
                  <a:gd name="T14" fmla="+- 0 703 674"/>
                  <a:gd name="T15" fmla="*/ 703 h 109"/>
                  <a:gd name="T16" fmla="+- 0 752 294"/>
                  <a:gd name="T17" fmla="*/ T16 w 501"/>
                  <a:gd name="T18" fmla="+- 0 705 674"/>
                  <a:gd name="T19" fmla="*/ 705 h 109"/>
                  <a:gd name="T20" fmla="+- 0 749 294"/>
                  <a:gd name="T21" fmla="*/ T20 w 501"/>
                  <a:gd name="T22" fmla="+- 0 708 674"/>
                  <a:gd name="T23" fmla="*/ 708 h 109"/>
                  <a:gd name="T24" fmla="+- 0 746 294"/>
                  <a:gd name="T25" fmla="*/ T24 w 501"/>
                  <a:gd name="T26" fmla="+- 0 713 674"/>
                  <a:gd name="T27" fmla="*/ 713 h 109"/>
                  <a:gd name="T28" fmla="+- 0 793 294"/>
                  <a:gd name="T29" fmla="*/ T28 w 501"/>
                  <a:gd name="T30" fmla="+- 0 713 674"/>
                  <a:gd name="T31" fmla="*/ 713 h 109"/>
                  <a:gd name="T32" fmla="+- 0 774 294"/>
                  <a:gd name="T33" fmla="*/ T32 w 501"/>
                  <a:gd name="T34" fmla="+- 0 699 674"/>
                  <a:gd name="T35" fmla="*/ 699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01" h="109">
                    <a:moveTo>
                      <a:pt x="480" y="25"/>
                    </a:moveTo>
                    <a:lnTo>
                      <a:pt x="471" y="25"/>
                    </a:lnTo>
                    <a:lnTo>
                      <a:pt x="466" y="27"/>
                    </a:lnTo>
                    <a:lnTo>
                      <a:pt x="462" y="29"/>
                    </a:lnTo>
                    <a:lnTo>
                      <a:pt x="458" y="31"/>
                    </a:lnTo>
                    <a:lnTo>
                      <a:pt x="455" y="34"/>
                    </a:lnTo>
                    <a:lnTo>
                      <a:pt x="452" y="39"/>
                    </a:lnTo>
                    <a:lnTo>
                      <a:pt x="499" y="39"/>
                    </a:lnTo>
                    <a:lnTo>
                      <a:pt x="480" y="25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294" y="674"/>
                <a:ext cx="501" cy="109"/>
              </a:xfrm>
              <a:custGeom>
                <a:avLst/>
                <a:gdLst>
                  <a:gd name="T0" fmla="+- 0 730 294"/>
                  <a:gd name="T1" fmla="*/ T0 w 501"/>
                  <a:gd name="T2" fmla="+- 0 699 674"/>
                  <a:gd name="T3" fmla="*/ 699 h 109"/>
                  <a:gd name="T4" fmla="+- 0 718 294"/>
                  <a:gd name="T5" fmla="*/ T4 w 501"/>
                  <a:gd name="T6" fmla="+- 0 699 674"/>
                  <a:gd name="T7" fmla="*/ 699 h 109"/>
                  <a:gd name="T8" fmla="+- 0 713 294"/>
                  <a:gd name="T9" fmla="*/ T8 w 501"/>
                  <a:gd name="T10" fmla="+- 0 701 674"/>
                  <a:gd name="T11" fmla="*/ 701 h 109"/>
                  <a:gd name="T12" fmla="+- 0 706 294"/>
                  <a:gd name="T13" fmla="*/ T12 w 501"/>
                  <a:gd name="T14" fmla="+- 0 706 674"/>
                  <a:gd name="T15" fmla="*/ 706 h 109"/>
                  <a:gd name="T16" fmla="+- 0 704 294"/>
                  <a:gd name="T17" fmla="*/ T16 w 501"/>
                  <a:gd name="T18" fmla="+- 0 709 674"/>
                  <a:gd name="T19" fmla="*/ 709 h 109"/>
                  <a:gd name="T20" fmla="+- 0 701 294"/>
                  <a:gd name="T21" fmla="*/ T20 w 501"/>
                  <a:gd name="T22" fmla="+- 0 713 674"/>
                  <a:gd name="T23" fmla="*/ 713 h 109"/>
                  <a:gd name="T24" fmla="+- 0 746 294"/>
                  <a:gd name="T25" fmla="*/ T24 w 501"/>
                  <a:gd name="T26" fmla="+- 0 713 674"/>
                  <a:gd name="T27" fmla="*/ 713 h 109"/>
                  <a:gd name="T28" fmla="+- 0 730 294"/>
                  <a:gd name="T29" fmla="*/ T28 w 501"/>
                  <a:gd name="T30" fmla="+- 0 699 674"/>
                  <a:gd name="T31" fmla="*/ 699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501" h="109">
                    <a:moveTo>
                      <a:pt x="436" y="25"/>
                    </a:moveTo>
                    <a:lnTo>
                      <a:pt x="424" y="25"/>
                    </a:lnTo>
                    <a:lnTo>
                      <a:pt x="419" y="27"/>
                    </a:lnTo>
                    <a:lnTo>
                      <a:pt x="412" y="32"/>
                    </a:lnTo>
                    <a:lnTo>
                      <a:pt x="410" y="35"/>
                    </a:lnTo>
                    <a:lnTo>
                      <a:pt x="407" y="39"/>
                    </a:lnTo>
                    <a:lnTo>
                      <a:pt x="452" y="39"/>
                    </a:lnTo>
                    <a:lnTo>
                      <a:pt x="436" y="25"/>
                    </a:lnTo>
                    <a:close/>
                  </a:path>
                </a:pathLst>
              </a:custGeom>
              <a:solidFill>
                <a:srgbClr val="84D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" y="633"/>
                <a:ext cx="718" cy="2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930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8712968" cy="1772816"/>
          </a:xfrm>
        </p:spPr>
        <p:txBody>
          <a:bodyPr>
            <a:noAutofit/>
          </a:bodyPr>
          <a:lstStyle/>
          <a:p>
            <a:pPr algn="l"/>
            <a:r>
              <a:rPr lang="en-US" sz="20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circles denote experimental </a:t>
            </a:r>
            <a:r>
              <a:rPr lang="en-US" sz="2000" b="1" i="0" u="none" strike="noStrike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0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radius data, continuous lines mark</a:t>
            </a:r>
            <a:r>
              <a:rPr lang="en-US" sz="2000" b="1" i="0" u="none" strike="noStrik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 differences measured by electron scattering or </a:t>
            </a:r>
            <a:r>
              <a:rPr lang="en-US" sz="2000" b="1" i="0" u="none" strike="noStrike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muonic</a:t>
            </a:r>
            <a:r>
              <a:rPr lang="en-US" sz="20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X-rays. These links are used as constraints to improve the input data and to search</a:t>
            </a:r>
            <a:r>
              <a:rPr lang="en-US" sz="2000" b="1" i="0" u="none" strike="noStrik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inconsistencies (see Section 2). Broken lines denote differences from optical isotope shifts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1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624" y="260648"/>
            <a:ext cx="64807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0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09"/>
          <p:cNvSpPr>
            <a:spLocks noChangeArrowheads="1"/>
          </p:cNvSpPr>
          <p:nvPr/>
        </p:nvSpPr>
        <p:spPr bwMode="auto">
          <a:xfrm>
            <a:off x="1524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-11181" y="605778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 spectrum of </a:t>
            </a:r>
            <a:r>
              <a:rPr lang="en-US" sz="1600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recorded with 0.2 </a:t>
            </a:r>
            <a:r>
              <a:rPr lang="en-US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power. Also shown is the fitted </a:t>
            </a:r>
            <a:r>
              <a:rPr lang="en-US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hfs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(blue solid line) and the </a:t>
            </a:r>
            <a:r>
              <a:rPr lang="en-US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hfs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centroid (red vertical line) relative to the centroid of  </a:t>
            </a:r>
            <a:r>
              <a:rPr lang="en-US" sz="1600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  <a:p>
            <a:pPr algn="r"/>
            <a:r>
              <a:rPr lang="en-US" sz="1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en-US" sz="1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Kreim</a:t>
            </a:r>
            <a:r>
              <a:rPr lang="en-US" sz="1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Phys. </a:t>
            </a:r>
            <a:r>
              <a:rPr lang="en-US" sz="14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sz="14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 731 (2014) 97</a:t>
            </a:r>
          </a:p>
        </p:txBody>
      </p:sp>
      <p:sp>
        <p:nvSpPr>
          <p:cNvPr id="713" name="TextBox 712"/>
          <p:cNvSpPr txBox="1"/>
          <p:nvPr/>
        </p:nvSpPr>
        <p:spPr>
          <a:xfrm>
            <a:off x="1604247" y="2496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7551" y="1193086"/>
            <a:ext cx="2095382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1-2 – splitting of P</a:t>
            </a:r>
            <a:r>
              <a:rPr lang="en-US" baseline="-25000" dirty="0" smtClean="0">
                <a:solidFill>
                  <a:prstClr val="black"/>
                </a:solidFill>
              </a:rPr>
              <a:t>1/2</a:t>
            </a:r>
          </a:p>
          <a:p>
            <a:endParaRPr lang="en-US" baseline="-25000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3-4 – splitting of P</a:t>
            </a:r>
            <a:r>
              <a:rPr lang="en-US" baseline="-25000" dirty="0" smtClean="0">
                <a:solidFill>
                  <a:prstClr val="black"/>
                </a:solidFill>
              </a:rPr>
              <a:t>1/2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716" name="TextBox 715"/>
          <p:cNvSpPr txBox="1"/>
          <p:nvPr/>
        </p:nvSpPr>
        <p:spPr>
          <a:xfrm>
            <a:off x="6228184" y="2615710"/>
            <a:ext cx="2095382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1-3 – splitting of S</a:t>
            </a:r>
            <a:r>
              <a:rPr lang="en-US" baseline="-25000" dirty="0" smtClean="0">
                <a:solidFill>
                  <a:prstClr val="black"/>
                </a:solidFill>
              </a:rPr>
              <a:t>1/2</a:t>
            </a:r>
          </a:p>
          <a:p>
            <a:endParaRPr lang="en-US" baseline="-250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-4 – splitting of S</a:t>
            </a:r>
            <a:r>
              <a:rPr lang="en-US" baseline="-25000" dirty="0" smtClean="0">
                <a:solidFill>
                  <a:prstClr val="black"/>
                </a:solidFill>
              </a:rPr>
              <a:t>1/2</a:t>
            </a:r>
            <a:endParaRPr lang="en-US" baseline="-25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Rectangle 1026"/>
              <p:cNvSpPr/>
              <p:nvPr/>
            </p:nvSpPr>
            <p:spPr>
              <a:xfrm>
                <a:off x="6193784" y="3874765"/>
                <a:ext cx="23038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ν</m:t>
                    </m:r>
                  </m:oMath>
                </a14:m>
                <a:r>
                  <a:rPr lang="en-US" sz="2400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47,48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67 MHz</a:t>
                </a:r>
              </a:p>
              <a:p>
                <a:pPr algn="ctr"/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≈ 10</a:t>
                </a:r>
                <a:r>
                  <a:rPr lang="en-US" sz="2400" baseline="300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9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MHz</a:t>
                </a:r>
                <a:endParaRPr lang="en-US" sz="2400" baseline="30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7" name="Rectangle 10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784" y="3874765"/>
                <a:ext cx="2303836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882" r="-343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41" name="Group 10240"/>
          <p:cNvGrpSpPr/>
          <p:nvPr/>
        </p:nvGrpSpPr>
        <p:grpSpPr>
          <a:xfrm>
            <a:off x="179828" y="1302663"/>
            <a:ext cx="5826745" cy="4637771"/>
            <a:chOff x="179828" y="1302663"/>
            <a:chExt cx="5826745" cy="4637771"/>
          </a:xfrm>
        </p:grpSpPr>
        <p:sp>
          <p:nvSpPr>
            <p:cNvPr id="2" name="TextBox 1"/>
            <p:cNvSpPr txBox="1"/>
            <p:nvPr/>
          </p:nvSpPr>
          <p:spPr>
            <a:xfrm>
              <a:off x="1048555" y="5088080"/>
              <a:ext cx="1157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 </a:t>
              </a:r>
              <a:r>
                <a:rPr lang="en-US" dirty="0" smtClean="0">
                  <a:solidFill>
                    <a:srgbClr val="FF0000"/>
                  </a:solidFill>
                </a:rPr>
                <a:t>       </a:t>
              </a:r>
              <a:r>
                <a:rPr lang="en-US" b="1" dirty="0" smtClean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3920098" y="5026748"/>
              <a:ext cx="1157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       </a:t>
              </a:r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  <p:grpSp>
          <p:nvGrpSpPr>
            <p:cNvPr id="10240" name="Group 10239"/>
            <p:cNvGrpSpPr/>
            <p:nvPr/>
          </p:nvGrpSpPr>
          <p:grpSpPr>
            <a:xfrm>
              <a:off x="179828" y="1302663"/>
              <a:ext cx="5826745" cy="4637771"/>
              <a:chOff x="166802" y="944396"/>
              <a:chExt cx="5826745" cy="4637771"/>
            </a:xfrm>
          </p:grpSpPr>
          <p:pic>
            <p:nvPicPr>
              <p:cNvPr id="3121" name="Picture 212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0330" y="1187827"/>
                <a:ext cx="3224508" cy="2258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166802" y="944396"/>
                <a:ext cx="5195740" cy="4637771"/>
                <a:chOff x="0" y="0"/>
                <a:chExt cx="4705" cy="3411"/>
              </a:xfrm>
            </p:grpSpPr>
            <p:sp>
              <p:nvSpPr>
                <p:cNvPr id="8" name="Freeform 7"/>
                <p:cNvSpPr>
                  <a:spLocks/>
                </p:cNvSpPr>
                <p:nvPr/>
              </p:nvSpPr>
              <p:spPr bwMode="auto">
                <a:xfrm>
                  <a:off x="189" y="7"/>
                  <a:ext cx="4510" cy="3059"/>
                </a:xfrm>
                <a:custGeom>
                  <a:avLst/>
                  <a:gdLst>
                    <a:gd name="T0" fmla="*/ 0 w 4510"/>
                    <a:gd name="T1" fmla="*/ 0 h 3059"/>
                    <a:gd name="T2" fmla="*/ 4509 w 4510"/>
                    <a:gd name="T3" fmla="*/ 0 h 3059"/>
                    <a:gd name="T4" fmla="*/ 4509 w 4510"/>
                    <a:gd name="T5" fmla="*/ 3058 h 3059"/>
                    <a:gd name="T6" fmla="*/ 0 w 4510"/>
                    <a:gd name="T7" fmla="*/ 3058 h 3059"/>
                    <a:gd name="T8" fmla="*/ 0 w 4510"/>
                    <a:gd name="T9" fmla="*/ 0 h 3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10" h="3059">
                      <a:moveTo>
                        <a:pt x="0" y="0"/>
                      </a:moveTo>
                      <a:lnTo>
                        <a:pt x="4509" y="0"/>
                      </a:lnTo>
                      <a:lnTo>
                        <a:pt x="4509" y="3058"/>
                      </a:lnTo>
                      <a:lnTo>
                        <a:pt x="0" y="30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Freeform 8"/>
                <p:cNvSpPr>
                  <a:spLocks/>
                </p:cNvSpPr>
                <p:nvPr/>
              </p:nvSpPr>
              <p:spPr bwMode="auto">
                <a:xfrm>
                  <a:off x="189" y="3065"/>
                  <a:ext cx="4510" cy="20"/>
                </a:xfrm>
                <a:custGeom>
                  <a:avLst/>
                  <a:gdLst>
                    <a:gd name="T0" fmla="*/ 0 w 4510"/>
                    <a:gd name="T1" fmla="*/ 0 h 20"/>
                    <a:gd name="T2" fmla="*/ 4509 w 4510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510" h="20">
                      <a:moveTo>
                        <a:pt x="0" y="0"/>
                      </a:moveTo>
                      <a:lnTo>
                        <a:pt x="4509" y="0"/>
                      </a:lnTo>
                    </a:path>
                  </a:pathLst>
                </a:custGeom>
                <a:noFill/>
                <a:ln w="633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545" y="2974"/>
                  <a:ext cx="20" cy="92"/>
                </a:xfrm>
                <a:custGeom>
                  <a:avLst/>
                  <a:gdLst>
                    <a:gd name="T0" fmla="*/ 0 w 20"/>
                    <a:gd name="T1" fmla="*/ 0 h 92"/>
                    <a:gd name="T2" fmla="*/ 0 w 20"/>
                    <a:gd name="T3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2">
                      <a:moveTo>
                        <a:pt x="0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63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654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763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873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982" y="2974"/>
                  <a:ext cx="20" cy="92"/>
                </a:xfrm>
                <a:custGeom>
                  <a:avLst/>
                  <a:gdLst>
                    <a:gd name="T0" fmla="*/ 0 w 20"/>
                    <a:gd name="T1" fmla="*/ 0 h 92"/>
                    <a:gd name="T2" fmla="*/ 0 w 20"/>
                    <a:gd name="T3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2">
                      <a:moveTo>
                        <a:pt x="0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1091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1200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1309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1418" y="2974"/>
                  <a:ext cx="20" cy="92"/>
                </a:xfrm>
                <a:custGeom>
                  <a:avLst/>
                  <a:gdLst>
                    <a:gd name="T0" fmla="*/ 0 w 20"/>
                    <a:gd name="T1" fmla="*/ 0 h 92"/>
                    <a:gd name="T2" fmla="*/ 0 w 20"/>
                    <a:gd name="T3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2">
                      <a:moveTo>
                        <a:pt x="0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1527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1636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1746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1855" y="2974"/>
                  <a:ext cx="20" cy="92"/>
                </a:xfrm>
                <a:custGeom>
                  <a:avLst/>
                  <a:gdLst>
                    <a:gd name="T0" fmla="*/ 0 w 20"/>
                    <a:gd name="T1" fmla="*/ 0 h 92"/>
                    <a:gd name="T2" fmla="*/ 0 w 20"/>
                    <a:gd name="T3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2">
                      <a:moveTo>
                        <a:pt x="0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1964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2073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2182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2291" y="2974"/>
                  <a:ext cx="20" cy="92"/>
                </a:xfrm>
                <a:custGeom>
                  <a:avLst/>
                  <a:gdLst>
                    <a:gd name="T0" fmla="*/ 0 w 20"/>
                    <a:gd name="T1" fmla="*/ 0 h 92"/>
                    <a:gd name="T2" fmla="*/ 0 w 20"/>
                    <a:gd name="T3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2">
                      <a:moveTo>
                        <a:pt x="0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2401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2510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2619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2728" y="2974"/>
                  <a:ext cx="20" cy="92"/>
                </a:xfrm>
                <a:custGeom>
                  <a:avLst/>
                  <a:gdLst>
                    <a:gd name="T0" fmla="*/ 0 w 20"/>
                    <a:gd name="T1" fmla="*/ 0 h 92"/>
                    <a:gd name="T2" fmla="*/ 0 w 20"/>
                    <a:gd name="T3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2">
                      <a:moveTo>
                        <a:pt x="0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2837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2946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3055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3165" y="2974"/>
                  <a:ext cx="20" cy="92"/>
                </a:xfrm>
                <a:custGeom>
                  <a:avLst/>
                  <a:gdLst>
                    <a:gd name="T0" fmla="*/ 0 w 20"/>
                    <a:gd name="T1" fmla="*/ 0 h 92"/>
                    <a:gd name="T2" fmla="*/ 0 w 20"/>
                    <a:gd name="T3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2">
                      <a:moveTo>
                        <a:pt x="0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3274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3383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3492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3601" y="2974"/>
                  <a:ext cx="20" cy="92"/>
                </a:xfrm>
                <a:custGeom>
                  <a:avLst/>
                  <a:gdLst>
                    <a:gd name="T0" fmla="*/ 0 w 20"/>
                    <a:gd name="T1" fmla="*/ 0 h 92"/>
                    <a:gd name="T2" fmla="*/ 0 w 20"/>
                    <a:gd name="T3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2">
                      <a:moveTo>
                        <a:pt x="0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3710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3819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3929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4038" y="2974"/>
                  <a:ext cx="20" cy="92"/>
                </a:xfrm>
                <a:custGeom>
                  <a:avLst/>
                  <a:gdLst>
                    <a:gd name="T0" fmla="*/ 0 w 20"/>
                    <a:gd name="T1" fmla="*/ 0 h 92"/>
                    <a:gd name="T2" fmla="*/ 0 w 20"/>
                    <a:gd name="T3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2">
                      <a:moveTo>
                        <a:pt x="0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4147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4256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4365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4474" y="2974"/>
                  <a:ext cx="20" cy="92"/>
                </a:xfrm>
                <a:custGeom>
                  <a:avLst/>
                  <a:gdLst>
                    <a:gd name="T0" fmla="*/ 0 w 20"/>
                    <a:gd name="T1" fmla="*/ 0 h 92"/>
                    <a:gd name="T2" fmla="*/ 0 w 20"/>
                    <a:gd name="T3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2">
                      <a:moveTo>
                        <a:pt x="0" y="0"/>
                      </a:moveTo>
                      <a:lnTo>
                        <a:pt x="0" y="91"/>
                      </a:lnTo>
                    </a:path>
                  </a:pathLst>
                </a:custGeom>
                <a:noFill/>
                <a:ln w="632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Freeform 46"/>
                <p:cNvSpPr>
                  <a:spLocks/>
                </p:cNvSpPr>
                <p:nvPr/>
              </p:nvSpPr>
              <p:spPr bwMode="auto">
                <a:xfrm>
                  <a:off x="436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327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48"/>
                <p:cNvSpPr>
                  <a:spLocks/>
                </p:cNvSpPr>
                <p:nvPr/>
              </p:nvSpPr>
              <p:spPr bwMode="auto">
                <a:xfrm>
                  <a:off x="218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4583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50"/>
                <p:cNvSpPr>
                  <a:spLocks/>
                </p:cNvSpPr>
                <p:nvPr/>
              </p:nvSpPr>
              <p:spPr bwMode="auto">
                <a:xfrm>
                  <a:off x="4692" y="3020"/>
                  <a:ext cx="20" cy="46"/>
                </a:xfrm>
                <a:custGeom>
                  <a:avLst/>
                  <a:gdLst>
                    <a:gd name="T0" fmla="*/ 0 w 20"/>
                    <a:gd name="T1" fmla="*/ 0 h 46"/>
                    <a:gd name="T2" fmla="*/ 0 w 20"/>
                    <a:gd name="T3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">
                      <a:moveTo>
                        <a:pt x="0" y="0"/>
                      </a:moveTo>
                      <a:lnTo>
                        <a:pt x="0" y="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359" y="3161"/>
                  <a:ext cx="40" cy="20"/>
                </a:xfrm>
                <a:custGeom>
                  <a:avLst/>
                  <a:gdLst>
                    <a:gd name="T0" fmla="*/ 0 w 40"/>
                    <a:gd name="T1" fmla="*/ 6 h 20"/>
                    <a:gd name="T2" fmla="*/ 39 w 40"/>
                    <a:gd name="T3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0" h="20">
                      <a:moveTo>
                        <a:pt x="0" y="6"/>
                      </a:moveTo>
                      <a:lnTo>
                        <a:pt x="39" y="6"/>
                      </a:lnTo>
                    </a:path>
                  </a:pathLst>
                </a:custGeom>
                <a:noFill/>
                <a:ln w="946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3" name="Group 52"/>
                <p:cNvGrpSpPr>
                  <a:grpSpLocks/>
                </p:cNvGrpSpPr>
                <p:nvPr/>
              </p:nvGrpSpPr>
              <p:grpSpPr bwMode="auto">
                <a:xfrm>
                  <a:off x="418" y="3100"/>
                  <a:ext cx="39" cy="105"/>
                  <a:chOff x="418" y="3100"/>
                  <a:chExt cx="39" cy="105"/>
                </a:xfrm>
              </p:grpSpPr>
              <p:sp>
                <p:nvSpPr>
                  <p:cNvPr id="711" name="Freeform 710"/>
                  <p:cNvSpPr>
                    <a:spLocks/>
                  </p:cNvSpPr>
                  <p:nvPr/>
                </p:nvSpPr>
                <p:spPr bwMode="auto">
                  <a:xfrm>
                    <a:off x="418" y="3100"/>
                    <a:ext cx="39" cy="105"/>
                  </a:xfrm>
                  <a:custGeom>
                    <a:avLst/>
                    <a:gdLst>
                      <a:gd name="T0" fmla="*/ 38 w 39"/>
                      <a:gd name="T1" fmla="*/ 23 h 105"/>
                      <a:gd name="T2" fmla="*/ 25 w 39"/>
                      <a:gd name="T3" fmla="*/ 23 h 105"/>
                      <a:gd name="T4" fmla="*/ 25 w 39"/>
                      <a:gd name="T5" fmla="*/ 104 h 105"/>
                      <a:gd name="T6" fmla="*/ 38 w 39"/>
                      <a:gd name="T7" fmla="*/ 104 h 105"/>
                      <a:gd name="T8" fmla="*/ 38 w 39"/>
                      <a:gd name="T9" fmla="*/ 23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105">
                        <a:moveTo>
                          <a:pt x="38" y="23"/>
                        </a:moveTo>
                        <a:lnTo>
                          <a:pt x="25" y="23"/>
                        </a:lnTo>
                        <a:lnTo>
                          <a:pt x="25" y="104"/>
                        </a:lnTo>
                        <a:lnTo>
                          <a:pt x="38" y="104"/>
                        </a:lnTo>
                        <a:lnTo>
                          <a:pt x="3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2" name="Freeform 711"/>
                  <p:cNvSpPr>
                    <a:spLocks/>
                  </p:cNvSpPr>
                  <p:nvPr/>
                </p:nvSpPr>
                <p:spPr bwMode="auto">
                  <a:xfrm>
                    <a:off x="418" y="3100"/>
                    <a:ext cx="39" cy="105"/>
                  </a:xfrm>
                  <a:custGeom>
                    <a:avLst/>
                    <a:gdLst>
                      <a:gd name="T0" fmla="*/ 38 w 39"/>
                      <a:gd name="T1" fmla="*/ 0 h 105"/>
                      <a:gd name="T2" fmla="*/ 30 w 39"/>
                      <a:gd name="T3" fmla="*/ 0 h 105"/>
                      <a:gd name="T4" fmla="*/ 27 w 39"/>
                      <a:gd name="T5" fmla="*/ 4 h 105"/>
                      <a:gd name="T6" fmla="*/ 24 w 39"/>
                      <a:gd name="T7" fmla="*/ 9 h 105"/>
                      <a:gd name="T8" fmla="*/ 13 w 39"/>
                      <a:gd name="T9" fmla="*/ 18 h 105"/>
                      <a:gd name="T10" fmla="*/ 7 w 39"/>
                      <a:gd name="T11" fmla="*/ 22 h 105"/>
                      <a:gd name="T12" fmla="*/ 0 w 39"/>
                      <a:gd name="T13" fmla="*/ 26 h 105"/>
                      <a:gd name="T14" fmla="*/ 0 w 39"/>
                      <a:gd name="T15" fmla="*/ 38 h 105"/>
                      <a:gd name="T16" fmla="*/ 3 w 39"/>
                      <a:gd name="T17" fmla="*/ 37 h 105"/>
                      <a:gd name="T18" fmla="*/ 8 w 39"/>
                      <a:gd name="T19" fmla="*/ 34 h 105"/>
                      <a:gd name="T20" fmla="*/ 18 w 39"/>
                      <a:gd name="T21" fmla="*/ 29 h 105"/>
                      <a:gd name="T22" fmla="*/ 22 w 39"/>
                      <a:gd name="T23" fmla="*/ 26 h 105"/>
                      <a:gd name="T24" fmla="*/ 25 w 39"/>
                      <a:gd name="T25" fmla="*/ 23 h 105"/>
                      <a:gd name="T26" fmla="*/ 38 w 39"/>
                      <a:gd name="T27" fmla="*/ 23 h 105"/>
                      <a:gd name="T28" fmla="*/ 38 w 3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9" h="105">
                        <a:moveTo>
                          <a:pt x="38" y="0"/>
                        </a:moveTo>
                        <a:lnTo>
                          <a:pt x="30" y="0"/>
                        </a:lnTo>
                        <a:lnTo>
                          <a:pt x="27" y="4"/>
                        </a:lnTo>
                        <a:lnTo>
                          <a:pt x="24" y="9"/>
                        </a:lnTo>
                        <a:lnTo>
                          <a:pt x="13" y="18"/>
                        </a:lnTo>
                        <a:lnTo>
                          <a:pt x="7" y="22"/>
                        </a:lnTo>
                        <a:lnTo>
                          <a:pt x="0" y="26"/>
                        </a:lnTo>
                        <a:lnTo>
                          <a:pt x="0" y="38"/>
                        </a:lnTo>
                        <a:lnTo>
                          <a:pt x="3" y="37"/>
                        </a:lnTo>
                        <a:lnTo>
                          <a:pt x="8" y="34"/>
                        </a:lnTo>
                        <a:lnTo>
                          <a:pt x="18" y="29"/>
                        </a:lnTo>
                        <a:lnTo>
                          <a:pt x="22" y="26"/>
                        </a:lnTo>
                        <a:lnTo>
                          <a:pt x="25" y="23"/>
                        </a:lnTo>
                        <a:lnTo>
                          <a:pt x="38" y="23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4" name="Group 53"/>
                <p:cNvGrpSpPr>
                  <a:grpSpLocks/>
                </p:cNvGrpSpPr>
                <p:nvPr/>
              </p:nvGrpSpPr>
              <p:grpSpPr bwMode="auto">
                <a:xfrm>
                  <a:off x="490" y="3100"/>
                  <a:ext cx="69" cy="107"/>
                  <a:chOff x="490" y="3100"/>
                  <a:chExt cx="69" cy="107"/>
                </a:xfrm>
              </p:grpSpPr>
              <p:sp>
                <p:nvSpPr>
                  <p:cNvPr id="709" name="Freeform 708"/>
                  <p:cNvSpPr>
                    <a:spLocks/>
                  </p:cNvSpPr>
                  <p:nvPr/>
                </p:nvSpPr>
                <p:spPr bwMode="auto">
                  <a:xfrm>
                    <a:off x="490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7 w 69"/>
                      <a:gd name="T29" fmla="*/ 96 h 107"/>
                      <a:gd name="T30" fmla="*/ 58 w 69"/>
                      <a:gd name="T31" fmla="*/ 95 h 107"/>
                      <a:gd name="T32" fmla="*/ 28 w 69"/>
                      <a:gd name="T33" fmla="*/ 95 h 107"/>
                      <a:gd name="T34" fmla="*/ 23 w 69"/>
                      <a:gd name="T35" fmla="*/ 93 h 107"/>
                      <a:gd name="T36" fmla="*/ 19 w 69"/>
                      <a:gd name="T37" fmla="*/ 87 h 107"/>
                      <a:gd name="T38" fmla="*/ 15 w 69"/>
                      <a:gd name="T39" fmla="*/ 81 h 107"/>
                      <a:gd name="T40" fmla="*/ 13 w 69"/>
                      <a:gd name="T41" fmla="*/ 70 h 107"/>
                      <a:gd name="T42" fmla="*/ 13 w 69"/>
                      <a:gd name="T43" fmla="*/ 36 h 107"/>
                      <a:gd name="T44" fmla="*/ 15 w 69"/>
                      <a:gd name="T45" fmla="*/ 24 h 107"/>
                      <a:gd name="T46" fmla="*/ 23 w 69"/>
                      <a:gd name="T47" fmla="*/ 13 h 107"/>
                      <a:gd name="T48" fmla="*/ 27 w 69"/>
                      <a:gd name="T49" fmla="*/ 10 h 107"/>
                      <a:gd name="T50" fmla="*/ 57 w 69"/>
                      <a:gd name="T51" fmla="*/ 10 h 107"/>
                      <a:gd name="T52" fmla="*/ 56 w 69"/>
                      <a:gd name="T53" fmla="*/ 8 h 107"/>
                      <a:gd name="T54" fmla="*/ 52 w 69"/>
                      <a:gd name="T55" fmla="*/ 5 h 107"/>
                      <a:gd name="T56" fmla="*/ 48 w 69"/>
                      <a:gd name="T57" fmla="*/ 3 h 107"/>
                      <a:gd name="T58" fmla="*/ 44 w 69"/>
                      <a:gd name="T59" fmla="*/ 1 h 107"/>
                      <a:gd name="T60" fmla="*/ 39 w 69"/>
                      <a:gd name="T6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0" name="Freeform 709"/>
                  <p:cNvSpPr>
                    <a:spLocks/>
                  </p:cNvSpPr>
                  <p:nvPr/>
                </p:nvSpPr>
                <p:spPr bwMode="auto">
                  <a:xfrm>
                    <a:off x="490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7 w 69"/>
                      <a:gd name="T39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5" name="Group 54"/>
                <p:cNvGrpSpPr>
                  <a:grpSpLocks/>
                </p:cNvGrpSpPr>
                <p:nvPr/>
              </p:nvGrpSpPr>
              <p:grpSpPr bwMode="auto">
                <a:xfrm>
                  <a:off x="571" y="3100"/>
                  <a:ext cx="69" cy="107"/>
                  <a:chOff x="571" y="3100"/>
                  <a:chExt cx="69" cy="107"/>
                </a:xfrm>
              </p:grpSpPr>
              <p:sp>
                <p:nvSpPr>
                  <p:cNvPr id="707" name="Freeform 706"/>
                  <p:cNvSpPr>
                    <a:spLocks/>
                  </p:cNvSpPr>
                  <p:nvPr/>
                </p:nvSpPr>
                <p:spPr bwMode="auto">
                  <a:xfrm>
                    <a:off x="571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8" name="Freeform 707"/>
                  <p:cNvSpPr>
                    <a:spLocks/>
                  </p:cNvSpPr>
                  <p:nvPr/>
                </p:nvSpPr>
                <p:spPr bwMode="auto">
                  <a:xfrm>
                    <a:off x="571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5 w 69"/>
                      <a:gd name="T35" fmla="*/ 28 h 107"/>
                      <a:gd name="T36" fmla="*/ 64 w 69"/>
                      <a:gd name="T37" fmla="*/ 22 h 107"/>
                      <a:gd name="T38" fmla="*/ 61 w 69"/>
                      <a:gd name="T39" fmla="*/ 17 h 107"/>
                      <a:gd name="T40" fmla="*/ 59 w 69"/>
                      <a:gd name="T41" fmla="*/ 13 h 107"/>
                      <a:gd name="T42" fmla="*/ 57 w 69"/>
                      <a:gd name="T43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5" y="28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6" name="Group 55"/>
                <p:cNvGrpSpPr>
                  <a:grpSpLocks/>
                </p:cNvGrpSpPr>
                <p:nvPr/>
              </p:nvGrpSpPr>
              <p:grpSpPr bwMode="auto">
                <a:xfrm>
                  <a:off x="652" y="3100"/>
                  <a:ext cx="69" cy="107"/>
                  <a:chOff x="652" y="3100"/>
                  <a:chExt cx="69" cy="107"/>
                </a:xfrm>
              </p:grpSpPr>
              <p:sp>
                <p:nvSpPr>
                  <p:cNvPr id="705" name="Freeform 704"/>
                  <p:cNvSpPr>
                    <a:spLocks/>
                  </p:cNvSpPr>
                  <p:nvPr/>
                </p:nvSpPr>
                <p:spPr bwMode="auto">
                  <a:xfrm>
                    <a:off x="652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6" name="Freeform 705"/>
                  <p:cNvSpPr>
                    <a:spLocks/>
                  </p:cNvSpPr>
                  <p:nvPr/>
                </p:nvSpPr>
                <p:spPr bwMode="auto">
                  <a:xfrm>
                    <a:off x="652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7 w 69"/>
                      <a:gd name="T39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837" y="3161"/>
                  <a:ext cx="40" cy="20"/>
                </a:xfrm>
                <a:custGeom>
                  <a:avLst/>
                  <a:gdLst>
                    <a:gd name="T0" fmla="*/ 0 w 40"/>
                    <a:gd name="T1" fmla="*/ 6 h 20"/>
                    <a:gd name="T2" fmla="*/ 39 w 40"/>
                    <a:gd name="T3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0" h="20">
                      <a:moveTo>
                        <a:pt x="0" y="6"/>
                      </a:moveTo>
                      <a:lnTo>
                        <a:pt x="39" y="6"/>
                      </a:lnTo>
                    </a:path>
                  </a:pathLst>
                </a:custGeom>
                <a:noFill/>
                <a:ln w="946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8" name="Group 57"/>
                <p:cNvGrpSpPr>
                  <a:grpSpLocks/>
                </p:cNvGrpSpPr>
                <p:nvPr/>
              </p:nvGrpSpPr>
              <p:grpSpPr bwMode="auto">
                <a:xfrm>
                  <a:off x="886" y="3100"/>
                  <a:ext cx="69" cy="107"/>
                  <a:chOff x="886" y="3100"/>
                  <a:chExt cx="69" cy="107"/>
                </a:xfrm>
              </p:grpSpPr>
              <p:sp>
                <p:nvSpPr>
                  <p:cNvPr id="702" name="Freeform 701"/>
                  <p:cNvSpPr>
                    <a:spLocks/>
                  </p:cNvSpPr>
                  <p:nvPr/>
                </p:nvSpPr>
                <p:spPr bwMode="auto">
                  <a:xfrm>
                    <a:off x="886" y="3100"/>
                    <a:ext cx="69" cy="107"/>
                  </a:xfrm>
                  <a:custGeom>
                    <a:avLst/>
                    <a:gdLst>
                      <a:gd name="T0" fmla="*/ 43 w 69"/>
                      <a:gd name="T1" fmla="*/ 0 h 107"/>
                      <a:gd name="T2" fmla="*/ 25 w 69"/>
                      <a:gd name="T3" fmla="*/ 0 h 107"/>
                      <a:gd name="T4" fmla="*/ 17 w 69"/>
                      <a:gd name="T5" fmla="*/ 2 h 107"/>
                      <a:gd name="T6" fmla="*/ 6 w 69"/>
                      <a:gd name="T7" fmla="*/ 12 h 107"/>
                      <a:gd name="T8" fmla="*/ 4 w 69"/>
                      <a:gd name="T9" fmla="*/ 19 h 107"/>
                      <a:gd name="T10" fmla="*/ 4 w 69"/>
                      <a:gd name="T11" fmla="*/ 32 h 107"/>
                      <a:gd name="T12" fmla="*/ 5 w 69"/>
                      <a:gd name="T13" fmla="*/ 36 h 107"/>
                      <a:gd name="T14" fmla="*/ 8 w 69"/>
                      <a:gd name="T15" fmla="*/ 39 h 107"/>
                      <a:gd name="T16" fmla="*/ 10 w 69"/>
                      <a:gd name="T17" fmla="*/ 43 h 107"/>
                      <a:gd name="T18" fmla="*/ 10 w 69"/>
                      <a:gd name="T19" fmla="*/ 43 h 107"/>
                      <a:gd name="T20" fmla="*/ 14 w 69"/>
                      <a:gd name="T21" fmla="*/ 46 h 107"/>
                      <a:gd name="T22" fmla="*/ 19 w 69"/>
                      <a:gd name="T23" fmla="*/ 48 h 107"/>
                      <a:gd name="T24" fmla="*/ 13 w 69"/>
                      <a:gd name="T25" fmla="*/ 49 h 107"/>
                      <a:gd name="T26" fmla="*/ 8 w 69"/>
                      <a:gd name="T27" fmla="*/ 52 h 107"/>
                      <a:gd name="T28" fmla="*/ 1 w 69"/>
                      <a:gd name="T29" fmla="*/ 62 h 107"/>
                      <a:gd name="T30" fmla="*/ 0 w 69"/>
                      <a:gd name="T31" fmla="*/ 67 h 107"/>
                      <a:gd name="T32" fmla="*/ 0 w 69"/>
                      <a:gd name="T33" fmla="*/ 83 h 107"/>
                      <a:gd name="T34" fmla="*/ 3 w 69"/>
                      <a:gd name="T35" fmla="*/ 91 h 107"/>
                      <a:gd name="T36" fmla="*/ 9 w 69"/>
                      <a:gd name="T37" fmla="*/ 97 h 107"/>
                      <a:gd name="T38" fmla="*/ 15 w 69"/>
                      <a:gd name="T39" fmla="*/ 103 h 107"/>
                      <a:gd name="T40" fmla="*/ 24 w 69"/>
                      <a:gd name="T41" fmla="*/ 106 h 107"/>
                      <a:gd name="T42" fmla="*/ 44 w 69"/>
                      <a:gd name="T43" fmla="*/ 106 h 107"/>
                      <a:gd name="T44" fmla="*/ 52 w 69"/>
                      <a:gd name="T45" fmla="*/ 103 h 107"/>
                      <a:gd name="T46" fmla="*/ 60 w 69"/>
                      <a:gd name="T47" fmla="*/ 96 h 107"/>
                      <a:gd name="T48" fmla="*/ 30 w 69"/>
                      <a:gd name="T49" fmla="*/ 96 h 107"/>
                      <a:gd name="T50" fmla="*/ 26 w 69"/>
                      <a:gd name="T51" fmla="*/ 95 h 107"/>
                      <a:gd name="T52" fmla="*/ 20 w 69"/>
                      <a:gd name="T53" fmla="*/ 91 h 107"/>
                      <a:gd name="T54" fmla="*/ 17 w 69"/>
                      <a:gd name="T55" fmla="*/ 88 h 107"/>
                      <a:gd name="T56" fmla="*/ 14 w 69"/>
                      <a:gd name="T57" fmla="*/ 81 h 107"/>
                      <a:gd name="T58" fmla="*/ 13 w 69"/>
                      <a:gd name="T59" fmla="*/ 78 h 107"/>
                      <a:gd name="T60" fmla="*/ 13 w 69"/>
                      <a:gd name="T61" fmla="*/ 68 h 107"/>
                      <a:gd name="T62" fmla="*/ 15 w 69"/>
                      <a:gd name="T63" fmla="*/ 63 h 107"/>
                      <a:gd name="T64" fmla="*/ 23 w 69"/>
                      <a:gd name="T65" fmla="*/ 55 h 107"/>
                      <a:gd name="T66" fmla="*/ 28 w 69"/>
                      <a:gd name="T67" fmla="*/ 53 h 107"/>
                      <a:gd name="T68" fmla="*/ 60 w 69"/>
                      <a:gd name="T69" fmla="*/ 53 h 107"/>
                      <a:gd name="T70" fmla="*/ 55 w 69"/>
                      <a:gd name="T71" fmla="*/ 50 h 107"/>
                      <a:gd name="T72" fmla="*/ 49 w 69"/>
                      <a:gd name="T73" fmla="*/ 48 h 107"/>
                      <a:gd name="T74" fmla="*/ 54 w 69"/>
                      <a:gd name="T75" fmla="*/ 46 h 107"/>
                      <a:gd name="T76" fmla="*/ 58 w 69"/>
                      <a:gd name="T77" fmla="*/ 43 h 107"/>
                      <a:gd name="T78" fmla="*/ 58 w 69"/>
                      <a:gd name="T79" fmla="*/ 43 h 107"/>
                      <a:gd name="T80" fmla="*/ 29 w 69"/>
                      <a:gd name="T81" fmla="*/ 43 h 107"/>
                      <a:gd name="T82" fmla="*/ 25 w 69"/>
                      <a:gd name="T83" fmla="*/ 41 h 107"/>
                      <a:gd name="T84" fmla="*/ 18 w 69"/>
                      <a:gd name="T85" fmla="*/ 35 h 107"/>
                      <a:gd name="T86" fmla="*/ 17 w 69"/>
                      <a:gd name="T87" fmla="*/ 31 h 107"/>
                      <a:gd name="T88" fmla="*/ 17 w 69"/>
                      <a:gd name="T89" fmla="*/ 22 h 107"/>
                      <a:gd name="T90" fmla="*/ 18 w 69"/>
                      <a:gd name="T91" fmla="*/ 18 h 107"/>
                      <a:gd name="T92" fmla="*/ 25 w 69"/>
                      <a:gd name="T93" fmla="*/ 12 h 107"/>
                      <a:gd name="T94" fmla="*/ 29 w 69"/>
                      <a:gd name="T95" fmla="*/ 10 h 107"/>
                      <a:gd name="T96" fmla="*/ 58 w 69"/>
                      <a:gd name="T97" fmla="*/ 10 h 107"/>
                      <a:gd name="T98" fmla="*/ 50 w 69"/>
                      <a:gd name="T99" fmla="*/ 2 h 107"/>
                      <a:gd name="T100" fmla="*/ 43 w 69"/>
                      <a:gd name="T10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9" h="107">
                        <a:moveTo>
                          <a:pt x="43" y="0"/>
                        </a:moveTo>
                        <a:lnTo>
                          <a:pt x="25" y="0"/>
                        </a:lnTo>
                        <a:lnTo>
                          <a:pt x="17" y="2"/>
                        </a:lnTo>
                        <a:lnTo>
                          <a:pt x="6" y="12"/>
                        </a:lnTo>
                        <a:lnTo>
                          <a:pt x="4" y="19"/>
                        </a:lnTo>
                        <a:lnTo>
                          <a:pt x="4" y="32"/>
                        </a:lnTo>
                        <a:lnTo>
                          <a:pt x="5" y="36"/>
                        </a:lnTo>
                        <a:lnTo>
                          <a:pt x="8" y="39"/>
                        </a:lnTo>
                        <a:lnTo>
                          <a:pt x="10" y="43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9" y="48"/>
                        </a:lnTo>
                        <a:lnTo>
                          <a:pt x="13" y="49"/>
                        </a:lnTo>
                        <a:lnTo>
                          <a:pt x="8" y="52"/>
                        </a:lnTo>
                        <a:lnTo>
                          <a:pt x="1" y="62"/>
                        </a:lnTo>
                        <a:lnTo>
                          <a:pt x="0" y="67"/>
                        </a:lnTo>
                        <a:lnTo>
                          <a:pt x="0" y="83"/>
                        </a:lnTo>
                        <a:lnTo>
                          <a:pt x="3" y="91"/>
                        </a:lnTo>
                        <a:lnTo>
                          <a:pt x="9" y="97"/>
                        </a:lnTo>
                        <a:lnTo>
                          <a:pt x="15" y="103"/>
                        </a:lnTo>
                        <a:lnTo>
                          <a:pt x="24" y="106"/>
                        </a:lnTo>
                        <a:lnTo>
                          <a:pt x="44" y="106"/>
                        </a:lnTo>
                        <a:lnTo>
                          <a:pt x="52" y="103"/>
                        </a:lnTo>
                        <a:lnTo>
                          <a:pt x="60" y="96"/>
                        </a:lnTo>
                        <a:lnTo>
                          <a:pt x="30" y="96"/>
                        </a:lnTo>
                        <a:lnTo>
                          <a:pt x="26" y="95"/>
                        </a:lnTo>
                        <a:lnTo>
                          <a:pt x="20" y="91"/>
                        </a:lnTo>
                        <a:lnTo>
                          <a:pt x="17" y="88"/>
                        </a:lnTo>
                        <a:lnTo>
                          <a:pt x="14" y="81"/>
                        </a:lnTo>
                        <a:lnTo>
                          <a:pt x="13" y="78"/>
                        </a:lnTo>
                        <a:lnTo>
                          <a:pt x="13" y="68"/>
                        </a:lnTo>
                        <a:lnTo>
                          <a:pt x="15" y="63"/>
                        </a:lnTo>
                        <a:lnTo>
                          <a:pt x="23" y="55"/>
                        </a:lnTo>
                        <a:lnTo>
                          <a:pt x="28" y="53"/>
                        </a:lnTo>
                        <a:lnTo>
                          <a:pt x="60" y="53"/>
                        </a:lnTo>
                        <a:lnTo>
                          <a:pt x="55" y="50"/>
                        </a:lnTo>
                        <a:lnTo>
                          <a:pt x="49" y="48"/>
                        </a:lnTo>
                        <a:lnTo>
                          <a:pt x="54" y="46"/>
                        </a:lnTo>
                        <a:lnTo>
                          <a:pt x="58" y="43"/>
                        </a:lnTo>
                        <a:lnTo>
                          <a:pt x="58" y="43"/>
                        </a:lnTo>
                        <a:lnTo>
                          <a:pt x="29" y="43"/>
                        </a:lnTo>
                        <a:lnTo>
                          <a:pt x="25" y="41"/>
                        </a:lnTo>
                        <a:lnTo>
                          <a:pt x="18" y="35"/>
                        </a:lnTo>
                        <a:lnTo>
                          <a:pt x="17" y="31"/>
                        </a:lnTo>
                        <a:lnTo>
                          <a:pt x="17" y="22"/>
                        </a:lnTo>
                        <a:lnTo>
                          <a:pt x="18" y="18"/>
                        </a:lnTo>
                        <a:lnTo>
                          <a:pt x="25" y="12"/>
                        </a:lnTo>
                        <a:lnTo>
                          <a:pt x="29" y="10"/>
                        </a:lnTo>
                        <a:lnTo>
                          <a:pt x="58" y="10"/>
                        </a:lnTo>
                        <a:lnTo>
                          <a:pt x="50" y="2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3" name="Freeform 702"/>
                  <p:cNvSpPr>
                    <a:spLocks/>
                  </p:cNvSpPr>
                  <p:nvPr/>
                </p:nvSpPr>
                <p:spPr bwMode="auto">
                  <a:xfrm>
                    <a:off x="886" y="3100"/>
                    <a:ext cx="69" cy="107"/>
                  </a:xfrm>
                  <a:custGeom>
                    <a:avLst/>
                    <a:gdLst>
                      <a:gd name="T0" fmla="*/ 60 w 69"/>
                      <a:gd name="T1" fmla="*/ 53 h 107"/>
                      <a:gd name="T2" fmla="*/ 40 w 69"/>
                      <a:gd name="T3" fmla="*/ 53 h 107"/>
                      <a:gd name="T4" fmla="*/ 45 w 69"/>
                      <a:gd name="T5" fmla="*/ 55 h 107"/>
                      <a:gd name="T6" fmla="*/ 53 w 69"/>
                      <a:gd name="T7" fmla="*/ 63 h 107"/>
                      <a:gd name="T8" fmla="*/ 55 w 69"/>
                      <a:gd name="T9" fmla="*/ 68 h 107"/>
                      <a:gd name="T10" fmla="*/ 55 w 69"/>
                      <a:gd name="T11" fmla="*/ 81 h 107"/>
                      <a:gd name="T12" fmla="*/ 53 w 69"/>
                      <a:gd name="T13" fmla="*/ 86 h 107"/>
                      <a:gd name="T14" fmla="*/ 45 w 69"/>
                      <a:gd name="T15" fmla="*/ 94 h 107"/>
                      <a:gd name="T16" fmla="*/ 40 w 69"/>
                      <a:gd name="T17" fmla="*/ 96 h 107"/>
                      <a:gd name="T18" fmla="*/ 60 w 69"/>
                      <a:gd name="T19" fmla="*/ 96 h 107"/>
                      <a:gd name="T20" fmla="*/ 65 w 69"/>
                      <a:gd name="T21" fmla="*/ 91 h 107"/>
                      <a:gd name="T22" fmla="*/ 68 w 69"/>
                      <a:gd name="T23" fmla="*/ 83 h 107"/>
                      <a:gd name="T24" fmla="*/ 68 w 69"/>
                      <a:gd name="T25" fmla="*/ 68 h 107"/>
                      <a:gd name="T26" fmla="*/ 67 w 69"/>
                      <a:gd name="T27" fmla="*/ 62 h 107"/>
                      <a:gd name="T28" fmla="*/ 63 w 69"/>
                      <a:gd name="T29" fmla="*/ 58 h 107"/>
                      <a:gd name="T30" fmla="*/ 60 w 69"/>
                      <a:gd name="T31" fmla="*/ 53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" h="107">
                        <a:moveTo>
                          <a:pt x="60" y="53"/>
                        </a:moveTo>
                        <a:lnTo>
                          <a:pt x="40" y="53"/>
                        </a:lnTo>
                        <a:lnTo>
                          <a:pt x="45" y="55"/>
                        </a:lnTo>
                        <a:lnTo>
                          <a:pt x="53" y="63"/>
                        </a:lnTo>
                        <a:lnTo>
                          <a:pt x="55" y="68"/>
                        </a:lnTo>
                        <a:lnTo>
                          <a:pt x="55" y="81"/>
                        </a:lnTo>
                        <a:lnTo>
                          <a:pt x="53" y="86"/>
                        </a:lnTo>
                        <a:lnTo>
                          <a:pt x="45" y="94"/>
                        </a:lnTo>
                        <a:lnTo>
                          <a:pt x="40" y="96"/>
                        </a:lnTo>
                        <a:lnTo>
                          <a:pt x="60" y="96"/>
                        </a:lnTo>
                        <a:lnTo>
                          <a:pt x="65" y="91"/>
                        </a:lnTo>
                        <a:lnTo>
                          <a:pt x="68" y="83"/>
                        </a:lnTo>
                        <a:lnTo>
                          <a:pt x="68" y="68"/>
                        </a:lnTo>
                        <a:lnTo>
                          <a:pt x="67" y="62"/>
                        </a:lnTo>
                        <a:lnTo>
                          <a:pt x="63" y="58"/>
                        </a:lnTo>
                        <a:lnTo>
                          <a:pt x="60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4" name="Freeform 703"/>
                  <p:cNvSpPr>
                    <a:spLocks/>
                  </p:cNvSpPr>
                  <p:nvPr/>
                </p:nvSpPr>
                <p:spPr bwMode="auto">
                  <a:xfrm>
                    <a:off x="886" y="3100"/>
                    <a:ext cx="69" cy="107"/>
                  </a:xfrm>
                  <a:custGeom>
                    <a:avLst/>
                    <a:gdLst>
                      <a:gd name="T0" fmla="*/ 58 w 69"/>
                      <a:gd name="T1" fmla="*/ 10 h 107"/>
                      <a:gd name="T2" fmla="*/ 39 w 69"/>
                      <a:gd name="T3" fmla="*/ 10 h 107"/>
                      <a:gd name="T4" fmla="*/ 43 w 69"/>
                      <a:gd name="T5" fmla="*/ 12 h 107"/>
                      <a:gd name="T6" fmla="*/ 46 w 69"/>
                      <a:gd name="T7" fmla="*/ 15 h 107"/>
                      <a:gd name="T8" fmla="*/ 49 w 69"/>
                      <a:gd name="T9" fmla="*/ 18 h 107"/>
                      <a:gd name="T10" fmla="*/ 51 w 69"/>
                      <a:gd name="T11" fmla="*/ 22 h 107"/>
                      <a:gd name="T12" fmla="*/ 51 w 69"/>
                      <a:gd name="T13" fmla="*/ 32 h 107"/>
                      <a:gd name="T14" fmla="*/ 49 w 69"/>
                      <a:gd name="T15" fmla="*/ 35 h 107"/>
                      <a:gd name="T16" fmla="*/ 43 w 69"/>
                      <a:gd name="T17" fmla="*/ 41 h 107"/>
                      <a:gd name="T18" fmla="*/ 39 w 69"/>
                      <a:gd name="T19" fmla="*/ 43 h 107"/>
                      <a:gd name="T20" fmla="*/ 58 w 69"/>
                      <a:gd name="T21" fmla="*/ 43 h 107"/>
                      <a:gd name="T22" fmla="*/ 63 w 69"/>
                      <a:gd name="T23" fmla="*/ 36 h 107"/>
                      <a:gd name="T24" fmla="*/ 64 w 69"/>
                      <a:gd name="T25" fmla="*/ 32 h 107"/>
                      <a:gd name="T26" fmla="*/ 64 w 69"/>
                      <a:gd name="T27" fmla="*/ 19 h 107"/>
                      <a:gd name="T28" fmla="*/ 61 w 69"/>
                      <a:gd name="T29" fmla="*/ 13 h 107"/>
                      <a:gd name="T30" fmla="*/ 58 w 69"/>
                      <a:gd name="T3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" h="107">
                        <a:moveTo>
                          <a:pt x="58" y="10"/>
                        </a:moveTo>
                        <a:lnTo>
                          <a:pt x="39" y="10"/>
                        </a:lnTo>
                        <a:lnTo>
                          <a:pt x="43" y="12"/>
                        </a:lnTo>
                        <a:lnTo>
                          <a:pt x="46" y="15"/>
                        </a:lnTo>
                        <a:lnTo>
                          <a:pt x="49" y="18"/>
                        </a:lnTo>
                        <a:lnTo>
                          <a:pt x="51" y="22"/>
                        </a:lnTo>
                        <a:lnTo>
                          <a:pt x="51" y="32"/>
                        </a:lnTo>
                        <a:lnTo>
                          <a:pt x="49" y="35"/>
                        </a:lnTo>
                        <a:lnTo>
                          <a:pt x="43" y="41"/>
                        </a:lnTo>
                        <a:lnTo>
                          <a:pt x="39" y="43"/>
                        </a:lnTo>
                        <a:lnTo>
                          <a:pt x="58" y="43"/>
                        </a:lnTo>
                        <a:lnTo>
                          <a:pt x="63" y="36"/>
                        </a:lnTo>
                        <a:lnTo>
                          <a:pt x="64" y="32"/>
                        </a:lnTo>
                        <a:lnTo>
                          <a:pt x="64" y="19"/>
                        </a:lnTo>
                        <a:lnTo>
                          <a:pt x="61" y="13"/>
                        </a:lnTo>
                        <a:lnTo>
                          <a:pt x="58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9" name="Group 58"/>
                <p:cNvGrpSpPr>
                  <a:grpSpLocks/>
                </p:cNvGrpSpPr>
                <p:nvPr/>
              </p:nvGrpSpPr>
              <p:grpSpPr bwMode="auto">
                <a:xfrm>
                  <a:off x="968" y="3100"/>
                  <a:ext cx="69" cy="107"/>
                  <a:chOff x="968" y="3100"/>
                  <a:chExt cx="69" cy="107"/>
                </a:xfrm>
              </p:grpSpPr>
              <p:sp>
                <p:nvSpPr>
                  <p:cNvPr id="700" name="Freeform 699"/>
                  <p:cNvSpPr>
                    <a:spLocks/>
                  </p:cNvSpPr>
                  <p:nvPr/>
                </p:nvSpPr>
                <p:spPr bwMode="auto">
                  <a:xfrm>
                    <a:off x="968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1" name="Freeform 700"/>
                  <p:cNvSpPr>
                    <a:spLocks/>
                  </p:cNvSpPr>
                  <p:nvPr/>
                </p:nvSpPr>
                <p:spPr bwMode="auto">
                  <a:xfrm>
                    <a:off x="968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9 w 69"/>
                      <a:gd name="T39" fmla="*/ 13 h 107"/>
                      <a:gd name="T40" fmla="*/ 57 w 69"/>
                      <a:gd name="T4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0" name="Group 59"/>
                <p:cNvGrpSpPr>
                  <a:grpSpLocks/>
                </p:cNvGrpSpPr>
                <p:nvPr/>
              </p:nvGrpSpPr>
              <p:grpSpPr bwMode="auto">
                <a:xfrm>
                  <a:off x="1049" y="3100"/>
                  <a:ext cx="69" cy="107"/>
                  <a:chOff x="1049" y="3100"/>
                  <a:chExt cx="69" cy="107"/>
                </a:xfrm>
              </p:grpSpPr>
              <p:sp>
                <p:nvSpPr>
                  <p:cNvPr id="698" name="Freeform 697"/>
                  <p:cNvSpPr>
                    <a:spLocks/>
                  </p:cNvSpPr>
                  <p:nvPr/>
                </p:nvSpPr>
                <p:spPr bwMode="auto">
                  <a:xfrm>
                    <a:off x="1049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7 w 69"/>
                      <a:gd name="T29" fmla="*/ 96 h 107"/>
                      <a:gd name="T30" fmla="*/ 58 w 69"/>
                      <a:gd name="T31" fmla="*/ 95 h 107"/>
                      <a:gd name="T32" fmla="*/ 28 w 69"/>
                      <a:gd name="T33" fmla="*/ 95 h 107"/>
                      <a:gd name="T34" fmla="*/ 23 w 69"/>
                      <a:gd name="T35" fmla="*/ 93 h 107"/>
                      <a:gd name="T36" fmla="*/ 19 w 69"/>
                      <a:gd name="T37" fmla="*/ 87 h 107"/>
                      <a:gd name="T38" fmla="*/ 15 w 69"/>
                      <a:gd name="T39" fmla="*/ 81 h 107"/>
                      <a:gd name="T40" fmla="*/ 13 w 69"/>
                      <a:gd name="T41" fmla="*/ 70 h 107"/>
                      <a:gd name="T42" fmla="*/ 13 w 69"/>
                      <a:gd name="T43" fmla="*/ 36 h 107"/>
                      <a:gd name="T44" fmla="*/ 15 w 69"/>
                      <a:gd name="T45" fmla="*/ 24 h 107"/>
                      <a:gd name="T46" fmla="*/ 23 w 69"/>
                      <a:gd name="T47" fmla="*/ 13 h 107"/>
                      <a:gd name="T48" fmla="*/ 27 w 69"/>
                      <a:gd name="T49" fmla="*/ 10 h 107"/>
                      <a:gd name="T50" fmla="*/ 57 w 69"/>
                      <a:gd name="T51" fmla="*/ 10 h 107"/>
                      <a:gd name="T52" fmla="*/ 56 w 69"/>
                      <a:gd name="T53" fmla="*/ 8 h 107"/>
                      <a:gd name="T54" fmla="*/ 52 w 69"/>
                      <a:gd name="T55" fmla="*/ 5 h 107"/>
                      <a:gd name="T56" fmla="*/ 48 w 69"/>
                      <a:gd name="T57" fmla="*/ 3 h 107"/>
                      <a:gd name="T58" fmla="*/ 44 w 69"/>
                      <a:gd name="T59" fmla="*/ 1 h 107"/>
                      <a:gd name="T60" fmla="*/ 39 w 69"/>
                      <a:gd name="T6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9" name="Freeform 698"/>
                  <p:cNvSpPr>
                    <a:spLocks/>
                  </p:cNvSpPr>
                  <p:nvPr/>
                </p:nvSpPr>
                <p:spPr bwMode="auto">
                  <a:xfrm>
                    <a:off x="1049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7 w 69"/>
                      <a:gd name="T39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1274" y="3161"/>
                  <a:ext cx="40" cy="20"/>
                </a:xfrm>
                <a:custGeom>
                  <a:avLst/>
                  <a:gdLst>
                    <a:gd name="T0" fmla="*/ 0 w 40"/>
                    <a:gd name="T1" fmla="*/ 6 h 20"/>
                    <a:gd name="T2" fmla="*/ 39 w 40"/>
                    <a:gd name="T3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0" h="20">
                      <a:moveTo>
                        <a:pt x="0" y="6"/>
                      </a:moveTo>
                      <a:lnTo>
                        <a:pt x="39" y="6"/>
                      </a:lnTo>
                    </a:path>
                  </a:pathLst>
                </a:custGeom>
                <a:noFill/>
                <a:ln w="946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62" name="Group 61"/>
                <p:cNvGrpSpPr>
                  <a:grpSpLocks/>
                </p:cNvGrpSpPr>
                <p:nvPr/>
              </p:nvGrpSpPr>
              <p:grpSpPr bwMode="auto">
                <a:xfrm>
                  <a:off x="1323" y="3100"/>
                  <a:ext cx="69" cy="107"/>
                  <a:chOff x="1323" y="3100"/>
                  <a:chExt cx="69" cy="107"/>
                </a:xfrm>
              </p:grpSpPr>
              <p:sp>
                <p:nvSpPr>
                  <p:cNvPr id="694" name="Freeform 693"/>
                  <p:cNvSpPr>
                    <a:spLocks/>
                  </p:cNvSpPr>
                  <p:nvPr/>
                </p:nvSpPr>
                <p:spPr bwMode="auto">
                  <a:xfrm>
                    <a:off x="1323" y="3100"/>
                    <a:ext cx="69" cy="107"/>
                  </a:xfrm>
                  <a:custGeom>
                    <a:avLst/>
                    <a:gdLst>
                      <a:gd name="T0" fmla="*/ 45 w 69"/>
                      <a:gd name="T1" fmla="*/ 0 h 107"/>
                      <a:gd name="T2" fmla="*/ 26 w 69"/>
                      <a:gd name="T3" fmla="*/ 0 h 107"/>
                      <a:gd name="T4" fmla="*/ 17 w 69"/>
                      <a:gd name="T5" fmla="*/ 4 h 107"/>
                      <a:gd name="T6" fmla="*/ 8 w 69"/>
                      <a:gd name="T7" fmla="*/ 15 h 107"/>
                      <a:gd name="T8" fmla="*/ 2 w 69"/>
                      <a:gd name="T9" fmla="*/ 32 h 107"/>
                      <a:gd name="T10" fmla="*/ 0 w 69"/>
                      <a:gd name="T11" fmla="*/ 56 h 107"/>
                      <a:gd name="T12" fmla="*/ 2 w 69"/>
                      <a:gd name="T13" fmla="*/ 79 h 107"/>
                      <a:gd name="T14" fmla="*/ 2 w 69"/>
                      <a:gd name="T15" fmla="*/ 79 h 107"/>
                      <a:gd name="T16" fmla="*/ 10 w 69"/>
                      <a:gd name="T17" fmla="*/ 94 h 107"/>
                      <a:gd name="T18" fmla="*/ 16 w 69"/>
                      <a:gd name="T19" fmla="*/ 102 h 107"/>
                      <a:gd name="T20" fmla="*/ 25 w 69"/>
                      <a:gd name="T21" fmla="*/ 106 h 107"/>
                      <a:gd name="T22" fmla="*/ 42 w 69"/>
                      <a:gd name="T23" fmla="*/ 106 h 107"/>
                      <a:gd name="T24" fmla="*/ 48 w 69"/>
                      <a:gd name="T25" fmla="*/ 105 h 107"/>
                      <a:gd name="T26" fmla="*/ 53 w 69"/>
                      <a:gd name="T27" fmla="*/ 102 h 107"/>
                      <a:gd name="T28" fmla="*/ 57 w 69"/>
                      <a:gd name="T29" fmla="*/ 99 h 107"/>
                      <a:gd name="T30" fmla="*/ 60 w 69"/>
                      <a:gd name="T31" fmla="*/ 96 h 107"/>
                      <a:gd name="T32" fmla="*/ 32 w 69"/>
                      <a:gd name="T33" fmla="*/ 96 h 107"/>
                      <a:gd name="T34" fmla="*/ 28 w 69"/>
                      <a:gd name="T35" fmla="*/ 94 h 107"/>
                      <a:gd name="T36" fmla="*/ 22 w 69"/>
                      <a:gd name="T37" fmla="*/ 90 h 107"/>
                      <a:gd name="T38" fmla="*/ 19 w 69"/>
                      <a:gd name="T39" fmla="*/ 87 h 107"/>
                      <a:gd name="T40" fmla="*/ 17 w 69"/>
                      <a:gd name="T41" fmla="*/ 83 h 107"/>
                      <a:gd name="T42" fmla="*/ 15 w 69"/>
                      <a:gd name="T43" fmla="*/ 79 h 107"/>
                      <a:gd name="T44" fmla="*/ 14 w 69"/>
                      <a:gd name="T45" fmla="*/ 75 h 107"/>
                      <a:gd name="T46" fmla="*/ 14 w 69"/>
                      <a:gd name="T47" fmla="*/ 64 h 107"/>
                      <a:gd name="T48" fmla="*/ 16 w 69"/>
                      <a:gd name="T49" fmla="*/ 58 h 107"/>
                      <a:gd name="T50" fmla="*/ 24 w 69"/>
                      <a:gd name="T51" fmla="*/ 50 h 107"/>
                      <a:gd name="T52" fmla="*/ 12 w 69"/>
                      <a:gd name="T53" fmla="*/ 50 h 107"/>
                      <a:gd name="T54" fmla="*/ 12 w 69"/>
                      <a:gd name="T55" fmla="*/ 40 h 107"/>
                      <a:gd name="T56" fmla="*/ 14 w 69"/>
                      <a:gd name="T57" fmla="*/ 32 h 107"/>
                      <a:gd name="T58" fmla="*/ 16 w 69"/>
                      <a:gd name="T59" fmla="*/ 26 h 107"/>
                      <a:gd name="T60" fmla="*/ 18 w 69"/>
                      <a:gd name="T61" fmla="*/ 21 h 107"/>
                      <a:gd name="T62" fmla="*/ 21 w 69"/>
                      <a:gd name="T63" fmla="*/ 16 h 107"/>
                      <a:gd name="T64" fmla="*/ 28 w 69"/>
                      <a:gd name="T65" fmla="*/ 11 h 107"/>
                      <a:gd name="T66" fmla="*/ 32 w 69"/>
                      <a:gd name="T67" fmla="*/ 10 h 107"/>
                      <a:gd name="T68" fmla="*/ 61 w 69"/>
                      <a:gd name="T69" fmla="*/ 10 h 107"/>
                      <a:gd name="T70" fmla="*/ 52 w 69"/>
                      <a:gd name="T71" fmla="*/ 2 h 107"/>
                      <a:gd name="T72" fmla="*/ 45 w 69"/>
                      <a:gd name="T73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9" h="107">
                        <a:moveTo>
                          <a:pt x="45" y="0"/>
                        </a:moveTo>
                        <a:lnTo>
                          <a:pt x="26" y="0"/>
                        </a:lnTo>
                        <a:lnTo>
                          <a:pt x="17" y="4"/>
                        </a:lnTo>
                        <a:lnTo>
                          <a:pt x="8" y="15"/>
                        </a:lnTo>
                        <a:lnTo>
                          <a:pt x="2" y="32"/>
                        </a:lnTo>
                        <a:lnTo>
                          <a:pt x="0" y="56"/>
                        </a:lnTo>
                        <a:lnTo>
                          <a:pt x="2" y="79"/>
                        </a:lnTo>
                        <a:lnTo>
                          <a:pt x="2" y="79"/>
                        </a:lnTo>
                        <a:lnTo>
                          <a:pt x="10" y="94"/>
                        </a:lnTo>
                        <a:lnTo>
                          <a:pt x="16" y="102"/>
                        </a:lnTo>
                        <a:lnTo>
                          <a:pt x="25" y="106"/>
                        </a:lnTo>
                        <a:lnTo>
                          <a:pt x="42" y="106"/>
                        </a:lnTo>
                        <a:lnTo>
                          <a:pt x="48" y="105"/>
                        </a:lnTo>
                        <a:lnTo>
                          <a:pt x="53" y="102"/>
                        </a:lnTo>
                        <a:lnTo>
                          <a:pt x="57" y="99"/>
                        </a:lnTo>
                        <a:lnTo>
                          <a:pt x="60" y="96"/>
                        </a:lnTo>
                        <a:lnTo>
                          <a:pt x="32" y="96"/>
                        </a:lnTo>
                        <a:lnTo>
                          <a:pt x="28" y="94"/>
                        </a:lnTo>
                        <a:lnTo>
                          <a:pt x="22" y="90"/>
                        </a:lnTo>
                        <a:lnTo>
                          <a:pt x="19" y="87"/>
                        </a:lnTo>
                        <a:lnTo>
                          <a:pt x="17" y="83"/>
                        </a:lnTo>
                        <a:lnTo>
                          <a:pt x="15" y="79"/>
                        </a:lnTo>
                        <a:lnTo>
                          <a:pt x="14" y="75"/>
                        </a:lnTo>
                        <a:lnTo>
                          <a:pt x="14" y="64"/>
                        </a:lnTo>
                        <a:lnTo>
                          <a:pt x="16" y="58"/>
                        </a:lnTo>
                        <a:lnTo>
                          <a:pt x="24" y="50"/>
                        </a:lnTo>
                        <a:lnTo>
                          <a:pt x="12" y="50"/>
                        </a:lnTo>
                        <a:lnTo>
                          <a:pt x="12" y="40"/>
                        </a:lnTo>
                        <a:lnTo>
                          <a:pt x="14" y="32"/>
                        </a:lnTo>
                        <a:lnTo>
                          <a:pt x="16" y="26"/>
                        </a:lnTo>
                        <a:lnTo>
                          <a:pt x="18" y="21"/>
                        </a:lnTo>
                        <a:lnTo>
                          <a:pt x="21" y="16"/>
                        </a:lnTo>
                        <a:lnTo>
                          <a:pt x="28" y="11"/>
                        </a:lnTo>
                        <a:lnTo>
                          <a:pt x="32" y="10"/>
                        </a:lnTo>
                        <a:lnTo>
                          <a:pt x="61" y="10"/>
                        </a:lnTo>
                        <a:lnTo>
                          <a:pt x="52" y="2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5" name="Freeform 694"/>
                  <p:cNvSpPr>
                    <a:spLocks/>
                  </p:cNvSpPr>
                  <p:nvPr/>
                </p:nvSpPr>
                <p:spPr bwMode="auto">
                  <a:xfrm>
                    <a:off x="1323" y="3100"/>
                    <a:ext cx="69" cy="107"/>
                  </a:xfrm>
                  <a:custGeom>
                    <a:avLst/>
                    <a:gdLst>
                      <a:gd name="T0" fmla="*/ 61 w 69"/>
                      <a:gd name="T1" fmla="*/ 48 h 107"/>
                      <a:gd name="T2" fmla="*/ 41 w 69"/>
                      <a:gd name="T3" fmla="*/ 48 h 107"/>
                      <a:gd name="T4" fmla="*/ 46 w 69"/>
                      <a:gd name="T5" fmla="*/ 50 h 107"/>
                      <a:gd name="T6" fmla="*/ 53 w 69"/>
                      <a:gd name="T7" fmla="*/ 58 h 107"/>
                      <a:gd name="T8" fmla="*/ 55 w 69"/>
                      <a:gd name="T9" fmla="*/ 64 h 107"/>
                      <a:gd name="T10" fmla="*/ 55 w 69"/>
                      <a:gd name="T11" fmla="*/ 79 h 107"/>
                      <a:gd name="T12" fmla="*/ 53 w 69"/>
                      <a:gd name="T13" fmla="*/ 85 h 107"/>
                      <a:gd name="T14" fmla="*/ 46 w 69"/>
                      <a:gd name="T15" fmla="*/ 93 h 107"/>
                      <a:gd name="T16" fmla="*/ 41 w 69"/>
                      <a:gd name="T17" fmla="*/ 96 h 107"/>
                      <a:gd name="T18" fmla="*/ 60 w 69"/>
                      <a:gd name="T19" fmla="*/ 96 h 107"/>
                      <a:gd name="T20" fmla="*/ 61 w 69"/>
                      <a:gd name="T21" fmla="*/ 94 h 107"/>
                      <a:gd name="T22" fmla="*/ 67 w 69"/>
                      <a:gd name="T23" fmla="*/ 83 h 107"/>
                      <a:gd name="T24" fmla="*/ 68 w 69"/>
                      <a:gd name="T25" fmla="*/ 77 h 107"/>
                      <a:gd name="T26" fmla="*/ 68 w 69"/>
                      <a:gd name="T27" fmla="*/ 60 h 107"/>
                      <a:gd name="T28" fmla="*/ 65 w 69"/>
                      <a:gd name="T29" fmla="*/ 52 h 107"/>
                      <a:gd name="T30" fmla="*/ 61 w 69"/>
                      <a:gd name="T31" fmla="*/ 48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" h="107">
                        <a:moveTo>
                          <a:pt x="61" y="48"/>
                        </a:moveTo>
                        <a:lnTo>
                          <a:pt x="41" y="48"/>
                        </a:lnTo>
                        <a:lnTo>
                          <a:pt x="46" y="50"/>
                        </a:lnTo>
                        <a:lnTo>
                          <a:pt x="53" y="58"/>
                        </a:lnTo>
                        <a:lnTo>
                          <a:pt x="55" y="64"/>
                        </a:lnTo>
                        <a:lnTo>
                          <a:pt x="55" y="79"/>
                        </a:lnTo>
                        <a:lnTo>
                          <a:pt x="53" y="85"/>
                        </a:lnTo>
                        <a:lnTo>
                          <a:pt x="46" y="93"/>
                        </a:lnTo>
                        <a:lnTo>
                          <a:pt x="41" y="96"/>
                        </a:lnTo>
                        <a:lnTo>
                          <a:pt x="60" y="96"/>
                        </a:lnTo>
                        <a:lnTo>
                          <a:pt x="61" y="94"/>
                        </a:lnTo>
                        <a:lnTo>
                          <a:pt x="67" y="83"/>
                        </a:lnTo>
                        <a:lnTo>
                          <a:pt x="68" y="77"/>
                        </a:lnTo>
                        <a:lnTo>
                          <a:pt x="68" y="60"/>
                        </a:lnTo>
                        <a:lnTo>
                          <a:pt x="65" y="52"/>
                        </a:lnTo>
                        <a:lnTo>
                          <a:pt x="6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6" name="Freeform 695"/>
                  <p:cNvSpPr>
                    <a:spLocks/>
                  </p:cNvSpPr>
                  <p:nvPr/>
                </p:nvSpPr>
                <p:spPr bwMode="auto">
                  <a:xfrm>
                    <a:off x="1323" y="3100"/>
                    <a:ext cx="69" cy="107"/>
                  </a:xfrm>
                  <a:custGeom>
                    <a:avLst/>
                    <a:gdLst>
                      <a:gd name="T0" fmla="*/ 46 w 69"/>
                      <a:gd name="T1" fmla="*/ 37 h 107"/>
                      <a:gd name="T2" fmla="*/ 33 w 69"/>
                      <a:gd name="T3" fmla="*/ 37 h 107"/>
                      <a:gd name="T4" fmla="*/ 28 w 69"/>
                      <a:gd name="T5" fmla="*/ 38 h 107"/>
                      <a:gd name="T6" fmla="*/ 23 w 69"/>
                      <a:gd name="T7" fmla="*/ 40 h 107"/>
                      <a:gd name="T8" fmla="*/ 19 w 69"/>
                      <a:gd name="T9" fmla="*/ 42 h 107"/>
                      <a:gd name="T10" fmla="*/ 15 w 69"/>
                      <a:gd name="T11" fmla="*/ 46 h 107"/>
                      <a:gd name="T12" fmla="*/ 12 w 69"/>
                      <a:gd name="T13" fmla="*/ 50 h 107"/>
                      <a:gd name="T14" fmla="*/ 24 w 69"/>
                      <a:gd name="T15" fmla="*/ 50 h 107"/>
                      <a:gd name="T16" fmla="*/ 24 w 69"/>
                      <a:gd name="T17" fmla="*/ 50 h 107"/>
                      <a:gd name="T18" fmla="*/ 29 w 69"/>
                      <a:gd name="T19" fmla="*/ 48 h 107"/>
                      <a:gd name="T20" fmla="*/ 61 w 69"/>
                      <a:gd name="T21" fmla="*/ 48 h 107"/>
                      <a:gd name="T22" fmla="*/ 53 w 69"/>
                      <a:gd name="T23" fmla="*/ 40 h 107"/>
                      <a:gd name="T24" fmla="*/ 46 w 69"/>
                      <a:gd name="T25" fmla="*/ 3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9" h="107">
                        <a:moveTo>
                          <a:pt x="46" y="37"/>
                        </a:moveTo>
                        <a:lnTo>
                          <a:pt x="33" y="37"/>
                        </a:lnTo>
                        <a:lnTo>
                          <a:pt x="28" y="38"/>
                        </a:lnTo>
                        <a:lnTo>
                          <a:pt x="23" y="40"/>
                        </a:lnTo>
                        <a:lnTo>
                          <a:pt x="19" y="42"/>
                        </a:lnTo>
                        <a:lnTo>
                          <a:pt x="15" y="46"/>
                        </a:lnTo>
                        <a:lnTo>
                          <a:pt x="12" y="50"/>
                        </a:lnTo>
                        <a:lnTo>
                          <a:pt x="24" y="50"/>
                        </a:lnTo>
                        <a:lnTo>
                          <a:pt x="24" y="50"/>
                        </a:lnTo>
                        <a:lnTo>
                          <a:pt x="29" y="48"/>
                        </a:lnTo>
                        <a:lnTo>
                          <a:pt x="61" y="48"/>
                        </a:lnTo>
                        <a:lnTo>
                          <a:pt x="53" y="40"/>
                        </a:lnTo>
                        <a:lnTo>
                          <a:pt x="46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7" name="Freeform 696"/>
                  <p:cNvSpPr>
                    <a:spLocks/>
                  </p:cNvSpPr>
                  <p:nvPr/>
                </p:nvSpPr>
                <p:spPr bwMode="auto">
                  <a:xfrm>
                    <a:off x="1323" y="3100"/>
                    <a:ext cx="69" cy="107"/>
                  </a:xfrm>
                  <a:custGeom>
                    <a:avLst/>
                    <a:gdLst>
                      <a:gd name="T0" fmla="*/ 61 w 69"/>
                      <a:gd name="T1" fmla="*/ 10 h 107"/>
                      <a:gd name="T2" fmla="*/ 41 w 69"/>
                      <a:gd name="T3" fmla="*/ 10 h 107"/>
                      <a:gd name="T4" fmla="*/ 45 w 69"/>
                      <a:gd name="T5" fmla="*/ 12 h 107"/>
                      <a:gd name="T6" fmla="*/ 49 w 69"/>
                      <a:gd name="T7" fmla="*/ 16 h 107"/>
                      <a:gd name="T8" fmla="*/ 51 w 69"/>
                      <a:gd name="T9" fmla="*/ 18 h 107"/>
                      <a:gd name="T10" fmla="*/ 53 w 69"/>
                      <a:gd name="T11" fmla="*/ 21 h 107"/>
                      <a:gd name="T12" fmla="*/ 54 w 69"/>
                      <a:gd name="T13" fmla="*/ 26 h 107"/>
                      <a:gd name="T14" fmla="*/ 67 w 69"/>
                      <a:gd name="T15" fmla="*/ 25 h 107"/>
                      <a:gd name="T16" fmla="*/ 65 w 69"/>
                      <a:gd name="T17" fmla="*/ 17 h 107"/>
                      <a:gd name="T18" fmla="*/ 62 w 69"/>
                      <a:gd name="T19" fmla="*/ 11 h 107"/>
                      <a:gd name="T20" fmla="*/ 61 w 69"/>
                      <a:gd name="T2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107">
                        <a:moveTo>
                          <a:pt x="61" y="10"/>
                        </a:moveTo>
                        <a:lnTo>
                          <a:pt x="41" y="10"/>
                        </a:lnTo>
                        <a:lnTo>
                          <a:pt x="45" y="12"/>
                        </a:lnTo>
                        <a:lnTo>
                          <a:pt x="49" y="16"/>
                        </a:lnTo>
                        <a:lnTo>
                          <a:pt x="51" y="18"/>
                        </a:lnTo>
                        <a:lnTo>
                          <a:pt x="53" y="21"/>
                        </a:lnTo>
                        <a:lnTo>
                          <a:pt x="54" y="26"/>
                        </a:lnTo>
                        <a:lnTo>
                          <a:pt x="67" y="25"/>
                        </a:lnTo>
                        <a:lnTo>
                          <a:pt x="65" y="17"/>
                        </a:lnTo>
                        <a:lnTo>
                          <a:pt x="62" y="11"/>
                        </a:lnTo>
                        <a:lnTo>
                          <a:pt x="6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3" name="Group 62"/>
                <p:cNvGrpSpPr>
                  <a:grpSpLocks/>
                </p:cNvGrpSpPr>
                <p:nvPr/>
              </p:nvGrpSpPr>
              <p:grpSpPr bwMode="auto">
                <a:xfrm>
                  <a:off x="1405" y="3100"/>
                  <a:ext cx="69" cy="107"/>
                  <a:chOff x="1405" y="3100"/>
                  <a:chExt cx="69" cy="107"/>
                </a:xfrm>
              </p:grpSpPr>
              <p:sp>
                <p:nvSpPr>
                  <p:cNvPr id="692" name="Freeform 691"/>
                  <p:cNvSpPr>
                    <a:spLocks/>
                  </p:cNvSpPr>
                  <p:nvPr/>
                </p:nvSpPr>
                <p:spPr bwMode="auto">
                  <a:xfrm>
                    <a:off x="1405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7 w 69"/>
                      <a:gd name="T29" fmla="*/ 96 h 107"/>
                      <a:gd name="T30" fmla="*/ 58 w 69"/>
                      <a:gd name="T31" fmla="*/ 95 h 107"/>
                      <a:gd name="T32" fmla="*/ 28 w 69"/>
                      <a:gd name="T33" fmla="*/ 95 h 107"/>
                      <a:gd name="T34" fmla="*/ 23 w 69"/>
                      <a:gd name="T35" fmla="*/ 93 h 107"/>
                      <a:gd name="T36" fmla="*/ 19 w 69"/>
                      <a:gd name="T37" fmla="*/ 87 h 107"/>
                      <a:gd name="T38" fmla="*/ 15 w 69"/>
                      <a:gd name="T39" fmla="*/ 81 h 107"/>
                      <a:gd name="T40" fmla="*/ 13 w 69"/>
                      <a:gd name="T41" fmla="*/ 70 h 107"/>
                      <a:gd name="T42" fmla="*/ 13 w 69"/>
                      <a:gd name="T43" fmla="*/ 36 h 107"/>
                      <a:gd name="T44" fmla="*/ 15 w 69"/>
                      <a:gd name="T45" fmla="*/ 24 h 107"/>
                      <a:gd name="T46" fmla="*/ 23 w 69"/>
                      <a:gd name="T47" fmla="*/ 13 h 107"/>
                      <a:gd name="T48" fmla="*/ 27 w 69"/>
                      <a:gd name="T49" fmla="*/ 10 h 107"/>
                      <a:gd name="T50" fmla="*/ 57 w 69"/>
                      <a:gd name="T51" fmla="*/ 10 h 107"/>
                      <a:gd name="T52" fmla="*/ 56 w 69"/>
                      <a:gd name="T53" fmla="*/ 8 h 107"/>
                      <a:gd name="T54" fmla="*/ 52 w 69"/>
                      <a:gd name="T55" fmla="*/ 5 h 107"/>
                      <a:gd name="T56" fmla="*/ 48 w 69"/>
                      <a:gd name="T57" fmla="*/ 3 h 107"/>
                      <a:gd name="T58" fmla="*/ 44 w 69"/>
                      <a:gd name="T59" fmla="*/ 1 h 107"/>
                      <a:gd name="T60" fmla="*/ 39 w 69"/>
                      <a:gd name="T6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3" name="Freeform 692"/>
                  <p:cNvSpPr>
                    <a:spLocks/>
                  </p:cNvSpPr>
                  <p:nvPr/>
                </p:nvSpPr>
                <p:spPr bwMode="auto">
                  <a:xfrm>
                    <a:off x="1405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7 w 69"/>
                      <a:gd name="T39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>
                  <a:grpSpLocks/>
                </p:cNvGrpSpPr>
                <p:nvPr/>
              </p:nvGrpSpPr>
              <p:grpSpPr bwMode="auto">
                <a:xfrm>
                  <a:off x="1486" y="3100"/>
                  <a:ext cx="69" cy="107"/>
                  <a:chOff x="1486" y="3100"/>
                  <a:chExt cx="69" cy="107"/>
                </a:xfrm>
              </p:grpSpPr>
              <p:sp>
                <p:nvSpPr>
                  <p:cNvPr id="690" name="Freeform 689"/>
                  <p:cNvSpPr>
                    <a:spLocks/>
                  </p:cNvSpPr>
                  <p:nvPr/>
                </p:nvSpPr>
                <p:spPr bwMode="auto">
                  <a:xfrm>
                    <a:off x="1486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3 w 69"/>
                      <a:gd name="T11" fmla="*/ 24 h 107"/>
                      <a:gd name="T12" fmla="*/ 1 w 69"/>
                      <a:gd name="T13" fmla="*/ 31 h 107"/>
                      <a:gd name="T14" fmla="*/ 0 w 69"/>
                      <a:gd name="T15" fmla="*/ 40 h 107"/>
                      <a:gd name="T16" fmla="*/ 0 w 69"/>
                      <a:gd name="T17" fmla="*/ 58 h 107"/>
                      <a:gd name="T18" fmla="*/ 3 w 69"/>
                      <a:gd name="T19" fmla="*/ 80 h 107"/>
                      <a:gd name="T20" fmla="*/ 10 w 69"/>
                      <a:gd name="T21" fmla="*/ 95 h 107"/>
                      <a:gd name="T22" fmla="*/ 16 w 69"/>
                      <a:gd name="T23" fmla="*/ 102 h 107"/>
                      <a:gd name="T24" fmla="*/ 23 w 69"/>
                      <a:gd name="T25" fmla="*/ 106 h 107"/>
                      <a:gd name="T26" fmla="*/ 41 w 69"/>
                      <a:gd name="T27" fmla="*/ 106 h 107"/>
                      <a:gd name="T28" fmla="*/ 47 w 69"/>
                      <a:gd name="T29" fmla="*/ 104 h 107"/>
                      <a:gd name="T30" fmla="*/ 52 w 69"/>
                      <a:gd name="T31" fmla="*/ 100 h 107"/>
                      <a:gd name="T32" fmla="*/ 57 w 69"/>
                      <a:gd name="T33" fmla="*/ 96 h 107"/>
                      <a:gd name="T34" fmla="*/ 58 w 69"/>
                      <a:gd name="T35" fmla="*/ 95 h 107"/>
                      <a:gd name="T36" fmla="*/ 28 w 69"/>
                      <a:gd name="T37" fmla="*/ 95 h 107"/>
                      <a:gd name="T38" fmla="*/ 23 w 69"/>
                      <a:gd name="T39" fmla="*/ 93 h 107"/>
                      <a:gd name="T40" fmla="*/ 19 w 69"/>
                      <a:gd name="T41" fmla="*/ 87 h 107"/>
                      <a:gd name="T42" fmla="*/ 15 w 69"/>
                      <a:gd name="T43" fmla="*/ 81 h 107"/>
                      <a:gd name="T44" fmla="*/ 13 w 69"/>
                      <a:gd name="T45" fmla="*/ 70 h 107"/>
                      <a:gd name="T46" fmla="*/ 13 w 69"/>
                      <a:gd name="T47" fmla="*/ 36 h 107"/>
                      <a:gd name="T48" fmla="*/ 15 w 69"/>
                      <a:gd name="T49" fmla="*/ 24 h 107"/>
                      <a:gd name="T50" fmla="*/ 19 w 69"/>
                      <a:gd name="T51" fmla="*/ 18 h 107"/>
                      <a:gd name="T52" fmla="*/ 23 w 69"/>
                      <a:gd name="T53" fmla="*/ 13 h 107"/>
                      <a:gd name="T54" fmla="*/ 27 w 69"/>
                      <a:gd name="T55" fmla="*/ 10 h 107"/>
                      <a:gd name="T56" fmla="*/ 57 w 69"/>
                      <a:gd name="T57" fmla="*/ 10 h 107"/>
                      <a:gd name="T58" fmla="*/ 56 w 69"/>
                      <a:gd name="T59" fmla="*/ 8 h 107"/>
                      <a:gd name="T60" fmla="*/ 52 w 69"/>
                      <a:gd name="T61" fmla="*/ 5 h 107"/>
                      <a:gd name="T62" fmla="*/ 48 w 69"/>
                      <a:gd name="T63" fmla="*/ 3 h 107"/>
                      <a:gd name="T64" fmla="*/ 44 w 69"/>
                      <a:gd name="T65" fmla="*/ 1 h 107"/>
                      <a:gd name="T66" fmla="*/ 39 w 69"/>
                      <a:gd name="T6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1" name="Freeform 690"/>
                  <p:cNvSpPr>
                    <a:spLocks/>
                  </p:cNvSpPr>
                  <p:nvPr/>
                </p:nvSpPr>
                <p:spPr bwMode="auto">
                  <a:xfrm>
                    <a:off x="1486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5 w 69"/>
                      <a:gd name="T35" fmla="*/ 28 h 107"/>
                      <a:gd name="T36" fmla="*/ 64 w 69"/>
                      <a:gd name="T37" fmla="*/ 22 h 107"/>
                      <a:gd name="T38" fmla="*/ 61 w 69"/>
                      <a:gd name="T39" fmla="*/ 17 h 107"/>
                      <a:gd name="T40" fmla="*/ 59 w 69"/>
                      <a:gd name="T41" fmla="*/ 13 h 107"/>
                      <a:gd name="T42" fmla="*/ 57 w 69"/>
                      <a:gd name="T43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5" y="28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65" name="Freeform 64"/>
                <p:cNvSpPr>
                  <a:spLocks/>
                </p:cNvSpPr>
                <p:nvPr/>
              </p:nvSpPr>
              <p:spPr bwMode="auto">
                <a:xfrm>
                  <a:off x="1711" y="3161"/>
                  <a:ext cx="40" cy="20"/>
                </a:xfrm>
                <a:custGeom>
                  <a:avLst/>
                  <a:gdLst>
                    <a:gd name="T0" fmla="*/ 0 w 40"/>
                    <a:gd name="T1" fmla="*/ 6 h 20"/>
                    <a:gd name="T2" fmla="*/ 39 w 40"/>
                    <a:gd name="T3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0" h="20">
                      <a:moveTo>
                        <a:pt x="0" y="6"/>
                      </a:moveTo>
                      <a:lnTo>
                        <a:pt x="39" y="6"/>
                      </a:lnTo>
                    </a:path>
                  </a:pathLst>
                </a:custGeom>
                <a:noFill/>
                <a:ln w="946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66" name="Group 65"/>
                <p:cNvGrpSpPr>
                  <a:grpSpLocks/>
                </p:cNvGrpSpPr>
                <p:nvPr/>
              </p:nvGrpSpPr>
              <p:grpSpPr bwMode="auto">
                <a:xfrm>
                  <a:off x="1757" y="3100"/>
                  <a:ext cx="73" cy="105"/>
                  <a:chOff x="1757" y="3100"/>
                  <a:chExt cx="73" cy="105"/>
                </a:xfrm>
              </p:grpSpPr>
              <p:sp>
                <p:nvSpPr>
                  <p:cNvPr id="687" name="Freeform 686"/>
                  <p:cNvSpPr>
                    <a:spLocks/>
                  </p:cNvSpPr>
                  <p:nvPr/>
                </p:nvSpPr>
                <p:spPr bwMode="auto">
                  <a:xfrm>
                    <a:off x="1757" y="3100"/>
                    <a:ext cx="73" cy="105"/>
                  </a:xfrm>
                  <a:custGeom>
                    <a:avLst/>
                    <a:gdLst>
                      <a:gd name="T0" fmla="*/ 58 w 73"/>
                      <a:gd name="T1" fmla="*/ 79 h 105"/>
                      <a:gd name="T2" fmla="*/ 45 w 73"/>
                      <a:gd name="T3" fmla="*/ 79 h 105"/>
                      <a:gd name="T4" fmla="*/ 45 w 73"/>
                      <a:gd name="T5" fmla="*/ 104 h 105"/>
                      <a:gd name="T6" fmla="*/ 58 w 73"/>
                      <a:gd name="T7" fmla="*/ 104 h 105"/>
                      <a:gd name="T8" fmla="*/ 58 w 73"/>
                      <a:gd name="T9" fmla="*/ 79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105">
                        <a:moveTo>
                          <a:pt x="58" y="79"/>
                        </a:moveTo>
                        <a:lnTo>
                          <a:pt x="45" y="79"/>
                        </a:lnTo>
                        <a:lnTo>
                          <a:pt x="45" y="104"/>
                        </a:lnTo>
                        <a:lnTo>
                          <a:pt x="58" y="104"/>
                        </a:lnTo>
                        <a:lnTo>
                          <a:pt x="58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8" name="Freeform 687"/>
                  <p:cNvSpPr>
                    <a:spLocks/>
                  </p:cNvSpPr>
                  <p:nvPr/>
                </p:nvSpPr>
                <p:spPr bwMode="auto">
                  <a:xfrm>
                    <a:off x="1757" y="3100"/>
                    <a:ext cx="73" cy="105"/>
                  </a:xfrm>
                  <a:custGeom>
                    <a:avLst/>
                    <a:gdLst>
                      <a:gd name="T0" fmla="*/ 58 w 73"/>
                      <a:gd name="T1" fmla="*/ 0 h 105"/>
                      <a:gd name="T2" fmla="*/ 47 w 73"/>
                      <a:gd name="T3" fmla="*/ 0 h 105"/>
                      <a:gd name="T4" fmla="*/ 0 w 73"/>
                      <a:gd name="T5" fmla="*/ 67 h 105"/>
                      <a:gd name="T6" fmla="*/ 0 w 73"/>
                      <a:gd name="T7" fmla="*/ 79 h 105"/>
                      <a:gd name="T8" fmla="*/ 72 w 73"/>
                      <a:gd name="T9" fmla="*/ 79 h 105"/>
                      <a:gd name="T10" fmla="*/ 72 w 73"/>
                      <a:gd name="T11" fmla="*/ 67 h 105"/>
                      <a:gd name="T12" fmla="*/ 12 w 73"/>
                      <a:gd name="T13" fmla="*/ 67 h 105"/>
                      <a:gd name="T14" fmla="*/ 45 w 73"/>
                      <a:gd name="T15" fmla="*/ 20 h 105"/>
                      <a:gd name="T16" fmla="*/ 58 w 73"/>
                      <a:gd name="T17" fmla="*/ 20 h 105"/>
                      <a:gd name="T18" fmla="*/ 58 w 73"/>
                      <a:gd name="T1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3" h="105">
                        <a:moveTo>
                          <a:pt x="58" y="0"/>
                        </a:moveTo>
                        <a:lnTo>
                          <a:pt x="47" y="0"/>
                        </a:lnTo>
                        <a:lnTo>
                          <a:pt x="0" y="67"/>
                        </a:lnTo>
                        <a:lnTo>
                          <a:pt x="0" y="79"/>
                        </a:lnTo>
                        <a:lnTo>
                          <a:pt x="72" y="79"/>
                        </a:lnTo>
                        <a:lnTo>
                          <a:pt x="72" y="67"/>
                        </a:lnTo>
                        <a:lnTo>
                          <a:pt x="12" y="67"/>
                        </a:lnTo>
                        <a:lnTo>
                          <a:pt x="45" y="20"/>
                        </a:lnTo>
                        <a:lnTo>
                          <a:pt x="58" y="20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9" name="Freeform 688"/>
                  <p:cNvSpPr>
                    <a:spLocks/>
                  </p:cNvSpPr>
                  <p:nvPr/>
                </p:nvSpPr>
                <p:spPr bwMode="auto">
                  <a:xfrm>
                    <a:off x="1757" y="3100"/>
                    <a:ext cx="73" cy="105"/>
                  </a:xfrm>
                  <a:custGeom>
                    <a:avLst/>
                    <a:gdLst>
                      <a:gd name="T0" fmla="*/ 58 w 73"/>
                      <a:gd name="T1" fmla="*/ 20 h 105"/>
                      <a:gd name="T2" fmla="*/ 45 w 73"/>
                      <a:gd name="T3" fmla="*/ 20 h 105"/>
                      <a:gd name="T4" fmla="*/ 45 w 73"/>
                      <a:gd name="T5" fmla="*/ 67 h 105"/>
                      <a:gd name="T6" fmla="*/ 58 w 73"/>
                      <a:gd name="T7" fmla="*/ 67 h 105"/>
                      <a:gd name="T8" fmla="*/ 58 w 73"/>
                      <a:gd name="T9" fmla="*/ 2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105">
                        <a:moveTo>
                          <a:pt x="58" y="20"/>
                        </a:moveTo>
                        <a:lnTo>
                          <a:pt x="45" y="20"/>
                        </a:lnTo>
                        <a:lnTo>
                          <a:pt x="45" y="67"/>
                        </a:lnTo>
                        <a:lnTo>
                          <a:pt x="58" y="67"/>
                        </a:lnTo>
                        <a:lnTo>
                          <a:pt x="58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7" name="Group 66"/>
                <p:cNvGrpSpPr>
                  <a:grpSpLocks/>
                </p:cNvGrpSpPr>
                <p:nvPr/>
              </p:nvGrpSpPr>
              <p:grpSpPr bwMode="auto">
                <a:xfrm>
                  <a:off x="1842" y="3100"/>
                  <a:ext cx="69" cy="107"/>
                  <a:chOff x="1842" y="3100"/>
                  <a:chExt cx="69" cy="107"/>
                </a:xfrm>
              </p:grpSpPr>
              <p:sp>
                <p:nvSpPr>
                  <p:cNvPr id="685" name="Freeform 684"/>
                  <p:cNvSpPr>
                    <a:spLocks/>
                  </p:cNvSpPr>
                  <p:nvPr/>
                </p:nvSpPr>
                <p:spPr bwMode="auto">
                  <a:xfrm>
                    <a:off x="1842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3 w 69"/>
                      <a:gd name="T11" fmla="*/ 24 h 107"/>
                      <a:gd name="T12" fmla="*/ 1 w 69"/>
                      <a:gd name="T13" fmla="*/ 31 h 107"/>
                      <a:gd name="T14" fmla="*/ 0 w 69"/>
                      <a:gd name="T15" fmla="*/ 40 h 107"/>
                      <a:gd name="T16" fmla="*/ 0 w 69"/>
                      <a:gd name="T17" fmla="*/ 58 h 107"/>
                      <a:gd name="T18" fmla="*/ 3 w 69"/>
                      <a:gd name="T19" fmla="*/ 80 h 107"/>
                      <a:gd name="T20" fmla="*/ 10 w 69"/>
                      <a:gd name="T21" fmla="*/ 95 h 107"/>
                      <a:gd name="T22" fmla="*/ 16 w 69"/>
                      <a:gd name="T23" fmla="*/ 102 h 107"/>
                      <a:gd name="T24" fmla="*/ 23 w 69"/>
                      <a:gd name="T25" fmla="*/ 106 h 107"/>
                      <a:gd name="T26" fmla="*/ 41 w 69"/>
                      <a:gd name="T27" fmla="*/ 106 h 107"/>
                      <a:gd name="T28" fmla="*/ 47 w 69"/>
                      <a:gd name="T29" fmla="*/ 104 h 107"/>
                      <a:gd name="T30" fmla="*/ 52 w 69"/>
                      <a:gd name="T31" fmla="*/ 100 h 107"/>
                      <a:gd name="T32" fmla="*/ 57 w 69"/>
                      <a:gd name="T33" fmla="*/ 96 h 107"/>
                      <a:gd name="T34" fmla="*/ 58 w 69"/>
                      <a:gd name="T35" fmla="*/ 95 h 107"/>
                      <a:gd name="T36" fmla="*/ 28 w 69"/>
                      <a:gd name="T37" fmla="*/ 95 h 107"/>
                      <a:gd name="T38" fmla="*/ 23 w 69"/>
                      <a:gd name="T39" fmla="*/ 93 h 107"/>
                      <a:gd name="T40" fmla="*/ 19 w 69"/>
                      <a:gd name="T41" fmla="*/ 87 h 107"/>
                      <a:gd name="T42" fmla="*/ 15 w 69"/>
                      <a:gd name="T43" fmla="*/ 81 h 107"/>
                      <a:gd name="T44" fmla="*/ 13 w 69"/>
                      <a:gd name="T45" fmla="*/ 70 h 107"/>
                      <a:gd name="T46" fmla="*/ 13 w 69"/>
                      <a:gd name="T47" fmla="*/ 36 h 107"/>
                      <a:gd name="T48" fmla="*/ 15 w 69"/>
                      <a:gd name="T49" fmla="*/ 24 h 107"/>
                      <a:gd name="T50" fmla="*/ 19 w 69"/>
                      <a:gd name="T51" fmla="*/ 18 h 107"/>
                      <a:gd name="T52" fmla="*/ 23 w 69"/>
                      <a:gd name="T53" fmla="*/ 13 h 107"/>
                      <a:gd name="T54" fmla="*/ 27 w 69"/>
                      <a:gd name="T55" fmla="*/ 10 h 107"/>
                      <a:gd name="T56" fmla="*/ 57 w 69"/>
                      <a:gd name="T57" fmla="*/ 10 h 107"/>
                      <a:gd name="T58" fmla="*/ 56 w 69"/>
                      <a:gd name="T59" fmla="*/ 8 h 107"/>
                      <a:gd name="T60" fmla="*/ 52 w 69"/>
                      <a:gd name="T61" fmla="*/ 5 h 107"/>
                      <a:gd name="T62" fmla="*/ 48 w 69"/>
                      <a:gd name="T63" fmla="*/ 3 h 107"/>
                      <a:gd name="T64" fmla="*/ 44 w 69"/>
                      <a:gd name="T65" fmla="*/ 1 h 107"/>
                      <a:gd name="T66" fmla="*/ 39 w 69"/>
                      <a:gd name="T6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6" name="Freeform 685"/>
                  <p:cNvSpPr>
                    <a:spLocks/>
                  </p:cNvSpPr>
                  <p:nvPr/>
                </p:nvSpPr>
                <p:spPr bwMode="auto">
                  <a:xfrm>
                    <a:off x="1842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5 w 69"/>
                      <a:gd name="T35" fmla="*/ 28 h 107"/>
                      <a:gd name="T36" fmla="*/ 64 w 69"/>
                      <a:gd name="T37" fmla="*/ 22 h 107"/>
                      <a:gd name="T38" fmla="*/ 61 w 69"/>
                      <a:gd name="T39" fmla="*/ 17 h 107"/>
                      <a:gd name="T40" fmla="*/ 59 w 69"/>
                      <a:gd name="T41" fmla="*/ 13 h 107"/>
                      <a:gd name="T42" fmla="*/ 57 w 69"/>
                      <a:gd name="T43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5" y="28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8" name="Group 67"/>
                <p:cNvGrpSpPr>
                  <a:grpSpLocks/>
                </p:cNvGrpSpPr>
                <p:nvPr/>
              </p:nvGrpSpPr>
              <p:grpSpPr bwMode="auto">
                <a:xfrm>
                  <a:off x="1923" y="3100"/>
                  <a:ext cx="69" cy="107"/>
                  <a:chOff x="1923" y="3100"/>
                  <a:chExt cx="69" cy="107"/>
                </a:xfrm>
              </p:grpSpPr>
              <p:sp>
                <p:nvSpPr>
                  <p:cNvPr id="683" name="Freeform 682"/>
                  <p:cNvSpPr>
                    <a:spLocks/>
                  </p:cNvSpPr>
                  <p:nvPr/>
                </p:nvSpPr>
                <p:spPr bwMode="auto">
                  <a:xfrm>
                    <a:off x="1923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4" name="Freeform 683"/>
                  <p:cNvSpPr>
                    <a:spLocks/>
                  </p:cNvSpPr>
                  <p:nvPr/>
                </p:nvSpPr>
                <p:spPr bwMode="auto">
                  <a:xfrm>
                    <a:off x="1923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9 w 69"/>
                      <a:gd name="T39" fmla="*/ 13 h 107"/>
                      <a:gd name="T40" fmla="*/ 57 w 69"/>
                      <a:gd name="T4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69" name="Freeform 68"/>
                <p:cNvSpPr>
                  <a:spLocks/>
                </p:cNvSpPr>
                <p:nvPr/>
              </p:nvSpPr>
              <p:spPr bwMode="auto">
                <a:xfrm>
                  <a:off x="2149" y="3161"/>
                  <a:ext cx="40" cy="20"/>
                </a:xfrm>
                <a:custGeom>
                  <a:avLst/>
                  <a:gdLst>
                    <a:gd name="T0" fmla="*/ 0 w 40"/>
                    <a:gd name="T1" fmla="*/ 6 h 20"/>
                    <a:gd name="T2" fmla="*/ 39 w 40"/>
                    <a:gd name="T3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0" h="20">
                      <a:moveTo>
                        <a:pt x="0" y="6"/>
                      </a:moveTo>
                      <a:lnTo>
                        <a:pt x="39" y="6"/>
                      </a:lnTo>
                    </a:path>
                  </a:pathLst>
                </a:custGeom>
                <a:noFill/>
                <a:ln w="946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70" name="Group 69"/>
                <p:cNvGrpSpPr>
                  <a:grpSpLocks/>
                </p:cNvGrpSpPr>
                <p:nvPr/>
              </p:nvGrpSpPr>
              <p:grpSpPr bwMode="auto">
                <a:xfrm>
                  <a:off x="2197" y="3100"/>
                  <a:ext cx="70" cy="105"/>
                  <a:chOff x="2197" y="3100"/>
                  <a:chExt cx="70" cy="105"/>
                </a:xfrm>
              </p:grpSpPr>
              <p:sp>
                <p:nvSpPr>
                  <p:cNvPr id="681" name="Freeform 680"/>
                  <p:cNvSpPr>
                    <a:spLocks/>
                  </p:cNvSpPr>
                  <p:nvPr/>
                </p:nvSpPr>
                <p:spPr bwMode="auto">
                  <a:xfrm>
                    <a:off x="2197" y="3100"/>
                    <a:ext cx="70" cy="105"/>
                  </a:xfrm>
                  <a:custGeom>
                    <a:avLst/>
                    <a:gdLst>
                      <a:gd name="T0" fmla="*/ 62 w 70"/>
                      <a:gd name="T1" fmla="*/ 10 h 105"/>
                      <a:gd name="T2" fmla="*/ 41 w 70"/>
                      <a:gd name="T3" fmla="*/ 10 h 105"/>
                      <a:gd name="T4" fmla="*/ 46 w 70"/>
                      <a:gd name="T5" fmla="*/ 12 h 105"/>
                      <a:gd name="T6" fmla="*/ 50 w 70"/>
                      <a:gd name="T7" fmla="*/ 15 h 105"/>
                      <a:gd name="T8" fmla="*/ 53 w 70"/>
                      <a:gd name="T9" fmla="*/ 19 h 105"/>
                      <a:gd name="T10" fmla="*/ 55 w 70"/>
                      <a:gd name="T11" fmla="*/ 23 h 105"/>
                      <a:gd name="T12" fmla="*/ 55 w 70"/>
                      <a:gd name="T13" fmla="*/ 33 h 105"/>
                      <a:gd name="T14" fmla="*/ 53 w 70"/>
                      <a:gd name="T15" fmla="*/ 38 h 105"/>
                      <a:gd name="T16" fmla="*/ 45 w 70"/>
                      <a:gd name="T17" fmla="*/ 49 h 105"/>
                      <a:gd name="T18" fmla="*/ 38 w 70"/>
                      <a:gd name="T19" fmla="*/ 56 h 105"/>
                      <a:gd name="T20" fmla="*/ 19 w 70"/>
                      <a:gd name="T21" fmla="*/ 72 h 105"/>
                      <a:gd name="T22" fmla="*/ 13 w 70"/>
                      <a:gd name="T23" fmla="*/ 77 h 105"/>
                      <a:gd name="T24" fmla="*/ 6 w 70"/>
                      <a:gd name="T25" fmla="*/ 86 h 105"/>
                      <a:gd name="T26" fmla="*/ 3 w 70"/>
                      <a:gd name="T27" fmla="*/ 91 h 105"/>
                      <a:gd name="T28" fmla="*/ 1 w 70"/>
                      <a:gd name="T29" fmla="*/ 95 h 105"/>
                      <a:gd name="T30" fmla="*/ 0 w 70"/>
                      <a:gd name="T31" fmla="*/ 98 h 105"/>
                      <a:gd name="T32" fmla="*/ 0 w 70"/>
                      <a:gd name="T33" fmla="*/ 101 h 105"/>
                      <a:gd name="T34" fmla="*/ 0 w 70"/>
                      <a:gd name="T35" fmla="*/ 104 h 105"/>
                      <a:gd name="T36" fmla="*/ 69 w 70"/>
                      <a:gd name="T37" fmla="*/ 104 h 105"/>
                      <a:gd name="T38" fmla="*/ 69 w 70"/>
                      <a:gd name="T39" fmla="*/ 92 h 105"/>
                      <a:gd name="T40" fmla="*/ 17 w 70"/>
                      <a:gd name="T41" fmla="*/ 92 h 105"/>
                      <a:gd name="T42" fmla="*/ 19 w 70"/>
                      <a:gd name="T43" fmla="*/ 90 h 105"/>
                      <a:gd name="T44" fmla="*/ 21 w 70"/>
                      <a:gd name="T45" fmla="*/ 87 h 105"/>
                      <a:gd name="T46" fmla="*/ 23 w 70"/>
                      <a:gd name="T47" fmla="*/ 85 h 105"/>
                      <a:gd name="T48" fmla="*/ 25 w 70"/>
                      <a:gd name="T49" fmla="*/ 83 h 105"/>
                      <a:gd name="T50" fmla="*/ 30 w 70"/>
                      <a:gd name="T51" fmla="*/ 78 h 105"/>
                      <a:gd name="T52" fmla="*/ 47 w 70"/>
                      <a:gd name="T53" fmla="*/ 64 h 105"/>
                      <a:gd name="T54" fmla="*/ 53 w 70"/>
                      <a:gd name="T55" fmla="*/ 58 h 105"/>
                      <a:gd name="T56" fmla="*/ 57 w 70"/>
                      <a:gd name="T57" fmla="*/ 54 h 105"/>
                      <a:gd name="T58" fmla="*/ 61 w 70"/>
                      <a:gd name="T59" fmla="*/ 49 h 105"/>
                      <a:gd name="T60" fmla="*/ 64 w 70"/>
                      <a:gd name="T61" fmla="*/ 45 h 105"/>
                      <a:gd name="T62" fmla="*/ 66 w 70"/>
                      <a:gd name="T63" fmla="*/ 41 h 105"/>
                      <a:gd name="T64" fmla="*/ 68 w 70"/>
                      <a:gd name="T65" fmla="*/ 37 h 105"/>
                      <a:gd name="T66" fmla="*/ 68 w 70"/>
                      <a:gd name="T67" fmla="*/ 33 h 105"/>
                      <a:gd name="T68" fmla="*/ 68 w 70"/>
                      <a:gd name="T69" fmla="*/ 20 h 105"/>
                      <a:gd name="T70" fmla="*/ 65 w 70"/>
                      <a:gd name="T71" fmla="*/ 13 h 105"/>
                      <a:gd name="T72" fmla="*/ 62 w 70"/>
                      <a:gd name="T73" fmla="*/ 1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0" h="105">
                        <a:moveTo>
                          <a:pt x="62" y="10"/>
                        </a:moveTo>
                        <a:lnTo>
                          <a:pt x="41" y="10"/>
                        </a:lnTo>
                        <a:lnTo>
                          <a:pt x="46" y="12"/>
                        </a:lnTo>
                        <a:lnTo>
                          <a:pt x="50" y="15"/>
                        </a:lnTo>
                        <a:lnTo>
                          <a:pt x="53" y="19"/>
                        </a:lnTo>
                        <a:lnTo>
                          <a:pt x="55" y="23"/>
                        </a:lnTo>
                        <a:lnTo>
                          <a:pt x="55" y="33"/>
                        </a:lnTo>
                        <a:lnTo>
                          <a:pt x="53" y="38"/>
                        </a:lnTo>
                        <a:lnTo>
                          <a:pt x="45" y="49"/>
                        </a:lnTo>
                        <a:lnTo>
                          <a:pt x="38" y="56"/>
                        </a:lnTo>
                        <a:lnTo>
                          <a:pt x="19" y="72"/>
                        </a:lnTo>
                        <a:lnTo>
                          <a:pt x="13" y="77"/>
                        </a:lnTo>
                        <a:lnTo>
                          <a:pt x="6" y="86"/>
                        </a:lnTo>
                        <a:lnTo>
                          <a:pt x="3" y="91"/>
                        </a:lnTo>
                        <a:lnTo>
                          <a:pt x="1" y="95"/>
                        </a:lnTo>
                        <a:lnTo>
                          <a:pt x="0" y="98"/>
                        </a:lnTo>
                        <a:lnTo>
                          <a:pt x="0" y="101"/>
                        </a:lnTo>
                        <a:lnTo>
                          <a:pt x="0" y="104"/>
                        </a:lnTo>
                        <a:lnTo>
                          <a:pt x="69" y="104"/>
                        </a:lnTo>
                        <a:lnTo>
                          <a:pt x="69" y="92"/>
                        </a:lnTo>
                        <a:lnTo>
                          <a:pt x="17" y="92"/>
                        </a:lnTo>
                        <a:lnTo>
                          <a:pt x="19" y="90"/>
                        </a:lnTo>
                        <a:lnTo>
                          <a:pt x="21" y="87"/>
                        </a:lnTo>
                        <a:lnTo>
                          <a:pt x="23" y="85"/>
                        </a:lnTo>
                        <a:lnTo>
                          <a:pt x="25" y="83"/>
                        </a:lnTo>
                        <a:lnTo>
                          <a:pt x="30" y="78"/>
                        </a:lnTo>
                        <a:lnTo>
                          <a:pt x="47" y="64"/>
                        </a:lnTo>
                        <a:lnTo>
                          <a:pt x="53" y="58"/>
                        </a:lnTo>
                        <a:lnTo>
                          <a:pt x="57" y="54"/>
                        </a:lnTo>
                        <a:lnTo>
                          <a:pt x="61" y="49"/>
                        </a:lnTo>
                        <a:lnTo>
                          <a:pt x="64" y="45"/>
                        </a:lnTo>
                        <a:lnTo>
                          <a:pt x="66" y="41"/>
                        </a:lnTo>
                        <a:lnTo>
                          <a:pt x="68" y="37"/>
                        </a:lnTo>
                        <a:lnTo>
                          <a:pt x="68" y="33"/>
                        </a:lnTo>
                        <a:lnTo>
                          <a:pt x="68" y="20"/>
                        </a:lnTo>
                        <a:lnTo>
                          <a:pt x="65" y="13"/>
                        </a:lnTo>
                        <a:lnTo>
                          <a:pt x="6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2" name="Freeform 681"/>
                  <p:cNvSpPr>
                    <a:spLocks/>
                  </p:cNvSpPr>
                  <p:nvPr/>
                </p:nvSpPr>
                <p:spPr bwMode="auto">
                  <a:xfrm>
                    <a:off x="2197" y="3100"/>
                    <a:ext cx="70" cy="105"/>
                  </a:xfrm>
                  <a:custGeom>
                    <a:avLst/>
                    <a:gdLst>
                      <a:gd name="T0" fmla="*/ 46 w 70"/>
                      <a:gd name="T1" fmla="*/ 0 h 105"/>
                      <a:gd name="T2" fmla="*/ 26 w 70"/>
                      <a:gd name="T3" fmla="*/ 0 h 105"/>
                      <a:gd name="T4" fmla="*/ 18 w 70"/>
                      <a:gd name="T5" fmla="*/ 2 h 105"/>
                      <a:gd name="T6" fmla="*/ 6 w 70"/>
                      <a:gd name="T7" fmla="*/ 12 h 105"/>
                      <a:gd name="T8" fmla="*/ 3 w 70"/>
                      <a:gd name="T9" fmla="*/ 20 h 105"/>
                      <a:gd name="T10" fmla="*/ 2 w 70"/>
                      <a:gd name="T11" fmla="*/ 30 h 105"/>
                      <a:gd name="T12" fmla="*/ 15 w 70"/>
                      <a:gd name="T13" fmla="*/ 31 h 105"/>
                      <a:gd name="T14" fmla="*/ 15 w 70"/>
                      <a:gd name="T15" fmla="*/ 24 h 105"/>
                      <a:gd name="T16" fmla="*/ 17 w 70"/>
                      <a:gd name="T17" fmla="*/ 19 h 105"/>
                      <a:gd name="T18" fmla="*/ 25 w 70"/>
                      <a:gd name="T19" fmla="*/ 12 h 105"/>
                      <a:gd name="T20" fmla="*/ 29 w 70"/>
                      <a:gd name="T21" fmla="*/ 10 h 105"/>
                      <a:gd name="T22" fmla="*/ 62 w 70"/>
                      <a:gd name="T23" fmla="*/ 10 h 105"/>
                      <a:gd name="T24" fmla="*/ 60 w 70"/>
                      <a:gd name="T25" fmla="*/ 8 h 105"/>
                      <a:gd name="T26" fmla="*/ 54 w 70"/>
                      <a:gd name="T27" fmla="*/ 2 h 105"/>
                      <a:gd name="T28" fmla="*/ 46 w 70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0" h="105">
                        <a:moveTo>
                          <a:pt x="46" y="0"/>
                        </a:moveTo>
                        <a:lnTo>
                          <a:pt x="26" y="0"/>
                        </a:lnTo>
                        <a:lnTo>
                          <a:pt x="18" y="2"/>
                        </a:lnTo>
                        <a:lnTo>
                          <a:pt x="6" y="12"/>
                        </a:lnTo>
                        <a:lnTo>
                          <a:pt x="3" y="20"/>
                        </a:lnTo>
                        <a:lnTo>
                          <a:pt x="2" y="30"/>
                        </a:lnTo>
                        <a:lnTo>
                          <a:pt x="15" y="31"/>
                        </a:lnTo>
                        <a:lnTo>
                          <a:pt x="15" y="24"/>
                        </a:lnTo>
                        <a:lnTo>
                          <a:pt x="17" y="19"/>
                        </a:lnTo>
                        <a:lnTo>
                          <a:pt x="25" y="12"/>
                        </a:lnTo>
                        <a:lnTo>
                          <a:pt x="29" y="10"/>
                        </a:lnTo>
                        <a:lnTo>
                          <a:pt x="62" y="10"/>
                        </a:lnTo>
                        <a:lnTo>
                          <a:pt x="60" y="8"/>
                        </a:lnTo>
                        <a:lnTo>
                          <a:pt x="54" y="2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1" name="Group 70"/>
                <p:cNvGrpSpPr>
                  <a:grpSpLocks/>
                </p:cNvGrpSpPr>
                <p:nvPr/>
              </p:nvGrpSpPr>
              <p:grpSpPr bwMode="auto">
                <a:xfrm>
                  <a:off x="2280" y="3100"/>
                  <a:ext cx="69" cy="107"/>
                  <a:chOff x="2280" y="3100"/>
                  <a:chExt cx="69" cy="107"/>
                </a:xfrm>
              </p:grpSpPr>
              <p:sp>
                <p:nvSpPr>
                  <p:cNvPr id="679" name="Freeform 678"/>
                  <p:cNvSpPr>
                    <a:spLocks/>
                  </p:cNvSpPr>
                  <p:nvPr/>
                </p:nvSpPr>
                <p:spPr bwMode="auto">
                  <a:xfrm>
                    <a:off x="2280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0" name="Freeform 679"/>
                  <p:cNvSpPr>
                    <a:spLocks/>
                  </p:cNvSpPr>
                  <p:nvPr/>
                </p:nvSpPr>
                <p:spPr bwMode="auto">
                  <a:xfrm>
                    <a:off x="2280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9 w 69"/>
                      <a:gd name="T39" fmla="*/ 13 h 107"/>
                      <a:gd name="T40" fmla="*/ 57 w 69"/>
                      <a:gd name="T4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2" name="Group 71"/>
                <p:cNvGrpSpPr>
                  <a:grpSpLocks/>
                </p:cNvGrpSpPr>
                <p:nvPr/>
              </p:nvGrpSpPr>
              <p:grpSpPr bwMode="auto">
                <a:xfrm>
                  <a:off x="2361" y="3100"/>
                  <a:ext cx="69" cy="107"/>
                  <a:chOff x="2361" y="3100"/>
                  <a:chExt cx="69" cy="107"/>
                </a:xfrm>
              </p:grpSpPr>
              <p:sp>
                <p:nvSpPr>
                  <p:cNvPr id="677" name="Freeform 676"/>
                  <p:cNvSpPr>
                    <a:spLocks/>
                  </p:cNvSpPr>
                  <p:nvPr/>
                </p:nvSpPr>
                <p:spPr bwMode="auto">
                  <a:xfrm>
                    <a:off x="2361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7 w 69"/>
                      <a:gd name="T29" fmla="*/ 96 h 107"/>
                      <a:gd name="T30" fmla="*/ 58 w 69"/>
                      <a:gd name="T31" fmla="*/ 95 h 107"/>
                      <a:gd name="T32" fmla="*/ 28 w 69"/>
                      <a:gd name="T33" fmla="*/ 95 h 107"/>
                      <a:gd name="T34" fmla="*/ 23 w 69"/>
                      <a:gd name="T35" fmla="*/ 93 h 107"/>
                      <a:gd name="T36" fmla="*/ 19 w 69"/>
                      <a:gd name="T37" fmla="*/ 87 h 107"/>
                      <a:gd name="T38" fmla="*/ 15 w 69"/>
                      <a:gd name="T39" fmla="*/ 81 h 107"/>
                      <a:gd name="T40" fmla="*/ 13 w 69"/>
                      <a:gd name="T41" fmla="*/ 70 h 107"/>
                      <a:gd name="T42" fmla="*/ 13 w 69"/>
                      <a:gd name="T43" fmla="*/ 36 h 107"/>
                      <a:gd name="T44" fmla="*/ 15 w 69"/>
                      <a:gd name="T45" fmla="*/ 24 h 107"/>
                      <a:gd name="T46" fmla="*/ 23 w 69"/>
                      <a:gd name="T47" fmla="*/ 13 h 107"/>
                      <a:gd name="T48" fmla="*/ 27 w 69"/>
                      <a:gd name="T49" fmla="*/ 10 h 107"/>
                      <a:gd name="T50" fmla="*/ 57 w 69"/>
                      <a:gd name="T51" fmla="*/ 10 h 107"/>
                      <a:gd name="T52" fmla="*/ 56 w 69"/>
                      <a:gd name="T53" fmla="*/ 8 h 107"/>
                      <a:gd name="T54" fmla="*/ 52 w 69"/>
                      <a:gd name="T55" fmla="*/ 5 h 107"/>
                      <a:gd name="T56" fmla="*/ 48 w 69"/>
                      <a:gd name="T57" fmla="*/ 3 h 107"/>
                      <a:gd name="T58" fmla="*/ 44 w 69"/>
                      <a:gd name="T59" fmla="*/ 1 h 107"/>
                      <a:gd name="T60" fmla="*/ 39 w 69"/>
                      <a:gd name="T6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8" name="Freeform 677"/>
                  <p:cNvSpPr>
                    <a:spLocks/>
                  </p:cNvSpPr>
                  <p:nvPr/>
                </p:nvSpPr>
                <p:spPr bwMode="auto">
                  <a:xfrm>
                    <a:off x="2361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7 w 69"/>
                      <a:gd name="T39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3" name="Group 72"/>
                <p:cNvGrpSpPr>
                  <a:grpSpLocks/>
                </p:cNvGrpSpPr>
                <p:nvPr/>
              </p:nvGrpSpPr>
              <p:grpSpPr bwMode="auto">
                <a:xfrm>
                  <a:off x="2693" y="3100"/>
                  <a:ext cx="69" cy="107"/>
                  <a:chOff x="2693" y="3100"/>
                  <a:chExt cx="69" cy="107"/>
                </a:xfrm>
              </p:grpSpPr>
              <p:sp>
                <p:nvSpPr>
                  <p:cNvPr id="675" name="Freeform 674"/>
                  <p:cNvSpPr>
                    <a:spLocks/>
                  </p:cNvSpPr>
                  <p:nvPr/>
                </p:nvSpPr>
                <p:spPr bwMode="auto">
                  <a:xfrm>
                    <a:off x="2693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6" name="Freeform 675"/>
                  <p:cNvSpPr>
                    <a:spLocks/>
                  </p:cNvSpPr>
                  <p:nvPr/>
                </p:nvSpPr>
                <p:spPr bwMode="auto">
                  <a:xfrm>
                    <a:off x="2693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9 w 69"/>
                      <a:gd name="T39" fmla="*/ 13 h 107"/>
                      <a:gd name="T40" fmla="*/ 57 w 69"/>
                      <a:gd name="T4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4" name="Group 73"/>
                <p:cNvGrpSpPr>
                  <a:grpSpLocks/>
                </p:cNvGrpSpPr>
                <p:nvPr/>
              </p:nvGrpSpPr>
              <p:grpSpPr bwMode="auto">
                <a:xfrm>
                  <a:off x="3039" y="3100"/>
                  <a:ext cx="70" cy="105"/>
                  <a:chOff x="3039" y="3100"/>
                  <a:chExt cx="70" cy="105"/>
                </a:xfrm>
              </p:grpSpPr>
              <p:sp>
                <p:nvSpPr>
                  <p:cNvPr id="673" name="Freeform 672"/>
                  <p:cNvSpPr>
                    <a:spLocks/>
                  </p:cNvSpPr>
                  <p:nvPr/>
                </p:nvSpPr>
                <p:spPr bwMode="auto">
                  <a:xfrm>
                    <a:off x="3039" y="3100"/>
                    <a:ext cx="70" cy="105"/>
                  </a:xfrm>
                  <a:custGeom>
                    <a:avLst/>
                    <a:gdLst>
                      <a:gd name="T0" fmla="*/ 62 w 70"/>
                      <a:gd name="T1" fmla="*/ 10 h 105"/>
                      <a:gd name="T2" fmla="*/ 41 w 70"/>
                      <a:gd name="T3" fmla="*/ 10 h 105"/>
                      <a:gd name="T4" fmla="*/ 46 w 70"/>
                      <a:gd name="T5" fmla="*/ 12 h 105"/>
                      <a:gd name="T6" fmla="*/ 50 w 70"/>
                      <a:gd name="T7" fmla="*/ 15 h 105"/>
                      <a:gd name="T8" fmla="*/ 53 w 70"/>
                      <a:gd name="T9" fmla="*/ 19 h 105"/>
                      <a:gd name="T10" fmla="*/ 55 w 70"/>
                      <a:gd name="T11" fmla="*/ 23 h 105"/>
                      <a:gd name="T12" fmla="*/ 55 w 70"/>
                      <a:gd name="T13" fmla="*/ 33 h 105"/>
                      <a:gd name="T14" fmla="*/ 53 w 70"/>
                      <a:gd name="T15" fmla="*/ 38 h 105"/>
                      <a:gd name="T16" fmla="*/ 45 w 70"/>
                      <a:gd name="T17" fmla="*/ 49 h 105"/>
                      <a:gd name="T18" fmla="*/ 38 w 70"/>
                      <a:gd name="T19" fmla="*/ 56 h 105"/>
                      <a:gd name="T20" fmla="*/ 19 w 70"/>
                      <a:gd name="T21" fmla="*/ 72 h 105"/>
                      <a:gd name="T22" fmla="*/ 13 w 70"/>
                      <a:gd name="T23" fmla="*/ 77 h 105"/>
                      <a:gd name="T24" fmla="*/ 6 w 70"/>
                      <a:gd name="T25" fmla="*/ 86 h 105"/>
                      <a:gd name="T26" fmla="*/ 3 w 70"/>
                      <a:gd name="T27" fmla="*/ 91 h 105"/>
                      <a:gd name="T28" fmla="*/ 1 w 70"/>
                      <a:gd name="T29" fmla="*/ 95 h 105"/>
                      <a:gd name="T30" fmla="*/ 0 w 70"/>
                      <a:gd name="T31" fmla="*/ 98 h 105"/>
                      <a:gd name="T32" fmla="*/ 0 w 70"/>
                      <a:gd name="T33" fmla="*/ 101 h 105"/>
                      <a:gd name="T34" fmla="*/ 0 w 70"/>
                      <a:gd name="T35" fmla="*/ 104 h 105"/>
                      <a:gd name="T36" fmla="*/ 69 w 70"/>
                      <a:gd name="T37" fmla="*/ 104 h 105"/>
                      <a:gd name="T38" fmla="*/ 69 w 70"/>
                      <a:gd name="T39" fmla="*/ 92 h 105"/>
                      <a:gd name="T40" fmla="*/ 17 w 70"/>
                      <a:gd name="T41" fmla="*/ 92 h 105"/>
                      <a:gd name="T42" fmla="*/ 19 w 70"/>
                      <a:gd name="T43" fmla="*/ 90 h 105"/>
                      <a:gd name="T44" fmla="*/ 21 w 70"/>
                      <a:gd name="T45" fmla="*/ 87 h 105"/>
                      <a:gd name="T46" fmla="*/ 23 w 70"/>
                      <a:gd name="T47" fmla="*/ 85 h 105"/>
                      <a:gd name="T48" fmla="*/ 25 w 70"/>
                      <a:gd name="T49" fmla="*/ 83 h 105"/>
                      <a:gd name="T50" fmla="*/ 30 w 70"/>
                      <a:gd name="T51" fmla="*/ 78 h 105"/>
                      <a:gd name="T52" fmla="*/ 47 w 70"/>
                      <a:gd name="T53" fmla="*/ 64 h 105"/>
                      <a:gd name="T54" fmla="*/ 53 w 70"/>
                      <a:gd name="T55" fmla="*/ 58 h 105"/>
                      <a:gd name="T56" fmla="*/ 57 w 70"/>
                      <a:gd name="T57" fmla="*/ 54 h 105"/>
                      <a:gd name="T58" fmla="*/ 61 w 70"/>
                      <a:gd name="T59" fmla="*/ 49 h 105"/>
                      <a:gd name="T60" fmla="*/ 64 w 70"/>
                      <a:gd name="T61" fmla="*/ 45 h 105"/>
                      <a:gd name="T62" fmla="*/ 66 w 70"/>
                      <a:gd name="T63" fmla="*/ 41 h 105"/>
                      <a:gd name="T64" fmla="*/ 68 w 70"/>
                      <a:gd name="T65" fmla="*/ 37 h 105"/>
                      <a:gd name="T66" fmla="*/ 68 w 70"/>
                      <a:gd name="T67" fmla="*/ 33 h 105"/>
                      <a:gd name="T68" fmla="*/ 68 w 70"/>
                      <a:gd name="T69" fmla="*/ 20 h 105"/>
                      <a:gd name="T70" fmla="*/ 65 w 70"/>
                      <a:gd name="T71" fmla="*/ 13 h 105"/>
                      <a:gd name="T72" fmla="*/ 62 w 70"/>
                      <a:gd name="T73" fmla="*/ 1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0" h="105">
                        <a:moveTo>
                          <a:pt x="62" y="10"/>
                        </a:moveTo>
                        <a:lnTo>
                          <a:pt x="41" y="10"/>
                        </a:lnTo>
                        <a:lnTo>
                          <a:pt x="46" y="12"/>
                        </a:lnTo>
                        <a:lnTo>
                          <a:pt x="50" y="15"/>
                        </a:lnTo>
                        <a:lnTo>
                          <a:pt x="53" y="19"/>
                        </a:lnTo>
                        <a:lnTo>
                          <a:pt x="55" y="23"/>
                        </a:lnTo>
                        <a:lnTo>
                          <a:pt x="55" y="33"/>
                        </a:lnTo>
                        <a:lnTo>
                          <a:pt x="53" y="38"/>
                        </a:lnTo>
                        <a:lnTo>
                          <a:pt x="45" y="49"/>
                        </a:lnTo>
                        <a:lnTo>
                          <a:pt x="38" y="56"/>
                        </a:lnTo>
                        <a:lnTo>
                          <a:pt x="19" y="72"/>
                        </a:lnTo>
                        <a:lnTo>
                          <a:pt x="13" y="77"/>
                        </a:lnTo>
                        <a:lnTo>
                          <a:pt x="6" y="86"/>
                        </a:lnTo>
                        <a:lnTo>
                          <a:pt x="3" y="91"/>
                        </a:lnTo>
                        <a:lnTo>
                          <a:pt x="1" y="95"/>
                        </a:lnTo>
                        <a:lnTo>
                          <a:pt x="0" y="98"/>
                        </a:lnTo>
                        <a:lnTo>
                          <a:pt x="0" y="101"/>
                        </a:lnTo>
                        <a:lnTo>
                          <a:pt x="0" y="104"/>
                        </a:lnTo>
                        <a:lnTo>
                          <a:pt x="69" y="104"/>
                        </a:lnTo>
                        <a:lnTo>
                          <a:pt x="69" y="92"/>
                        </a:lnTo>
                        <a:lnTo>
                          <a:pt x="17" y="92"/>
                        </a:lnTo>
                        <a:lnTo>
                          <a:pt x="19" y="90"/>
                        </a:lnTo>
                        <a:lnTo>
                          <a:pt x="21" y="87"/>
                        </a:lnTo>
                        <a:lnTo>
                          <a:pt x="23" y="85"/>
                        </a:lnTo>
                        <a:lnTo>
                          <a:pt x="25" y="83"/>
                        </a:lnTo>
                        <a:lnTo>
                          <a:pt x="30" y="78"/>
                        </a:lnTo>
                        <a:lnTo>
                          <a:pt x="47" y="64"/>
                        </a:lnTo>
                        <a:lnTo>
                          <a:pt x="53" y="58"/>
                        </a:lnTo>
                        <a:lnTo>
                          <a:pt x="57" y="54"/>
                        </a:lnTo>
                        <a:lnTo>
                          <a:pt x="61" y="49"/>
                        </a:lnTo>
                        <a:lnTo>
                          <a:pt x="64" y="45"/>
                        </a:lnTo>
                        <a:lnTo>
                          <a:pt x="66" y="41"/>
                        </a:lnTo>
                        <a:lnTo>
                          <a:pt x="68" y="37"/>
                        </a:lnTo>
                        <a:lnTo>
                          <a:pt x="68" y="33"/>
                        </a:lnTo>
                        <a:lnTo>
                          <a:pt x="68" y="20"/>
                        </a:lnTo>
                        <a:lnTo>
                          <a:pt x="65" y="13"/>
                        </a:lnTo>
                        <a:lnTo>
                          <a:pt x="6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4" name="Freeform 673"/>
                  <p:cNvSpPr>
                    <a:spLocks/>
                  </p:cNvSpPr>
                  <p:nvPr/>
                </p:nvSpPr>
                <p:spPr bwMode="auto">
                  <a:xfrm>
                    <a:off x="3039" y="3100"/>
                    <a:ext cx="70" cy="105"/>
                  </a:xfrm>
                  <a:custGeom>
                    <a:avLst/>
                    <a:gdLst>
                      <a:gd name="T0" fmla="*/ 46 w 70"/>
                      <a:gd name="T1" fmla="*/ 0 h 105"/>
                      <a:gd name="T2" fmla="*/ 26 w 70"/>
                      <a:gd name="T3" fmla="*/ 0 h 105"/>
                      <a:gd name="T4" fmla="*/ 18 w 70"/>
                      <a:gd name="T5" fmla="*/ 2 h 105"/>
                      <a:gd name="T6" fmla="*/ 6 w 70"/>
                      <a:gd name="T7" fmla="*/ 12 h 105"/>
                      <a:gd name="T8" fmla="*/ 3 w 70"/>
                      <a:gd name="T9" fmla="*/ 20 h 105"/>
                      <a:gd name="T10" fmla="*/ 2 w 70"/>
                      <a:gd name="T11" fmla="*/ 30 h 105"/>
                      <a:gd name="T12" fmla="*/ 15 w 70"/>
                      <a:gd name="T13" fmla="*/ 31 h 105"/>
                      <a:gd name="T14" fmla="*/ 15 w 70"/>
                      <a:gd name="T15" fmla="*/ 24 h 105"/>
                      <a:gd name="T16" fmla="*/ 17 w 70"/>
                      <a:gd name="T17" fmla="*/ 19 h 105"/>
                      <a:gd name="T18" fmla="*/ 25 w 70"/>
                      <a:gd name="T19" fmla="*/ 12 h 105"/>
                      <a:gd name="T20" fmla="*/ 29 w 70"/>
                      <a:gd name="T21" fmla="*/ 10 h 105"/>
                      <a:gd name="T22" fmla="*/ 62 w 70"/>
                      <a:gd name="T23" fmla="*/ 10 h 105"/>
                      <a:gd name="T24" fmla="*/ 60 w 70"/>
                      <a:gd name="T25" fmla="*/ 8 h 105"/>
                      <a:gd name="T26" fmla="*/ 54 w 70"/>
                      <a:gd name="T27" fmla="*/ 2 h 105"/>
                      <a:gd name="T28" fmla="*/ 46 w 70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0" h="105">
                        <a:moveTo>
                          <a:pt x="46" y="0"/>
                        </a:moveTo>
                        <a:lnTo>
                          <a:pt x="26" y="0"/>
                        </a:lnTo>
                        <a:lnTo>
                          <a:pt x="18" y="2"/>
                        </a:lnTo>
                        <a:lnTo>
                          <a:pt x="6" y="12"/>
                        </a:lnTo>
                        <a:lnTo>
                          <a:pt x="3" y="20"/>
                        </a:lnTo>
                        <a:lnTo>
                          <a:pt x="2" y="30"/>
                        </a:lnTo>
                        <a:lnTo>
                          <a:pt x="15" y="31"/>
                        </a:lnTo>
                        <a:lnTo>
                          <a:pt x="15" y="24"/>
                        </a:lnTo>
                        <a:lnTo>
                          <a:pt x="17" y="19"/>
                        </a:lnTo>
                        <a:lnTo>
                          <a:pt x="25" y="12"/>
                        </a:lnTo>
                        <a:lnTo>
                          <a:pt x="29" y="10"/>
                        </a:lnTo>
                        <a:lnTo>
                          <a:pt x="62" y="10"/>
                        </a:lnTo>
                        <a:lnTo>
                          <a:pt x="60" y="8"/>
                        </a:lnTo>
                        <a:lnTo>
                          <a:pt x="54" y="2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5" name="Group 74"/>
                <p:cNvGrpSpPr>
                  <a:grpSpLocks/>
                </p:cNvGrpSpPr>
                <p:nvPr/>
              </p:nvGrpSpPr>
              <p:grpSpPr bwMode="auto">
                <a:xfrm>
                  <a:off x="3122" y="3100"/>
                  <a:ext cx="69" cy="107"/>
                  <a:chOff x="3122" y="3100"/>
                  <a:chExt cx="69" cy="107"/>
                </a:xfrm>
              </p:grpSpPr>
              <p:sp>
                <p:nvSpPr>
                  <p:cNvPr id="671" name="Freeform 670"/>
                  <p:cNvSpPr>
                    <a:spLocks/>
                  </p:cNvSpPr>
                  <p:nvPr/>
                </p:nvSpPr>
                <p:spPr bwMode="auto">
                  <a:xfrm>
                    <a:off x="3122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2" name="Freeform 671"/>
                  <p:cNvSpPr>
                    <a:spLocks/>
                  </p:cNvSpPr>
                  <p:nvPr/>
                </p:nvSpPr>
                <p:spPr bwMode="auto">
                  <a:xfrm>
                    <a:off x="3122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5 w 69"/>
                      <a:gd name="T35" fmla="*/ 28 h 107"/>
                      <a:gd name="T36" fmla="*/ 64 w 69"/>
                      <a:gd name="T37" fmla="*/ 22 h 107"/>
                      <a:gd name="T38" fmla="*/ 61 w 69"/>
                      <a:gd name="T39" fmla="*/ 17 h 107"/>
                      <a:gd name="T40" fmla="*/ 59 w 69"/>
                      <a:gd name="T41" fmla="*/ 13 h 107"/>
                      <a:gd name="T42" fmla="*/ 57 w 69"/>
                      <a:gd name="T43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5" y="28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6" name="Group 75"/>
                <p:cNvGrpSpPr>
                  <a:grpSpLocks/>
                </p:cNvGrpSpPr>
                <p:nvPr/>
              </p:nvGrpSpPr>
              <p:grpSpPr bwMode="auto">
                <a:xfrm>
                  <a:off x="3203" y="3100"/>
                  <a:ext cx="69" cy="107"/>
                  <a:chOff x="3203" y="3100"/>
                  <a:chExt cx="69" cy="107"/>
                </a:xfrm>
              </p:grpSpPr>
              <p:sp>
                <p:nvSpPr>
                  <p:cNvPr id="669" name="Freeform 668"/>
                  <p:cNvSpPr>
                    <a:spLocks/>
                  </p:cNvSpPr>
                  <p:nvPr/>
                </p:nvSpPr>
                <p:spPr bwMode="auto">
                  <a:xfrm>
                    <a:off x="3203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0" name="Freeform 669"/>
                  <p:cNvSpPr>
                    <a:spLocks/>
                  </p:cNvSpPr>
                  <p:nvPr/>
                </p:nvSpPr>
                <p:spPr bwMode="auto">
                  <a:xfrm>
                    <a:off x="3203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7 w 69"/>
                      <a:gd name="T39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7" name="Group 76"/>
                <p:cNvGrpSpPr>
                  <a:grpSpLocks/>
                </p:cNvGrpSpPr>
                <p:nvPr/>
              </p:nvGrpSpPr>
              <p:grpSpPr bwMode="auto">
                <a:xfrm>
                  <a:off x="3474" y="3100"/>
                  <a:ext cx="73" cy="105"/>
                  <a:chOff x="3474" y="3100"/>
                  <a:chExt cx="73" cy="105"/>
                </a:xfrm>
              </p:grpSpPr>
              <p:sp>
                <p:nvSpPr>
                  <p:cNvPr id="666" name="Freeform 665"/>
                  <p:cNvSpPr>
                    <a:spLocks/>
                  </p:cNvSpPr>
                  <p:nvPr/>
                </p:nvSpPr>
                <p:spPr bwMode="auto">
                  <a:xfrm>
                    <a:off x="3474" y="3100"/>
                    <a:ext cx="73" cy="105"/>
                  </a:xfrm>
                  <a:custGeom>
                    <a:avLst/>
                    <a:gdLst>
                      <a:gd name="T0" fmla="*/ 58 w 73"/>
                      <a:gd name="T1" fmla="*/ 79 h 105"/>
                      <a:gd name="T2" fmla="*/ 45 w 73"/>
                      <a:gd name="T3" fmla="*/ 79 h 105"/>
                      <a:gd name="T4" fmla="*/ 45 w 73"/>
                      <a:gd name="T5" fmla="*/ 104 h 105"/>
                      <a:gd name="T6" fmla="*/ 58 w 73"/>
                      <a:gd name="T7" fmla="*/ 104 h 105"/>
                      <a:gd name="T8" fmla="*/ 58 w 73"/>
                      <a:gd name="T9" fmla="*/ 79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105">
                        <a:moveTo>
                          <a:pt x="58" y="79"/>
                        </a:moveTo>
                        <a:lnTo>
                          <a:pt x="45" y="79"/>
                        </a:lnTo>
                        <a:lnTo>
                          <a:pt x="45" y="104"/>
                        </a:lnTo>
                        <a:lnTo>
                          <a:pt x="58" y="104"/>
                        </a:lnTo>
                        <a:lnTo>
                          <a:pt x="58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7" name="Freeform 666"/>
                  <p:cNvSpPr>
                    <a:spLocks/>
                  </p:cNvSpPr>
                  <p:nvPr/>
                </p:nvSpPr>
                <p:spPr bwMode="auto">
                  <a:xfrm>
                    <a:off x="3474" y="3100"/>
                    <a:ext cx="73" cy="105"/>
                  </a:xfrm>
                  <a:custGeom>
                    <a:avLst/>
                    <a:gdLst>
                      <a:gd name="T0" fmla="*/ 58 w 73"/>
                      <a:gd name="T1" fmla="*/ 0 h 105"/>
                      <a:gd name="T2" fmla="*/ 47 w 73"/>
                      <a:gd name="T3" fmla="*/ 0 h 105"/>
                      <a:gd name="T4" fmla="*/ 0 w 73"/>
                      <a:gd name="T5" fmla="*/ 67 h 105"/>
                      <a:gd name="T6" fmla="*/ 0 w 73"/>
                      <a:gd name="T7" fmla="*/ 79 h 105"/>
                      <a:gd name="T8" fmla="*/ 72 w 73"/>
                      <a:gd name="T9" fmla="*/ 79 h 105"/>
                      <a:gd name="T10" fmla="*/ 72 w 73"/>
                      <a:gd name="T11" fmla="*/ 67 h 105"/>
                      <a:gd name="T12" fmla="*/ 12 w 73"/>
                      <a:gd name="T13" fmla="*/ 67 h 105"/>
                      <a:gd name="T14" fmla="*/ 45 w 73"/>
                      <a:gd name="T15" fmla="*/ 20 h 105"/>
                      <a:gd name="T16" fmla="*/ 58 w 73"/>
                      <a:gd name="T17" fmla="*/ 20 h 105"/>
                      <a:gd name="T18" fmla="*/ 58 w 73"/>
                      <a:gd name="T1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3" h="105">
                        <a:moveTo>
                          <a:pt x="58" y="0"/>
                        </a:moveTo>
                        <a:lnTo>
                          <a:pt x="47" y="0"/>
                        </a:lnTo>
                        <a:lnTo>
                          <a:pt x="0" y="67"/>
                        </a:lnTo>
                        <a:lnTo>
                          <a:pt x="0" y="79"/>
                        </a:lnTo>
                        <a:lnTo>
                          <a:pt x="72" y="79"/>
                        </a:lnTo>
                        <a:lnTo>
                          <a:pt x="72" y="67"/>
                        </a:lnTo>
                        <a:lnTo>
                          <a:pt x="12" y="67"/>
                        </a:lnTo>
                        <a:lnTo>
                          <a:pt x="45" y="20"/>
                        </a:lnTo>
                        <a:lnTo>
                          <a:pt x="58" y="20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8" name="Freeform 667"/>
                  <p:cNvSpPr>
                    <a:spLocks/>
                  </p:cNvSpPr>
                  <p:nvPr/>
                </p:nvSpPr>
                <p:spPr bwMode="auto">
                  <a:xfrm>
                    <a:off x="3474" y="3100"/>
                    <a:ext cx="73" cy="105"/>
                  </a:xfrm>
                  <a:custGeom>
                    <a:avLst/>
                    <a:gdLst>
                      <a:gd name="T0" fmla="*/ 58 w 73"/>
                      <a:gd name="T1" fmla="*/ 20 h 105"/>
                      <a:gd name="T2" fmla="*/ 45 w 73"/>
                      <a:gd name="T3" fmla="*/ 20 h 105"/>
                      <a:gd name="T4" fmla="*/ 45 w 73"/>
                      <a:gd name="T5" fmla="*/ 67 h 105"/>
                      <a:gd name="T6" fmla="*/ 58 w 73"/>
                      <a:gd name="T7" fmla="*/ 67 h 105"/>
                      <a:gd name="T8" fmla="*/ 58 w 73"/>
                      <a:gd name="T9" fmla="*/ 2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105">
                        <a:moveTo>
                          <a:pt x="58" y="20"/>
                        </a:moveTo>
                        <a:lnTo>
                          <a:pt x="45" y="20"/>
                        </a:lnTo>
                        <a:lnTo>
                          <a:pt x="45" y="67"/>
                        </a:lnTo>
                        <a:lnTo>
                          <a:pt x="58" y="67"/>
                        </a:lnTo>
                        <a:lnTo>
                          <a:pt x="58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8" name="Group 77"/>
                <p:cNvGrpSpPr>
                  <a:grpSpLocks/>
                </p:cNvGrpSpPr>
                <p:nvPr/>
              </p:nvGrpSpPr>
              <p:grpSpPr bwMode="auto">
                <a:xfrm>
                  <a:off x="3560" y="3100"/>
                  <a:ext cx="69" cy="107"/>
                  <a:chOff x="3560" y="3100"/>
                  <a:chExt cx="69" cy="107"/>
                </a:xfrm>
              </p:grpSpPr>
              <p:sp>
                <p:nvSpPr>
                  <p:cNvPr id="664" name="Freeform 663"/>
                  <p:cNvSpPr>
                    <a:spLocks/>
                  </p:cNvSpPr>
                  <p:nvPr/>
                </p:nvSpPr>
                <p:spPr bwMode="auto">
                  <a:xfrm>
                    <a:off x="3560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5" name="Freeform 664"/>
                  <p:cNvSpPr>
                    <a:spLocks/>
                  </p:cNvSpPr>
                  <p:nvPr/>
                </p:nvSpPr>
                <p:spPr bwMode="auto">
                  <a:xfrm>
                    <a:off x="3560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9 w 69"/>
                      <a:gd name="T39" fmla="*/ 13 h 107"/>
                      <a:gd name="T40" fmla="*/ 57 w 69"/>
                      <a:gd name="T4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9" name="Group 78"/>
                <p:cNvGrpSpPr>
                  <a:grpSpLocks/>
                </p:cNvGrpSpPr>
                <p:nvPr/>
              </p:nvGrpSpPr>
              <p:grpSpPr bwMode="auto">
                <a:xfrm>
                  <a:off x="3641" y="3100"/>
                  <a:ext cx="69" cy="107"/>
                  <a:chOff x="3641" y="3100"/>
                  <a:chExt cx="69" cy="107"/>
                </a:xfrm>
              </p:grpSpPr>
              <p:sp>
                <p:nvSpPr>
                  <p:cNvPr id="662" name="Freeform 661"/>
                  <p:cNvSpPr>
                    <a:spLocks/>
                  </p:cNvSpPr>
                  <p:nvPr/>
                </p:nvSpPr>
                <p:spPr bwMode="auto">
                  <a:xfrm>
                    <a:off x="3641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7 w 69"/>
                      <a:gd name="T29" fmla="*/ 96 h 107"/>
                      <a:gd name="T30" fmla="*/ 58 w 69"/>
                      <a:gd name="T31" fmla="*/ 95 h 107"/>
                      <a:gd name="T32" fmla="*/ 28 w 69"/>
                      <a:gd name="T33" fmla="*/ 95 h 107"/>
                      <a:gd name="T34" fmla="*/ 23 w 69"/>
                      <a:gd name="T35" fmla="*/ 93 h 107"/>
                      <a:gd name="T36" fmla="*/ 19 w 69"/>
                      <a:gd name="T37" fmla="*/ 87 h 107"/>
                      <a:gd name="T38" fmla="*/ 15 w 69"/>
                      <a:gd name="T39" fmla="*/ 81 h 107"/>
                      <a:gd name="T40" fmla="*/ 13 w 69"/>
                      <a:gd name="T41" fmla="*/ 70 h 107"/>
                      <a:gd name="T42" fmla="*/ 13 w 69"/>
                      <a:gd name="T43" fmla="*/ 36 h 107"/>
                      <a:gd name="T44" fmla="*/ 15 w 69"/>
                      <a:gd name="T45" fmla="*/ 24 h 107"/>
                      <a:gd name="T46" fmla="*/ 23 w 69"/>
                      <a:gd name="T47" fmla="*/ 13 h 107"/>
                      <a:gd name="T48" fmla="*/ 27 w 69"/>
                      <a:gd name="T49" fmla="*/ 10 h 107"/>
                      <a:gd name="T50" fmla="*/ 57 w 69"/>
                      <a:gd name="T51" fmla="*/ 10 h 107"/>
                      <a:gd name="T52" fmla="*/ 56 w 69"/>
                      <a:gd name="T53" fmla="*/ 8 h 107"/>
                      <a:gd name="T54" fmla="*/ 52 w 69"/>
                      <a:gd name="T55" fmla="*/ 5 h 107"/>
                      <a:gd name="T56" fmla="*/ 48 w 69"/>
                      <a:gd name="T57" fmla="*/ 3 h 107"/>
                      <a:gd name="T58" fmla="*/ 44 w 69"/>
                      <a:gd name="T59" fmla="*/ 1 h 107"/>
                      <a:gd name="T60" fmla="*/ 39 w 69"/>
                      <a:gd name="T6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3" name="Freeform 662"/>
                  <p:cNvSpPr>
                    <a:spLocks/>
                  </p:cNvSpPr>
                  <p:nvPr/>
                </p:nvSpPr>
                <p:spPr bwMode="auto">
                  <a:xfrm>
                    <a:off x="3641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7 w 69"/>
                      <a:gd name="T39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0" name="Group 79"/>
                <p:cNvGrpSpPr>
                  <a:grpSpLocks/>
                </p:cNvGrpSpPr>
                <p:nvPr/>
              </p:nvGrpSpPr>
              <p:grpSpPr bwMode="auto">
                <a:xfrm>
                  <a:off x="3915" y="3100"/>
                  <a:ext cx="69" cy="107"/>
                  <a:chOff x="3915" y="3100"/>
                  <a:chExt cx="69" cy="107"/>
                </a:xfrm>
              </p:grpSpPr>
              <p:sp>
                <p:nvSpPr>
                  <p:cNvPr id="658" name="Freeform 657"/>
                  <p:cNvSpPr>
                    <a:spLocks/>
                  </p:cNvSpPr>
                  <p:nvPr/>
                </p:nvSpPr>
                <p:spPr bwMode="auto">
                  <a:xfrm>
                    <a:off x="3915" y="3100"/>
                    <a:ext cx="69" cy="107"/>
                  </a:xfrm>
                  <a:custGeom>
                    <a:avLst/>
                    <a:gdLst>
                      <a:gd name="T0" fmla="*/ 45 w 69"/>
                      <a:gd name="T1" fmla="*/ 0 h 107"/>
                      <a:gd name="T2" fmla="*/ 26 w 69"/>
                      <a:gd name="T3" fmla="*/ 0 h 107"/>
                      <a:gd name="T4" fmla="*/ 17 w 69"/>
                      <a:gd name="T5" fmla="*/ 4 h 107"/>
                      <a:gd name="T6" fmla="*/ 8 w 69"/>
                      <a:gd name="T7" fmla="*/ 15 h 107"/>
                      <a:gd name="T8" fmla="*/ 2 w 69"/>
                      <a:gd name="T9" fmla="*/ 32 h 107"/>
                      <a:gd name="T10" fmla="*/ 0 w 69"/>
                      <a:gd name="T11" fmla="*/ 56 h 107"/>
                      <a:gd name="T12" fmla="*/ 2 w 69"/>
                      <a:gd name="T13" fmla="*/ 79 h 107"/>
                      <a:gd name="T14" fmla="*/ 2 w 69"/>
                      <a:gd name="T15" fmla="*/ 79 h 107"/>
                      <a:gd name="T16" fmla="*/ 10 w 69"/>
                      <a:gd name="T17" fmla="*/ 94 h 107"/>
                      <a:gd name="T18" fmla="*/ 16 w 69"/>
                      <a:gd name="T19" fmla="*/ 102 h 107"/>
                      <a:gd name="T20" fmla="*/ 25 w 69"/>
                      <a:gd name="T21" fmla="*/ 106 h 107"/>
                      <a:gd name="T22" fmla="*/ 42 w 69"/>
                      <a:gd name="T23" fmla="*/ 106 h 107"/>
                      <a:gd name="T24" fmla="*/ 48 w 69"/>
                      <a:gd name="T25" fmla="*/ 105 h 107"/>
                      <a:gd name="T26" fmla="*/ 57 w 69"/>
                      <a:gd name="T27" fmla="*/ 99 h 107"/>
                      <a:gd name="T28" fmla="*/ 60 w 69"/>
                      <a:gd name="T29" fmla="*/ 96 h 107"/>
                      <a:gd name="T30" fmla="*/ 32 w 69"/>
                      <a:gd name="T31" fmla="*/ 96 h 107"/>
                      <a:gd name="T32" fmla="*/ 28 w 69"/>
                      <a:gd name="T33" fmla="*/ 94 h 107"/>
                      <a:gd name="T34" fmla="*/ 22 w 69"/>
                      <a:gd name="T35" fmla="*/ 90 h 107"/>
                      <a:gd name="T36" fmla="*/ 19 w 69"/>
                      <a:gd name="T37" fmla="*/ 87 h 107"/>
                      <a:gd name="T38" fmla="*/ 17 w 69"/>
                      <a:gd name="T39" fmla="*/ 83 h 107"/>
                      <a:gd name="T40" fmla="*/ 15 w 69"/>
                      <a:gd name="T41" fmla="*/ 79 h 107"/>
                      <a:gd name="T42" fmla="*/ 14 w 69"/>
                      <a:gd name="T43" fmla="*/ 75 h 107"/>
                      <a:gd name="T44" fmla="*/ 14 w 69"/>
                      <a:gd name="T45" fmla="*/ 64 h 107"/>
                      <a:gd name="T46" fmla="*/ 16 w 69"/>
                      <a:gd name="T47" fmla="*/ 58 h 107"/>
                      <a:gd name="T48" fmla="*/ 24 w 69"/>
                      <a:gd name="T49" fmla="*/ 50 h 107"/>
                      <a:gd name="T50" fmla="*/ 12 w 69"/>
                      <a:gd name="T51" fmla="*/ 50 h 107"/>
                      <a:gd name="T52" fmla="*/ 12 w 69"/>
                      <a:gd name="T53" fmla="*/ 40 h 107"/>
                      <a:gd name="T54" fmla="*/ 14 w 69"/>
                      <a:gd name="T55" fmla="*/ 32 h 107"/>
                      <a:gd name="T56" fmla="*/ 18 w 69"/>
                      <a:gd name="T57" fmla="*/ 21 h 107"/>
                      <a:gd name="T58" fmla="*/ 21 w 69"/>
                      <a:gd name="T59" fmla="*/ 16 h 107"/>
                      <a:gd name="T60" fmla="*/ 28 w 69"/>
                      <a:gd name="T61" fmla="*/ 11 h 107"/>
                      <a:gd name="T62" fmla="*/ 32 w 69"/>
                      <a:gd name="T63" fmla="*/ 10 h 107"/>
                      <a:gd name="T64" fmla="*/ 61 w 69"/>
                      <a:gd name="T65" fmla="*/ 10 h 107"/>
                      <a:gd name="T66" fmla="*/ 52 w 69"/>
                      <a:gd name="T67" fmla="*/ 2 h 107"/>
                      <a:gd name="T68" fmla="*/ 45 w 69"/>
                      <a:gd name="T6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69" h="107">
                        <a:moveTo>
                          <a:pt x="45" y="0"/>
                        </a:moveTo>
                        <a:lnTo>
                          <a:pt x="26" y="0"/>
                        </a:lnTo>
                        <a:lnTo>
                          <a:pt x="17" y="4"/>
                        </a:lnTo>
                        <a:lnTo>
                          <a:pt x="8" y="15"/>
                        </a:lnTo>
                        <a:lnTo>
                          <a:pt x="2" y="32"/>
                        </a:lnTo>
                        <a:lnTo>
                          <a:pt x="0" y="56"/>
                        </a:lnTo>
                        <a:lnTo>
                          <a:pt x="2" y="79"/>
                        </a:lnTo>
                        <a:lnTo>
                          <a:pt x="2" y="79"/>
                        </a:lnTo>
                        <a:lnTo>
                          <a:pt x="10" y="94"/>
                        </a:lnTo>
                        <a:lnTo>
                          <a:pt x="16" y="102"/>
                        </a:lnTo>
                        <a:lnTo>
                          <a:pt x="25" y="106"/>
                        </a:lnTo>
                        <a:lnTo>
                          <a:pt x="42" y="106"/>
                        </a:lnTo>
                        <a:lnTo>
                          <a:pt x="48" y="105"/>
                        </a:lnTo>
                        <a:lnTo>
                          <a:pt x="57" y="99"/>
                        </a:lnTo>
                        <a:lnTo>
                          <a:pt x="60" y="96"/>
                        </a:lnTo>
                        <a:lnTo>
                          <a:pt x="32" y="96"/>
                        </a:lnTo>
                        <a:lnTo>
                          <a:pt x="28" y="94"/>
                        </a:lnTo>
                        <a:lnTo>
                          <a:pt x="22" y="90"/>
                        </a:lnTo>
                        <a:lnTo>
                          <a:pt x="19" y="87"/>
                        </a:lnTo>
                        <a:lnTo>
                          <a:pt x="17" y="83"/>
                        </a:lnTo>
                        <a:lnTo>
                          <a:pt x="15" y="79"/>
                        </a:lnTo>
                        <a:lnTo>
                          <a:pt x="14" y="75"/>
                        </a:lnTo>
                        <a:lnTo>
                          <a:pt x="14" y="64"/>
                        </a:lnTo>
                        <a:lnTo>
                          <a:pt x="16" y="58"/>
                        </a:lnTo>
                        <a:lnTo>
                          <a:pt x="24" y="50"/>
                        </a:lnTo>
                        <a:lnTo>
                          <a:pt x="12" y="50"/>
                        </a:lnTo>
                        <a:lnTo>
                          <a:pt x="12" y="40"/>
                        </a:lnTo>
                        <a:lnTo>
                          <a:pt x="14" y="32"/>
                        </a:lnTo>
                        <a:lnTo>
                          <a:pt x="18" y="21"/>
                        </a:lnTo>
                        <a:lnTo>
                          <a:pt x="21" y="16"/>
                        </a:lnTo>
                        <a:lnTo>
                          <a:pt x="28" y="11"/>
                        </a:lnTo>
                        <a:lnTo>
                          <a:pt x="32" y="10"/>
                        </a:lnTo>
                        <a:lnTo>
                          <a:pt x="61" y="10"/>
                        </a:lnTo>
                        <a:lnTo>
                          <a:pt x="52" y="2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9" name="Freeform 658"/>
                  <p:cNvSpPr>
                    <a:spLocks/>
                  </p:cNvSpPr>
                  <p:nvPr/>
                </p:nvSpPr>
                <p:spPr bwMode="auto">
                  <a:xfrm>
                    <a:off x="3915" y="3100"/>
                    <a:ext cx="69" cy="107"/>
                  </a:xfrm>
                  <a:custGeom>
                    <a:avLst/>
                    <a:gdLst>
                      <a:gd name="T0" fmla="*/ 61 w 69"/>
                      <a:gd name="T1" fmla="*/ 48 h 107"/>
                      <a:gd name="T2" fmla="*/ 41 w 69"/>
                      <a:gd name="T3" fmla="*/ 48 h 107"/>
                      <a:gd name="T4" fmla="*/ 46 w 69"/>
                      <a:gd name="T5" fmla="*/ 50 h 107"/>
                      <a:gd name="T6" fmla="*/ 53 w 69"/>
                      <a:gd name="T7" fmla="*/ 58 h 107"/>
                      <a:gd name="T8" fmla="*/ 55 w 69"/>
                      <a:gd name="T9" fmla="*/ 64 h 107"/>
                      <a:gd name="T10" fmla="*/ 55 w 69"/>
                      <a:gd name="T11" fmla="*/ 79 h 107"/>
                      <a:gd name="T12" fmla="*/ 53 w 69"/>
                      <a:gd name="T13" fmla="*/ 85 h 107"/>
                      <a:gd name="T14" fmla="*/ 46 w 69"/>
                      <a:gd name="T15" fmla="*/ 93 h 107"/>
                      <a:gd name="T16" fmla="*/ 41 w 69"/>
                      <a:gd name="T17" fmla="*/ 96 h 107"/>
                      <a:gd name="T18" fmla="*/ 60 w 69"/>
                      <a:gd name="T19" fmla="*/ 96 h 107"/>
                      <a:gd name="T20" fmla="*/ 61 w 69"/>
                      <a:gd name="T21" fmla="*/ 94 h 107"/>
                      <a:gd name="T22" fmla="*/ 67 w 69"/>
                      <a:gd name="T23" fmla="*/ 83 h 107"/>
                      <a:gd name="T24" fmla="*/ 68 w 69"/>
                      <a:gd name="T25" fmla="*/ 77 h 107"/>
                      <a:gd name="T26" fmla="*/ 68 w 69"/>
                      <a:gd name="T27" fmla="*/ 60 h 107"/>
                      <a:gd name="T28" fmla="*/ 65 w 69"/>
                      <a:gd name="T29" fmla="*/ 52 h 107"/>
                      <a:gd name="T30" fmla="*/ 61 w 69"/>
                      <a:gd name="T31" fmla="*/ 48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" h="107">
                        <a:moveTo>
                          <a:pt x="61" y="48"/>
                        </a:moveTo>
                        <a:lnTo>
                          <a:pt x="41" y="48"/>
                        </a:lnTo>
                        <a:lnTo>
                          <a:pt x="46" y="50"/>
                        </a:lnTo>
                        <a:lnTo>
                          <a:pt x="53" y="58"/>
                        </a:lnTo>
                        <a:lnTo>
                          <a:pt x="55" y="64"/>
                        </a:lnTo>
                        <a:lnTo>
                          <a:pt x="55" y="79"/>
                        </a:lnTo>
                        <a:lnTo>
                          <a:pt x="53" y="85"/>
                        </a:lnTo>
                        <a:lnTo>
                          <a:pt x="46" y="93"/>
                        </a:lnTo>
                        <a:lnTo>
                          <a:pt x="41" y="96"/>
                        </a:lnTo>
                        <a:lnTo>
                          <a:pt x="60" y="96"/>
                        </a:lnTo>
                        <a:lnTo>
                          <a:pt x="61" y="94"/>
                        </a:lnTo>
                        <a:lnTo>
                          <a:pt x="67" y="83"/>
                        </a:lnTo>
                        <a:lnTo>
                          <a:pt x="68" y="77"/>
                        </a:lnTo>
                        <a:lnTo>
                          <a:pt x="68" y="60"/>
                        </a:lnTo>
                        <a:lnTo>
                          <a:pt x="65" y="52"/>
                        </a:lnTo>
                        <a:lnTo>
                          <a:pt x="61" y="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0" name="Freeform 659"/>
                  <p:cNvSpPr>
                    <a:spLocks/>
                  </p:cNvSpPr>
                  <p:nvPr/>
                </p:nvSpPr>
                <p:spPr bwMode="auto">
                  <a:xfrm>
                    <a:off x="3915" y="3100"/>
                    <a:ext cx="69" cy="107"/>
                  </a:xfrm>
                  <a:custGeom>
                    <a:avLst/>
                    <a:gdLst>
                      <a:gd name="T0" fmla="*/ 46 w 69"/>
                      <a:gd name="T1" fmla="*/ 37 h 107"/>
                      <a:gd name="T2" fmla="*/ 33 w 69"/>
                      <a:gd name="T3" fmla="*/ 37 h 107"/>
                      <a:gd name="T4" fmla="*/ 28 w 69"/>
                      <a:gd name="T5" fmla="*/ 38 h 107"/>
                      <a:gd name="T6" fmla="*/ 23 w 69"/>
                      <a:gd name="T7" fmla="*/ 40 h 107"/>
                      <a:gd name="T8" fmla="*/ 19 w 69"/>
                      <a:gd name="T9" fmla="*/ 42 h 107"/>
                      <a:gd name="T10" fmla="*/ 15 w 69"/>
                      <a:gd name="T11" fmla="*/ 46 h 107"/>
                      <a:gd name="T12" fmla="*/ 12 w 69"/>
                      <a:gd name="T13" fmla="*/ 50 h 107"/>
                      <a:gd name="T14" fmla="*/ 24 w 69"/>
                      <a:gd name="T15" fmla="*/ 50 h 107"/>
                      <a:gd name="T16" fmla="*/ 24 w 69"/>
                      <a:gd name="T17" fmla="*/ 50 h 107"/>
                      <a:gd name="T18" fmla="*/ 29 w 69"/>
                      <a:gd name="T19" fmla="*/ 48 h 107"/>
                      <a:gd name="T20" fmla="*/ 61 w 69"/>
                      <a:gd name="T21" fmla="*/ 48 h 107"/>
                      <a:gd name="T22" fmla="*/ 53 w 69"/>
                      <a:gd name="T23" fmla="*/ 40 h 107"/>
                      <a:gd name="T24" fmla="*/ 46 w 69"/>
                      <a:gd name="T25" fmla="*/ 37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9" h="107">
                        <a:moveTo>
                          <a:pt x="46" y="37"/>
                        </a:moveTo>
                        <a:lnTo>
                          <a:pt x="33" y="37"/>
                        </a:lnTo>
                        <a:lnTo>
                          <a:pt x="28" y="38"/>
                        </a:lnTo>
                        <a:lnTo>
                          <a:pt x="23" y="40"/>
                        </a:lnTo>
                        <a:lnTo>
                          <a:pt x="19" y="42"/>
                        </a:lnTo>
                        <a:lnTo>
                          <a:pt x="15" y="46"/>
                        </a:lnTo>
                        <a:lnTo>
                          <a:pt x="12" y="50"/>
                        </a:lnTo>
                        <a:lnTo>
                          <a:pt x="24" y="50"/>
                        </a:lnTo>
                        <a:lnTo>
                          <a:pt x="24" y="50"/>
                        </a:lnTo>
                        <a:lnTo>
                          <a:pt x="29" y="48"/>
                        </a:lnTo>
                        <a:lnTo>
                          <a:pt x="61" y="48"/>
                        </a:lnTo>
                        <a:lnTo>
                          <a:pt x="53" y="40"/>
                        </a:lnTo>
                        <a:lnTo>
                          <a:pt x="46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1" name="Freeform 660"/>
                  <p:cNvSpPr>
                    <a:spLocks/>
                  </p:cNvSpPr>
                  <p:nvPr/>
                </p:nvSpPr>
                <p:spPr bwMode="auto">
                  <a:xfrm>
                    <a:off x="3915" y="3100"/>
                    <a:ext cx="69" cy="107"/>
                  </a:xfrm>
                  <a:custGeom>
                    <a:avLst/>
                    <a:gdLst>
                      <a:gd name="T0" fmla="*/ 61 w 69"/>
                      <a:gd name="T1" fmla="*/ 10 h 107"/>
                      <a:gd name="T2" fmla="*/ 41 w 69"/>
                      <a:gd name="T3" fmla="*/ 10 h 107"/>
                      <a:gd name="T4" fmla="*/ 45 w 69"/>
                      <a:gd name="T5" fmla="*/ 12 h 107"/>
                      <a:gd name="T6" fmla="*/ 49 w 69"/>
                      <a:gd name="T7" fmla="*/ 16 h 107"/>
                      <a:gd name="T8" fmla="*/ 51 w 69"/>
                      <a:gd name="T9" fmla="*/ 18 h 107"/>
                      <a:gd name="T10" fmla="*/ 53 w 69"/>
                      <a:gd name="T11" fmla="*/ 21 h 107"/>
                      <a:gd name="T12" fmla="*/ 54 w 69"/>
                      <a:gd name="T13" fmla="*/ 26 h 107"/>
                      <a:gd name="T14" fmla="*/ 67 w 69"/>
                      <a:gd name="T15" fmla="*/ 25 h 107"/>
                      <a:gd name="T16" fmla="*/ 65 w 69"/>
                      <a:gd name="T17" fmla="*/ 17 h 107"/>
                      <a:gd name="T18" fmla="*/ 62 w 69"/>
                      <a:gd name="T19" fmla="*/ 11 h 107"/>
                      <a:gd name="T20" fmla="*/ 61 w 69"/>
                      <a:gd name="T2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107">
                        <a:moveTo>
                          <a:pt x="61" y="10"/>
                        </a:moveTo>
                        <a:lnTo>
                          <a:pt x="41" y="10"/>
                        </a:lnTo>
                        <a:lnTo>
                          <a:pt x="45" y="12"/>
                        </a:lnTo>
                        <a:lnTo>
                          <a:pt x="49" y="16"/>
                        </a:lnTo>
                        <a:lnTo>
                          <a:pt x="51" y="18"/>
                        </a:lnTo>
                        <a:lnTo>
                          <a:pt x="53" y="21"/>
                        </a:lnTo>
                        <a:lnTo>
                          <a:pt x="54" y="26"/>
                        </a:lnTo>
                        <a:lnTo>
                          <a:pt x="67" y="25"/>
                        </a:lnTo>
                        <a:lnTo>
                          <a:pt x="65" y="17"/>
                        </a:lnTo>
                        <a:lnTo>
                          <a:pt x="62" y="11"/>
                        </a:lnTo>
                        <a:lnTo>
                          <a:pt x="6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1" name="Group 80"/>
                <p:cNvGrpSpPr>
                  <a:grpSpLocks/>
                </p:cNvGrpSpPr>
                <p:nvPr/>
              </p:nvGrpSpPr>
              <p:grpSpPr bwMode="auto">
                <a:xfrm>
                  <a:off x="3997" y="3100"/>
                  <a:ext cx="69" cy="107"/>
                  <a:chOff x="3997" y="3100"/>
                  <a:chExt cx="69" cy="107"/>
                </a:xfrm>
              </p:grpSpPr>
              <p:sp>
                <p:nvSpPr>
                  <p:cNvPr id="656" name="Freeform 655"/>
                  <p:cNvSpPr>
                    <a:spLocks/>
                  </p:cNvSpPr>
                  <p:nvPr/>
                </p:nvSpPr>
                <p:spPr bwMode="auto">
                  <a:xfrm>
                    <a:off x="3997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3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23 w 69"/>
                      <a:gd name="T49" fmla="*/ 13 h 107"/>
                      <a:gd name="T50" fmla="*/ 27 w 69"/>
                      <a:gd name="T51" fmla="*/ 10 h 107"/>
                      <a:gd name="T52" fmla="*/ 57 w 69"/>
                      <a:gd name="T53" fmla="*/ 10 h 107"/>
                      <a:gd name="T54" fmla="*/ 56 w 69"/>
                      <a:gd name="T55" fmla="*/ 8 h 107"/>
                      <a:gd name="T56" fmla="*/ 52 w 69"/>
                      <a:gd name="T57" fmla="*/ 5 h 107"/>
                      <a:gd name="T58" fmla="*/ 48 w 69"/>
                      <a:gd name="T59" fmla="*/ 3 h 107"/>
                      <a:gd name="T60" fmla="*/ 44 w 69"/>
                      <a:gd name="T61" fmla="*/ 1 h 107"/>
                      <a:gd name="T62" fmla="*/ 39 w 69"/>
                      <a:gd name="T63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3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7" name="Freeform 656"/>
                  <p:cNvSpPr>
                    <a:spLocks/>
                  </p:cNvSpPr>
                  <p:nvPr/>
                </p:nvSpPr>
                <p:spPr bwMode="auto">
                  <a:xfrm>
                    <a:off x="3997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7 w 69"/>
                      <a:gd name="T39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2" name="Group 81"/>
                <p:cNvGrpSpPr>
                  <a:grpSpLocks/>
                </p:cNvGrpSpPr>
                <p:nvPr/>
              </p:nvGrpSpPr>
              <p:grpSpPr bwMode="auto">
                <a:xfrm>
                  <a:off x="4078" y="3100"/>
                  <a:ext cx="69" cy="107"/>
                  <a:chOff x="4078" y="3100"/>
                  <a:chExt cx="69" cy="107"/>
                </a:xfrm>
              </p:grpSpPr>
              <p:sp>
                <p:nvSpPr>
                  <p:cNvPr id="654" name="Freeform 653"/>
                  <p:cNvSpPr>
                    <a:spLocks/>
                  </p:cNvSpPr>
                  <p:nvPr/>
                </p:nvSpPr>
                <p:spPr bwMode="auto">
                  <a:xfrm>
                    <a:off x="4078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5" name="Freeform 654"/>
                  <p:cNvSpPr>
                    <a:spLocks/>
                  </p:cNvSpPr>
                  <p:nvPr/>
                </p:nvSpPr>
                <p:spPr bwMode="auto">
                  <a:xfrm>
                    <a:off x="4078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9 w 69"/>
                      <a:gd name="T39" fmla="*/ 13 h 107"/>
                      <a:gd name="T40" fmla="*/ 57 w 69"/>
                      <a:gd name="T4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3" name="Group 82"/>
                <p:cNvGrpSpPr>
                  <a:grpSpLocks/>
                </p:cNvGrpSpPr>
                <p:nvPr/>
              </p:nvGrpSpPr>
              <p:grpSpPr bwMode="auto">
                <a:xfrm>
                  <a:off x="4353" y="3100"/>
                  <a:ext cx="69" cy="107"/>
                  <a:chOff x="4353" y="3100"/>
                  <a:chExt cx="69" cy="107"/>
                </a:xfrm>
              </p:grpSpPr>
              <p:sp>
                <p:nvSpPr>
                  <p:cNvPr id="651" name="Freeform 650"/>
                  <p:cNvSpPr>
                    <a:spLocks/>
                  </p:cNvSpPr>
                  <p:nvPr/>
                </p:nvSpPr>
                <p:spPr bwMode="auto">
                  <a:xfrm>
                    <a:off x="4353" y="3100"/>
                    <a:ext cx="69" cy="107"/>
                  </a:xfrm>
                  <a:custGeom>
                    <a:avLst/>
                    <a:gdLst>
                      <a:gd name="T0" fmla="*/ 43 w 69"/>
                      <a:gd name="T1" fmla="*/ 0 h 107"/>
                      <a:gd name="T2" fmla="*/ 25 w 69"/>
                      <a:gd name="T3" fmla="*/ 0 h 107"/>
                      <a:gd name="T4" fmla="*/ 17 w 69"/>
                      <a:gd name="T5" fmla="*/ 2 h 107"/>
                      <a:gd name="T6" fmla="*/ 6 w 69"/>
                      <a:gd name="T7" fmla="*/ 12 h 107"/>
                      <a:gd name="T8" fmla="*/ 4 w 69"/>
                      <a:gd name="T9" fmla="*/ 19 h 107"/>
                      <a:gd name="T10" fmla="*/ 4 w 69"/>
                      <a:gd name="T11" fmla="*/ 32 h 107"/>
                      <a:gd name="T12" fmla="*/ 5 w 69"/>
                      <a:gd name="T13" fmla="*/ 36 h 107"/>
                      <a:gd name="T14" fmla="*/ 10 w 69"/>
                      <a:gd name="T15" fmla="*/ 43 h 107"/>
                      <a:gd name="T16" fmla="*/ 10 w 69"/>
                      <a:gd name="T17" fmla="*/ 43 h 107"/>
                      <a:gd name="T18" fmla="*/ 14 w 69"/>
                      <a:gd name="T19" fmla="*/ 46 h 107"/>
                      <a:gd name="T20" fmla="*/ 19 w 69"/>
                      <a:gd name="T21" fmla="*/ 48 h 107"/>
                      <a:gd name="T22" fmla="*/ 13 w 69"/>
                      <a:gd name="T23" fmla="*/ 49 h 107"/>
                      <a:gd name="T24" fmla="*/ 8 w 69"/>
                      <a:gd name="T25" fmla="*/ 52 h 107"/>
                      <a:gd name="T26" fmla="*/ 1 w 69"/>
                      <a:gd name="T27" fmla="*/ 62 h 107"/>
                      <a:gd name="T28" fmla="*/ 0 w 69"/>
                      <a:gd name="T29" fmla="*/ 67 h 107"/>
                      <a:gd name="T30" fmla="*/ 0 w 69"/>
                      <a:gd name="T31" fmla="*/ 83 h 107"/>
                      <a:gd name="T32" fmla="*/ 3 w 69"/>
                      <a:gd name="T33" fmla="*/ 91 h 107"/>
                      <a:gd name="T34" fmla="*/ 9 w 69"/>
                      <a:gd name="T35" fmla="*/ 97 h 107"/>
                      <a:gd name="T36" fmla="*/ 15 w 69"/>
                      <a:gd name="T37" fmla="*/ 103 h 107"/>
                      <a:gd name="T38" fmla="*/ 24 w 69"/>
                      <a:gd name="T39" fmla="*/ 106 h 107"/>
                      <a:gd name="T40" fmla="*/ 44 w 69"/>
                      <a:gd name="T41" fmla="*/ 106 h 107"/>
                      <a:gd name="T42" fmla="*/ 52 w 69"/>
                      <a:gd name="T43" fmla="*/ 103 h 107"/>
                      <a:gd name="T44" fmla="*/ 60 w 69"/>
                      <a:gd name="T45" fmla="*/ 96 h 107"/>
                      <a:gd name="T46" fmla="*/ 30 w 69"/>
                      <a:gd name="T47" fmla="*/ 96 h 107"/>
                      <a:gd name="T48" fmla="*/ 26 w 69"/>
                      <a:gd name="T49" fmla="*/ 95 h 107"/>
                      <a:gd name="T50" fmla="*/ 20 w 69"/>
                      <a:gd name="T51" fmla="*/ 91 h 107"/>
                      <a:gd name="T52" fmla="*/ 17 w 69"/>
                      <a:gd name="T53" fmla="*/ 88 h 107"/>
                      <a:gd name="T54" fmla="*/ 14 w 69"/>
                      <a:gd name="T55" fmla="*/ 81 h 107"/>
                      <a:gd name="T56" fmla="*/ 13 w 69"/>
                      <a:gd name="T57" fmla="*/ 78 h 107"/>
                      <a:gd name="T58" fmla="*/ 13 w 69"/>
                      <a:gd name="T59" fmla="*/ 68 h 107"/>
                      <a:gd name="T60" fmla="*/ 15 w 69"/>
                      <a:gd name="T61" fmla="*/ 63 h 107"/>
                      <a:gd name="T62" fmla="*/ 23 w 69"/>
                      <a:gd name="T63" fmla="*/ 55 h 107"/>
                      <a:gd name="T64" fmla="*/ 28 w 69"/>
                      <a:gd name="T65" fmla="*/ 53 h 107"/>
                      <a:gd name="T66" fmla="*/ 60 w 69"/>
                      <a:gd name="T67" fmla="*/ 53 h 107"/>
                      <a:gd name="T68" fmla="*/ 55 w 69"/>
                      <a:gd name="T69" fmla="*/ 50 h 107"/>
                      <a:gd name="T70" fmla="*/ 49 w 69"/>
                      <a:gd name="T71" fmla="*/ 48 h 107"/>
                      <a:gd name="T72" fmla="*/ 54 w 69"/>
                      <a:gd name="T73" fmla="*/ 46 h 107"/>
                      <a:gd name="T74" fmla="*/ 58 w 69"/>
                      <a:gd name="T75" fmla="*/ 43 h 107"/>
                      <a:gd name="T76" fmla="*/ 58 w 69"/>
                      <a:gd name="T77" fmla="*/ 43 h 107"/>
                      <a:gd name="T78" fmla="*/ 29 w 69"/>
                      <a:gd name="T79" fmla="*/ 43 h 107"/>
                      <a:gd name="T80" fmla="*/ 25 w 69"/>
                      <a:gd name="T81" fmla="*/ 41 h 107"/>
                      <a:gd name="T82" fmla="*/ 18 w 69"/>
                      <a:gd name="T83" fmla="*/ 35 h 107"/>
                      <a:gd name="T84" fmla="*/ 17 w 69"/>
                      <a:gd name="T85" fmla="*/ 31 h 107"/>
                      <a:gd name="T86" fmla="*/ 17 w 69"/>
                      <a:gd name="T87" fmla="*/ 22 h 107"/>
                      <a:gd name="T88" fmla="*/ 18 w 69"/>
                      <a:gd name="T89" fmla="*/ 18 h 107"/>
                      <a:gd name="T90" fmla="*/ 25 w 69"/>
                      <a:gd name="T91" fmla="*/ 12 h 107"/>
                      <a:gd name="T92" fmla="*/ 29 w 69"/>
                      <a:gd name="T93" fmla="*/ 10 h 107"/>
                      <a:gd name="T94" fmla="*/ 58 w 69"/>
                      <a:gd name="T95" fmla="*/ 10 h 107"/>
                      <a:gd name="T96" fmla="*/ 50 w 69"/>
                      <a:gd name="T97" fmla="*/ 2 h 107"/>
                      <a:gd name="T98" fmla="*/ 43 w 69"/>
                      <a:gd name="T99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69" h="107">
                        <a:moveTo>
                          <a:pt x="43" y="0"/>
                        </a:moveTo>
                        <a:lnTo>
                          <a:pt x="25" y="0"/>
                        </a:lnTo>
                        <a:lnTo>
                          <a:pt x="17" y="2"/>
                        </a:lnTo>
                        <a:lnTo>
                          <a:pt x="6" y="12"/>
                        </a:lnTo>
                        <a:lnTo>
                          <a:pt x="4" y="19"/>
                        </a:lnTo>
                        <a:lnTo>
                          <a:pt x="4" y="32"/>
                        </a:lnTo>
                        <a:lnTo>
                          <a:pt x="5" y="36"/>
                        </a:lnTo>
                        <a:lnTo>
                          <a:pt x="10" y="43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9" y="48"/>
                        </a:lnTo>
                        <a:lnTo>
                          <a:pt x="13" y="49"/>
                        </a:lnTo>
                        <a:lnTo>
                          <a:pt x="8" y="52"/>
                        </a:lnTo>
                        <a:lnTo>
                          <a:pt x="1" y="62"/>
                        </a:lnTo>
                        <a:lnTo>
                          <a:pt x="0" y="67"/>
                        </a:lnTo>
                        <a:lnTo>
                          <a:pt x="0" y="83"/>
                        </a:lnTo>
                        <a:lnTo>
                          <a:pt x="3" y="91"/>
                        </a:lnTo>
                        <a:lnTo>
                          <a:pt x="9" y="97"/>
                        </a:lnTo>
                        <a:lnTo>
                          <a:pt x="15" y="103"/>
                        </a:lnTo>
                        <a:lnTo>
                          <a:pt x="24" y="106"/>
                        </a:lnTo>
                        <a:lnTo>
                          <a:pt x="44" y="106"/>
                        </a:lnTo>
                        <a:lnTo>
                          <a:pt x="52" y="103"/>
                        </a:lnTo>
                        <a:lnTo>
                          <a:pt x="60" y="96"/>
                        </a:lnTo>
                        <a:lnTo>
                          <a:pt x="30" y="96"/>
                        </a:lnTo>
                        <a:lnTo>
                          <a:pt x="26" y="95"/>
                        </a:lnTo>
                        <a:lnTo>
                          <a:pt x="20" y="91"/>
                        </a:lnTo>
                        <a:lnTo>
                          <a:pt x="17" y="88"/>
                        </a:lnTo>
                        <a:lnTo>
                          <a:pt x="14" y="81"/>
                        </a:lnTo>
                        <a:lnTo>
                          <a:pt x="13" y="78"/>
                        </a:lnTo>
                        <a:lnTo>
                          <a:pt x="13" y="68"/>
                        </a:lnTo>
                        <a:lnTo>
                          <a:pt x="15" y="63"/>
                        </a:lnTo>
                        <a:lnTo>
                          <a:pt x="23" y="55"/>
                        </a:lnTo>
                        <a:lnTo>
                          <a:pt x="28" y="53"/>
                        </a:lnTo>
                        <a:lnTo>
                          <a:pt x="60" y="53"/>
                        </a:lnTo>
                        <a:lnTo>
                          <a:pt x="55" y="50"/>
                        </a:lnTo>
                        <a:lnTo>
                          <a:pt x="49" y="48"/>
                        </a:lnTo>
                        <a:lnTo>
                          <a:pt x="54" y="46"/>
                        </a:lnTo>
                        <a:lnTo>
                          <a:pt x="58" y="43"/>
                        </a:lnTo>
                        <a:lnTo>
                          <a:pt x="58" y="43"/>
                        </a:lnTo>
                        <a:lnTo>
                          <a:pt x="29" y="43"/>
                        </a:lnTo>
                        <a:lnTo>
                          <a:pt x="25" y="41"/>
                        </a:lnTo>
                        <a:lnTo>
                          <a:pt x="18" y="35"/>
                        </a:lnTo>
                        <a:lnTo>
                          <a:pt x="17" y="31"/>
                        </a:lnTo>
                        <a:lnTo>
                          <a:pt x="17" y="22"/>
                        </a:lnTo>
                        <a:lnTo>
                          <a:pt x="18" y="18"/>
                        </a:lnTo>
                        <a:lnTo>
                          <a:pt x="25" y="12"/>
                        </a:lnTo>
                        <a:lnTo>
                          <a:pt x="29" y="10"/>
                        </a:lnTo>
                        <a:lnTo>
                          <a:pt x="58" y="10"/>
                        </a:lnTo>
                        <a:lnTo>
                          <a:pt x="50" y="2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2" name="Freeform 651"/>
                  <p:cNvSpPr>
                    <a:spLocks/>
                  </p:cNvSpPr>
                  <p:nvPr/>
                </p:nvSpPr>
                <p:spPr bwMode="auto">
                  <a:xfrm>
                    <a:off x="4353" y="3100"/>
                    <a:ext cx="69" cy="107"/>
                  </a:xfrm>
                  <a:custGeom>
                    <a:avLst/>
                    <a:gdLst>
                      <a:gd name="T0" fmla="*/ 60 w 69"/>
                      <a:gd name="T1" fmla="*/ 53 h 107"/>
                      <a:gd name="T2" fmla="*/ 40 w 69"/>
                      <a:gd name="T3" fmla="*/ 53 h 107"/>
                      <a:gd name="T4" fmla="*/ 45 w 69"/>
                      <a:gd name="T5" fmla="*/ 55 h 107"/>
                      <a:gd name="T6" fmla="*/ 53 w 69"/>
                      <a:gd name="T7" fmla="*/ 63 h 107"/>
                      <a:gd name="T8" fmla="*/ 55 w 69"/>
                      <a:gd name="T9" fmla="*/ 68 h 107"/>
                      <a:gd name="T10" fmla="*/ 55 w 69"/>
                      <a:gd name="T11" fmla="*/ 81 h 107"/>
                      <a:gd name="T12" fmla="*/ 53 w 69"/>
                      <a:gd name="T13" fmla="*/ 86 h 107"/>
                      <a:gd name="T14" fmla="*/ 45 w 69"/>
                      <a:gd name="T15" fmla="*/ 94 h 107"/>
                      <a:gd name="T16" fmla="*/ 40 w 69"/>
                      <a:gd name="T17" fmla="*/ 96 h 107"/>
                      <a:gd name="T18" fmla="*/ 60 w 69"/>
                      <a:gd name="T19" fmla="*/ 96 h 107"/>
                      <a:gd name="T20" fmla="*/ 65 w 69"/>
                      <a:gd name="T21" fmla="*/ 91 h 107"/>
                      <a:gd name="T22" fmla="*/ 68 w 69"/>
                      <a:gd name="T23" fmla="*/ 83 h 107"/>
                      <a:gd name="T24" fmla="*/ 68 w 69"/>
                      <a:gd name="T25" fmla="*/ 68 h 107"/>
                      <a:gd name="T26" fmla="*/ 67 w 69"/>
                      <a:gd name="T27" fmla="*/ 62 h 107"/>
                      <a:gd name="T28" fmla="*/ 63 w 69"/>
                      <a:gd name="T29" fmla="*/ 58 h 107"/>
                      <a:gd name="T30" fmla="*/ 60 w 69"/>
                      <a:gd name="T31" fmla="*/ 53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" h="107">
                        <a:moveTo>
                          <a:pt x="60" y="53"/>
                        </a:moveTo>
                        <a:lnTo>
                          <a:pt x="40" y="53"/>
                        </a:lnTo>
                        <a:lnTo>
                          <a:pt x="45" y="55"/>
                        </a:lnTo>
                        <a:lnTo>
                          <a:pt x="53" y="63"/>
                        </a:lnTo>
                        <a:lnTo>
                          <a:pt x="55" y="68"/>
                        </a:lnTo>
                        <a:lnTo>
                          <a:pt x="55" y="81"/>
                        </a:lnTo>
                        <a:lnTo>
                          <a:pt x="53" y="86"/>
                        </a:lnTo>
                        <a:lnTo>
                          <a:pt x="45" y="94"/>
                        </a:lnTo>
                        <a:lnTo>
                          <a:pt x="40" y="96"/>
                        </a:lnTo>
                        <a:lnTo>
                          <a:pt x="60" y="96"/>
                        </a:lnTo>
                        <a:lnTo>
                          <a:pt x="65" y="91"/>
                        </a:lnTo>
                        <a:lnTo>
                          <a:pt x="68" y="83"/>
                        </a:lnTo>
                        <a:lnTo>
                          <a:pt x="68" y="68"/>
                        </a:lnTo>
                        <a:lnTo>
                          <a:pt x="67" y="62"/>
                        </a:lnTo>
                        <a:lnTo>
                          <a:pt x="63" y="58"/>
                        </a:lnTo>
                        <a:lnTo>
                          <a:pt x="60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3" name="Freeform 652"/>
                  <p:cNvSpPr>
                    <a:spLocks/>
                  </p:cNvSpPr>
                  <p:nvPr/>
                </p:nvSpPr>
                <p:spPr bwMode="auto">
                  <a:xfrm>
                    <a:off x="4353" y="3100"/>
                    <a:ext cx="69" cy="107"/>
                  </a:xfrm>
                  <a:custGeom>
                    <a:avLst/>
                    <a:gdLst>
                      <a:gd name="T0" fmla="*/ 58 w 69"/>
                      <a:gd name="T1" fmla="*/ 10 h 107"/>
                      <a:gd name="T2" fmla="*/ 39 w 69"/>
                      <a:gd name="T3" fmla="*/ 10 h 107"/>
                      <a:gd name="T4" fmla="*/ 43 w 69"/>
                      <a:gd name="T5" fmla="*/ 12 h 107"/>
                      <a:gd name="T6" fmla="*/ 46 w 69"/>
                      <a:gd name="T7" fmla="*/ 15 h 107"/>
                      <a:gd name="T8" fmla="*/ 49 w 69"/>
                      <a:gd name="T9" fmla="*/ 18 h 107"/>
                      <a:gd name="T10" fmla="*/ 51 w 69"/>
                      <a:gd name="T11" fmla="*/ 22 h 107"/>
                      <a:gd name="T12" fmla="*/ 51 w 69"/>
                      <a:gd name="T13" fmla="*/ 32 h 107"/>
                      <a:gd name="T14" fmla="*/ 49 w 69"/>
                      <a:gd name="T15" fmla="*/ 35 h 107"/>
                      <a:gd name="T16" fmla="*/ 43 w 69"/>
                      <a:gd name="T17" fmla="*/ 41 h 107"/>
                      <a:gd name="T18" fmla="*/ 39 w 69"/>
                      <a:gd name="T19" fmla="*/ 43 h 107"/>
                      <a:gd name="T20" fmla="*/ 58 w 69"/>
                      <a:gd name="T21" fmla="*/ 43 h 107"/>
                      <a:gd name="T22" fmla="*/ 63 w 69"/>
                      <a:gd name="T23" fmla="*/ 36 h 107"/>
                      <a:gd name="T24" fmla="*/ 64 w 69"/>
                      <a:gd name="T25" fmla="*/ 32 h 107"/>
                      <a:gd name="T26" fmla="*/ 64 w 69"/>
                      <a:gd name="T27" fmla="*/ 19 h 107"/>
                      <a:gd name="T28" fmla="*/ 61 w 69"/>
                      <a:gd name="T29" fmla="*/ 13 h 107"/>
                      <a:gd name="T30" fmla="*/ 58 w 69"/>
                      <a:gd name="T3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" h="107">
                        <a:moveTo>
                          <a:pt x="58" y="10"/>
                        </a:moveTo>
                        <a:lnTo>
                          <a:pt x="39" y="10"/>
                        </a:lnTo>
                        <a:lnTo>
                          <a:pt x="43" y="12"/>
                        </a:lnTo>
                        <a:lnTo>
                          <a:pt x="46" y="15"/>
                        </a:lnTo>
                        <a:lnTo>
                          <a:pt x="49" y="18"/>
                        </a:lnTo>
                        <a:lnTo>
                          <a:pt x="51" y="22"/>
                        </a:lnTo>
                        <a:lnTo>
                          <a:pt x="51" y="32"/>
                        </a:lnTo>
                        <a:lnTo>
                          <a:pt x="49" y="35"/>
                        </a:lnTo>
                        <a:lnTo>
                          <a:pt x="43" y="41"/>
                        </a:lnTo>
                        <a:lnTo>
                          <a:pt x="39" y="43"/>
                        </a:lnTo>
                        <a:lnTo>
                          <a:pt x="58" y="43"/>
                        </a:lnTo>
                        <a:lnTo>
                          <a:pt x="63" y="36"/>
                        </a:lnTo>
                        <a:lnTo>
                          <a:pt x="64" y="32"/>
                        </a:lnTo>
                        <a:lnTo>
                          <a:pt x="64" y="19"/>
                        </a:lnTo>
                        <a:lnTo>
                          <a:pt x="61" y="13"/>
                        </a:lnTo>
                        <a:lnTo>
                          <a:pt x="58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4" name="Group 83"/>
                <p:cNvGrpSpPr>
                  <a:grpSpLocks/>
                </p:cNvGrpSpPr>
                <p:nvPr/>
              </p:nvGrpSpPr>
              <p:grpSpPr bwMode="auto">
                <a:xfrm>
                  <a:off x="4434" y="3100"/>
                  <a:ext cx="69" cy="107"/>
                  <a:chOff x="4434" y="3100"/>
                  <a:chExt cx="69" cy="107"/>
                </a:xfrm>
              </p:grpSpPr>
              <p:sp>
                <p:nvSpPr>
                  <p:cNvPr id="649" name="Freeform 648"/>
                  <p:cNvSpPr>
                    <a:spLocks/>
                  </p:cNvSpPr>
                  <p:nvPr/>
                </p:nvSpPr>
                <p:spPr bwMode="auto">
                  <a:xfrm>
                    <a:off x="4434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3 w 69"/>
                      <a:gd name="T11" fmla="*/ 24 h 107"/>
                      <a:gd name="T12" fmla="*/ 1 w 69"/>
                      <a:gd name="T13" fmla="*/ 31 h 107"/>
                      <a:gd name="T14" fmla="*/ 0 w 69"/>
                      <a:gd name="T15" fmla="*/ 40 h 107"/>
                      <a:gd name="T16" fmla="*/ 0 w 69"/>
                      <a:gd name="T17" fmla="*/ 58 h 107"/>
                      <a:gd name="T18" fmla="*/ 3 w 69"/>
                      <a:gd name="T19" fmla="*/ 80 h 107"/>
                      <a:gd name="T20" fmla="*/ 10 w 69"/>
                      <a:gd name="T21" fmla="*/ 95 h 107"/>
                      <a:gd name="T22" fmla="*/ 16 w 69"/>
                      <a:gd name="T23" fmla="*/ 102 h 107"/>
                      <a:gd name="T24" fmla="*/ 23 w 69"/>
                      <a:gd name="T25" fmla="*/ 106 h 107"/>
                      <a:gd name="T26" fmla="*/ 41 w 69"/>
                      <a:gd name="T27" fmla="*/ 106 h 107"/>
                      <a:gd name="T28" fmla="*/ 47 w 69"/>
                      <a:gd name="T29" fmla="*/ 104 h 107"/>
                      <a:gd name="T30" fmla="*/ 52 w 69"/>
                      <a:gd name="T31" fmla="*/ 100 h 107"/>
                      <a:gd name="T32" fmla="*/ 57 w 69"/>
                      <a:gd name="T33" fmla="*/ 96 h 107"/>
                      <a:gd name="T34" fmla="*/ 58 w 69"/>
                      <a:gd name="T35" fmla="*/ 95 h 107"/>
                      <a:gd name="T36" fmla="*/ 28 w 69"/>
                      <a:gd name="T37" fmla="*/ 95 h 107"/>
                      <a:gd name="T38" fmla="*/ 23 w 69"/>
                      <a:gd name="T39" fmla="*/ 93 h 107"/>
                      <a:gd name="T40" fmla="*/ 19 w 69"/>
                      <a:gd name="T41" fmla="*/ 87 h 107"/>
                      <a:gd name="T42" fmla="*/ 15 w 69"/>
                      <a:gd name="T43" fmla="*/ 81 h 107"/>
                      <a:gd name="T44" fmla="*/ 13 w 69"/>
                      <a:gd name="T45" fmla="*/ 70 h 107"/>
                      <a:gd name="T46" fmla="*/ 13 w 69"/>
                      <a:gd name="T47" fmla="*/ 36 h 107"/>
                      <a:gd name="T48" fmla="*/ 15 w 69"/>
                      <a:gd name="T49" fmla="*/ 24 h 107"/>
                      <a:gd name="T50" fmla="*/ 19 w 69"/>
                      <a:gd name="T51" fmla="*/ 18 h 107"/>
                      <a:gd name="T52" fmla="*/ 23 w 69"/>
                      <a:gd name="T53" fmla="*/ 13 h 107"/>
                      <a:gd name="T54" fmla="*/ 27 w 69"/>
                      <a:gd name="T55" fmla="*/ 10 h 107"/>
                      <a:gd name="T56" fmla="*/ 57 w 69"/>
                      <a:gd name="T57" fmla="*/ 10 h 107"/>
                      <a:gd name="T58" fmla="*/ 56 w 69"/>
                      <a:gd name="T59" fmla="*/ 8 h 107"/>
                      <a:gd name="T60" fmla="*/ 52 w 69"/>
                      <a:gd name="T61" fmla="*/ 5 h 107"/>
                      <a:gd name="T62" fmla="*/ 48 w 69"/>
                      <a:gd name="T63" fmla="*/ 3 h 107"/>
                      <a:gd name="T64" fmla="*/ 44 w 69"/>
                      <a:gd name="T65" fmla="*/ 1 h 107"/>
                      <a:gd name="T66" fmla="*/ 39 w 69"/>
                      <a:gd name="T6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3" y="24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0" name="Freeform 649"/>
                  <p:cNvSpPr>
                    <a:spLocks/>
                  </p:cNvSpPr>
                  <p:nvPr/>
                </p:nvSpPr>
                <p:spPr bwMode="auto">
                  <a:xfrm>
                    <a:off x="4434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7 w 69"/>
                      <a:gd name="T39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85" name="Group 84"/>
                <p:cNvGrpSpPr>
                  <a:grpSpLocks/>
                </p:cNvGrpSpPr>
                <p:nvPr/>
              </p:nvGrpSpPr>
              <p:grpSpPr bwMode="auto">
                <a:xfrm>
                  <a:off x="4515" y="3100"/>
                  <a:ext cx="69" cy="107"/>
                  <a:chOff x="4515" y="3100"/>
                  <a:chExt cx="69" cy="107"/>
                </a:xfrm>
              </p:grpSpPr>
              <p:sp>
                <p:nvSpPr>
                  <p:cNvPr id="647" name="Freeform 646"/>
                  <p:cNvSpPr>
                    <a:spLocks/>
                  </p:cNvSpPr>
                  <p:nvPr/>
                </p:nvSpPr>
                <p:spPr bwMode="auto">
                  <a:xfrm>
                    <a:off x="4515" y="3100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8" name="Freeform 647"/>
                  <p:cNvSpPr>
                    <a:spLocks/>
                  </p:cNvSpPr>
                  <p:nvPr/>
                </p:nvSpPr>
                <p:spPr bwMode="auto">
                  <a:xfrm>
                    <a:off x="4515" y="3100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4 w 69"/>
                      <a:gd name="T35" fmla="*/ 22 h 107"/>
                      <a:gd name="T36" fmla="*/ 61 w 69"/>
                      <a:gd name="T37" fmla="*/ 17 h 107"/>
                      <a:gd name="T38" fmla="*/ 59 w 69"/>
                      <a:gd name="T39" fmla="*/ 13 h 107"/>
                      <a:gd name="T40" fmla="*/ 57 w 69"/>
                      <a:gd name="T41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86" name="Freeform 85"/>
                <p:cNvSpPr>
                  <a:spLocks/>
                </p:cNvSpPr>
                <p:nvPr/>
              </p:nvSpPr>
              <p:spPr bwMode="auto">
                <a:xfrm>
                  <a:off x="189" y="7"/>
                  <a:ext cx="20" cy="3059"/>
                </a:xfrm>
                <a:custGeom>
                  <a:avLst/>
                  <a:gdLst>
                    <a:gd name="T0" fmla="*/ 0 w 20"/>
                    <a:gd name="T1" fmla="*/ 3058 h 3059"/>
                    <a:gd name="T2" fmla="*/ 0 w 20"/>
                    <a:gd name="T3" fmla="*/ 0 h 3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3059">
                      <a:moveTo>
                        <a:pt x="0" y="305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>
                  <a:off x="189" y="2932"/>
                  <a:ext cx="136" cy="20"/>
                </a:xfrm>
                <a:custGeom>
                  <a:avLst/>
                  <a:gdLst>
                    <a:gd name="T0" fmla="*/ 0 w 136"/>
                    <a:gd name="T1" fmla="*/ 0 h 20"/>
                    <a:gd name="T2" fmla="*/ 135 w 136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" h="20">
                      <a:moveTo>
                        <a:pt x="0" y="0"/>
                      </a:moveTo>
                      <a:lnTo>
                        <a:pt x="135" y="0"/>
                      </a:lnTo>
                    </a:path>
                  </a:pathLst>
                </a:custGeom>
                <a:noFill/>
                <a:ln w="6337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189" y="2866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>
                  <a:off x="189" y="2799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189" y="2733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89" y="2666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89" y="2600"/>
                  <a:ext cx="136" cy="20"/>
                </a:xfrm>
                <a:custGeom>
                  <a:avLst/>
                  <a:gdLst>
                    <a:gd name="T0" fmla="*/ 135 w 136"/>
                    <a:gd name="T1" fmla="*/ 0 h 20"/>
                    <a:gd name="T2" fmla="*/ 0 w 136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" h="20">
                      <a:moveTo>
                        <a:pt x="13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89" y="2533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89" y="2467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89" y="2401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89" y="2334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89" y="2268"/>
                  <a:ext cx="136" cy="20"/>
                </a:xfrm>
                <a:custGeom>
                  <a:avLst/>
                  <a:gdLst>
                    <a:gd name="T0" fmla="*/ 135 w 136"/>
                    <a:gd name="T1" fmla="*/ 0 h 20"/>
                    <a:gd name="T2" fmla="*/ 0 w 136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" h="20">
                      <a:moveTo>
                        <a:pt x="13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89" y="2201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9" y="2135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89" y="2068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89" y="2002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89" y="1935"/>
                  <a:ext cx="136" cy="20"/>
                </a:xfrm>
                <a:custGeom>
                  <a:avLst/>
                  <a:gdLst>
                    <a:gd name="T0" fmla="*/ 135 w 136"/>
                    <a:gd name="T1" fmla="*/ 0 h 20"/>
                    <a:gd name="T2" fmla="*/ 0 w 136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" h="20">
                      <a:moveTo>
                        <a:pt x="13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189" y="1869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189" y="1802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189" y="1736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189" y="1669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189" y="1603"/>
                  <a:ext cx="136" cy="20"/>
                </a:xfrm>
                <a:custGeom>
                  <a:avLst/>
                  <a:gdLst>
                    <a:gd name="T0" fmla="*/ 135 w 136"/>
                    <a:gd name="T1" fmla="*/ 0 h 20"/>
                    <a:gd name="T2" fmla="*/ 0 w 136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" h="20">
                      <a:moveTo>
                        <a:pt x="13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>
                  <a:off x="189" y="1536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108"/>
                <p:cNvSpPr>
                  <a:spLocks/>
                </p:cNvSpPr>
                <p:nvPr/>
              </p:nvSpPr>
              <p:spPr bwMode="auto">
                <a:xfrm>
                  <a:off x="189" y="1470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109"/>
                <p:cNvSpPr>
                  <a:spLocks/>
                </p:cNvSpPr>
                <p:nvPr/>
              </p:nvSpPr>
              <p:spPr bwMode="auto">
                <a:xfrm>
                  <a:off x="189" y="1403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189" y="1337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111"/>
                <p:cNvSpPr>
                  <a:spLocks/>
                </p:cNvSpPr>
                <p:nvPr/>
              </p:nvSpPr>
              <p:spPr bwMode="auto">
                <a:xfrm>
                  <a:off x="189" y="1270"/>
                  <a:ext cx="136" cy="20"/>
                </a:xfrm>
                <a:custGeom>
                  <a:avLst/>
                  <a:gdLst>
                    <a:gd name="T0" fmla="*/ 135 w 136"/>
                    <a:gd name="T1" fmla="*/ 0 h 20"/>
                    <a:gd name="T2" fmla="*/ 0 w 136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" h="20">
                      <a:moveTo>
                        <a:pt x="13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112"/>
                <p:cNvSpPr>
                  <a:spLocks/>
                </p:cNvSpPr>
                <p:nvPr/>
              </p:nvSpPr>
              <p:spPr bwMode="auto">
                <a:xfrm>
                  <a:off x="189" y="1204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113"/>
                <p:cNvSpPr>
                  <a:spLocks/>
                </p:cNvSpPr>
                <p:nvPr/>
              </p:nvSpPr>
              <p:spPr bwMode="auto">
                <a:xfrm>
                  <a:off x="189" y="1137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114"/>
                <p:cNvSpPr>
                  <a:spLocks/>
                </p:cNvSpPr>
                <p:nvPr/>
              </p:nvSpPr>
              <p:spPr bwMode="auto">
                <a:xfrm>
                  <a:off x="189" y="1071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115"/>
                <p:cNvSpPr>
                  <a:spLocks/>
                </p:cNvSpPr>
                <p:nvPr/>
              </p:nvSpPr>
              <p:spPr bwMode="auto">
                <a:xfrm>
                  <a:off x="189" y="1004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116"/>
                <p:cNvSpPr>
                  <a:spLocks/>
                </p:cNvSpPr>
                <p:nvPr/>
              </p:nvSpPr>
              <p:spPr bwMode="auto">
                <a:xfrm>
                  <a:off x="189" y="938"/>
                  <a:ext cx="136" cy="20"/>
                </a:xfrm>
                <a:custGeom>
                  <a:avLst/>
                  <a:gdLst>
                    <a:gd name="T0" fmla="*/ 135 w 136"/>
                    <a:gd name="T1" fmla="*/ 0 h 20"/>
                    <a:gd name="T2" fmla="*/ 0 w 136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" h="20">
                      <a:moveTo>
                        <a:pt x="13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>
                  <a:off x="189" y="871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189" y="805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189" y="738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189" y="672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189" y="605"/>
                  <a:ext cx="136" cy="20"/>
                </a:xfrm>
                <a:custGeom>
                  <a:avLst/>
                  <a:gdLst>
                    <a:gd name="T0" fmla="*/ 135 w 136"/>
                    <a:gd name="T1" fmla="*/ 0 h 20"/>
                    <a:gd name="T2" fmla="*/ 0 w 136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" h="20">
                      <a:moveTo>
                        <a:pt x="13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122"/>
                <p:cNvSpPr>
                  <a:spLocks/>
                </p:cNvSpPr>
                <p:nvPr/>
              </p:nvSpPr>
              <p:spPr bwMode="auto">
                <a:xfrm>
                  <a:off x="189" y="539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123"/>
                <p:cNvSpPr>
                  <a:spLocks/>
                </p:cNvSpPr>
                <p:nvPr/>
              </p:nvSpPr>
              <p:spPr bwMode="auto">
                <a:xfrm>
                  <a:off x="189" y="472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Freeform 124"/>
                <p:cNvSpPr>
                  <a:spLocks/>
                </p:cNvSpPr>
                <p:nvPr/>
              </p:nvSpPr>
              <p:spPr bwMode="auto">
                <a:xfrm>
                  <a:off x="189" y="406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125"/>
                <p:cNvSpPr>
                  <a:spLocks/>
                </p:cNvSpPr>
                <p:nvPr/>
              </p:nvSpPr>
              <p:spPr bwMode="auto">
                <a:xfrm>
                  <a:off x="189" y="339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Freeform 126"/>
                <p:cNvSpPr>
                  <a:spLocks/>
                </p:cNvSpPr>
                <p:nvPr/>
              </p:nvSpPr>
              <p:spPr bwMode="auto">
                <a:xfrm>
                  <a:off x="189" y="273"/>
                  <a:ext cx="136" cy="20"/>
                </a:xfrm>
                <a:custGeom>
                  <a:avLst/>
                  <a:gdLst>
                    <a:gd name="T0" fmla="*/ 0 w 136"/>
                    <a:gd name="T1" fmla="*/ 0 h 20"/>
                    <a:gd name="T2" fmla="*/ 135 w 136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6" h="20">
                      <a:moveTo>
                        <a:pt x="0" y="0"/>
                      </a:moveTo>
                      <a:lnTo>
                        <a:pt x="135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Freeform 127"/>
                <p:cNvSpPr>
                  <a:spLocks/>
                </p:cNvSpPr>
                <p:nvPr/>
              </p:nvSpPr>
              <p:spPr bwMode="auto">
                <a:xfrm>
                  <a:off x="189" y="2999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Freeform 128"/>
                <p:cNvSpPr>
                  <a:spLocks/>
                </p:cNvSpPr>
                <p:nvPr/>
              </p:nvSpPr>
              <p:spPr bwMode="auto">
                <a:xfrm>
                  <a:off x="189" y="206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" name="Freeform 129"/>
                <p:cNvSpPr>
                  <a:spLocks/>
                </p:cNvSpPr>
                <p:nvPr/>
              </p:nvSpPr>
              <p:spPr bwMode="auto">
                <a:xfrm>
                  <a:off x="189" y="140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" name="Freeform 130"/>
                <p:cNvSpPr>
                  <a:spLocks/>
                </p:cNvSpPr>
                <p:nvPr/>
              </p:nvSpPr>
              <p:spPr bwMode="auto">
                <a:xfrm>
                  <a:off x="189" y="73"/>
                  <a:ext cx="68" cy="20"/>
                </a:xfrm>
                <a:custGeom>
                  <a:avLst/>
                  <a:gdLst>
                    <a:gd name="T0" fmla="*/ 67 w 68"/>
                    <a:gd name="T1" fmla="*/ 0 h 20"/>
                    <a:gd name="T2" fmla="*/ 0 w 68"/>
                    <a:gd name="T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8" h="20">
                      <a:moveTo>
                        <a:pt x="6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32" name="Group 131"/>
                <p:cNvGrpSpPr>
                  <a:grpSpLocks/>
                </p:cNvGrpSpPr>
                <p:nvPr/>
              </p:nvGrpSpPr>
              <p:grpSpPr bwMode="auto">
                <a:xfrm>
                  <a:off x="14" y="2881"/>
                  <a:ext cx="39" cy="105"/>
                  <a:chOff x="14" y="2881"/>
                  <a:chExt cx="39" cy="105"/>
                </a:xfrm>
              </p:grpSpPr>
              <p:sp>
                <p:nvSpPr>
                  <p:cNvPr id="645" name="Freeform 644"/>
                  <p:cNvSpPr>
                    <a:spLocks/>
                  </p:cNvSpPr>
                  <p:nvPr/>
                </p:nvSpPr>
                <p:spPr bwMode="auto">
                  <a:xfrm>
                    <a:off x="14" y="2881"/>
                    <a:ext cx="39" cy="105"/>
                  </a:xfrm>
                  <a:custGeom>
                    <a:avLst/>
                    <a:gdLst>
                      <a:gd name="T0" fmla="*/ 38 w 39"/>
                      <a:gd name="T1" fmla="*/ 23 h 105"/>
                      <a:gd name="T2" fmla="*/ 25 w 39"/>
                      <a:gd name="T3" fmla="*/ 23 h 105"/>
                      <a:gd name="T4" fmla="*/ 25 w 39"/>
                      <a:gd name="T5" fmla="*/ 104 h 105"/>
                      <a:gd name="T6" fmla="*/ 38 w 39"/>
                      <a:gd name="T7" fmla="*/ 104 h 105"/>
                      <a:gd name="T8" fmla="*/ 38 w 39"/>
                      <a:gd name="T9" fmla="*/ 23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105">
                        <a:moveTo>
                          <a:pt x="38" y="23"/>
                        </a:moveTo>
                        <a:lnTo>
                          <a:pt x="25" y="23"/>
                        </a:lnTo>
                        <a:lnTo>
                          <a:pt x="25" y="104"/>
                        </a:lnTo>
                        <a:lnTo>
                          <a:pt x="38" y="104"/>
                        </a:lnTo>
                        <a:lnTo>
                          <a:pt x="3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6" name="Freeform 645"/>
                  <p:cNvSpPr>
                    <a:spLocks/>
                  </p:cNvSpPr>
                  <p:nvPr/>
                </p:nvSpPr>
                <p:spPr bwMode="auto">
                  <a:xfrm>
                    <a:off x="14" y="2881"/>
                    <a:ext cx="39" cy="105"/>
                  </a:xfrm>
                  <a:custGeom>
                    <a:avLst/>
                    <a:gdLst>
                      <a:gd name="T0" fmla="*/ 38 w 39"/>
                      <a:gd name="T1" fmla="*/ 0 h 105"/>
                      <a:gd name="T2" fmla="*/ 30 w 39"/>
                      <a:gd name="T3" fmla="*/ 0 h 105"/>
                      <a:gd name="T4" fmla="*/ 27 w 39"/>
                      <a:gd name="T5" fmla="*/ 4 h 105"/>
                      <a:gd name="T6" fmla="*/ 24 w 39"/>
                      <a:gd name="T7" fmla="*/ 9 h 105"/>
                      <a:gd name="T8" fmla="*/ 13 w 39"/>
                      <a:gd name="T9" fmla="*/ 18 h 105"/>
                      <a:gd name="T10" fmla="*/ 7 w 39"/>
                      <a:gd name="T11" fmla="*/ 22 h 105"/>
                      <a:gd name="T12" fmla="*/ 0 w 39"/>
                      <a:gd name="T13" fmla="*/ 26 h 105"/>
                      <a:gd name="T14" fmla="*/ 0 w 39"/>
                      <a:gd name="T15" fmla="*/ 38 h 105"/>
                      <a:gd name="T16" fmla="*/ 3 w 39"/>
                      <a:gd name="T17" fmla="*/ 37 h 105"/>
                      <a:gd name="T18" fmla="*/ 8 w 39"/>
                      <a:gd name="T19" fmla="*/ 34 h 105"/>
                      <a:gd name="T20" fmla="*/ 18 w 39"/>
                      <a:gd name="T21" fmla="*/ 29 h 105"/>
                      <a:gd name="T22" fmla="*/ 22 w 39"/>
                      <a:gd name="T23" fmla="*/ 26 h 105"/>
                      <a:gd name="T24" fmla="*/ 25 w 39"/>
                      <a:gd name="T25" fmla="*/ 23 h 105"/>
                      <a:gd name="T26" fmla="*/ 38 w 39"/>
                      <a:gd name="T27" fmla="*/ 23 h 105"/>
                      <a:gd name="T28" fmla="*/ 38 w 3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9" h="105">
                        <a:moveTo>
                          <a:pt x="38" y="0"/>
                        </a:moveTo>
                        <a:lnTo>
                          <a:pt x="30" y="0"/>
                        </a:lnTo>
                        <a:lnTo>
                          <a:pt x="27" y="4"/>
                        </a:lnTo>
                        <a:lnTo>
                          <a:pt x="24" y="9"/>
                        </a:lnTo>
                        <a:lnTo>
                          <a:pt x="13" y="18"/>
                        </a:lnTo>
                        <a:lnTo>
                          <a:pt x="7" y="22"/>
                        </a:lnTo>
                        <a:lnTo>
                          <a:pt x="0" y="26"/>
                        </a:lnTo>
                        <a:lnTo>
                          <a:pt x="0" y="38"/>
                        </a:lnTo>
                        <a:lnTo>
                          <a:pt x="3" y="37"/>
                        </a:lnTo>
                        <a:lnTo>
                          <a:pt x="8" y="34"/>
                        </a:lnTo>
                        <a:lnTo>
                          <a:pt x="18" y="29"/>
                        </a:lnTo>
                        <a:lnTo>
                          <a:pt x="22" y="26"/>
                        </a:lnTo>
                        <a:lnTo>
                          <a:pt x="25" y="23"/>
                        </a:lnTo>
                        <a:lnTo>
                          <a:pt x="38" y="23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33" name="Group 132"/>
                <p:cNvGrpSpPr>
                  <a:grpSpLocks/>
                </p:cNvGrpSpPr>
                <p:nvPr/>
              </p:nvGrpSpPr>
              <p:grpSpPr bwMode="auto">
                <a:xfrm>
                  <a:off x="85" y="2881"/>
                  <a:ext cx="69" cy="107"/>
                  <a:chOff x="85" y="2881"/>
                  <a:chExt cx="69" cy="107"/>
                </a:xfrm>
              </p:grpSpPr>
              <p:sp>
                <p:nvSpPr>
                  <p:cNvPr id="643" name="Freeform 642"/>
                  <p:cNvSpPr>
                    <a:spLocks/>
                  </p:cNvSpPr>
                  <p:nvPr/>
                </p:nvSpPr>
                <p:spPr bwMode="auto">
                  <a:xfrm>
                    <a:off x="85" y="2881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4" name="Freeform 643"/>
                  <p:cNvSpPr>
                    <a:spLocks/>
                  </p:cNvSpPr>
                  <p:nvPr/>
                </p:nvSpPr>
                <p:spPr bwMode="auto">
                  <a:xfrm>
                    <a:off x="85" y="2881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5 w 69"/>
                      <a:gd name="T35" fmla="*/ 28 h 107"/>
                      <a:gd name="T36" fmla="*/ 64 w 69"/>
                      <a:gd name="T37" fmla="*/ 22 h 107"/>
                      <a:gd name="T38" fmla="*/ 61 w 69"/>
                      <a:gd name="T39" fmla="*/ 17 h 107"/>
                      <a:gd name="T40" fmla="*/ 59 w 69"/>
                      <a:gd name="T41" fmla="*/ 13 h 107"/>
                      <a:gd name="T42" fmla="*/ 57 w 69"/>
                      <a:gd name="T43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5" y="28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34" name="Group 133"/>
                <p:cNvGrpSpPr>
                  <a:grpSpLocks/>
                </p:cNvGrpSpPr>
                <p:nvPr/>
              </p:nvGrpSpPr>
              <p:grpSpPr bwMode="auto">
                <a:xfrm>
                  <a:off x="14" y="2549"/>
                  <a:ext cx="39" cy="105"/>
                  <a:chOff x="14" y="2549"/>
                  <a:chExt cx="39" cy="105"/>
                </a:xfrm>
              </p:grpSpPr>
              <p:sp>
                <p:nvSpPr>
                  <p:cNvPr id="641" name="Freeform 640"/>
                  <p:cNvSpPr>
                    <a:spLocks/>
                  </p:cNvSpPr>
                  <p:nvPr/>
                </p:nvSpPr>
                <p:spPr bwMode="auto">
                  <a:xfrm>
                    <a:off x="14" y="2549"/>
                    <a:ext cx="39" cy="105"/>
                  </a:xfrm>
                  <a:custGeom>
                    <a:avLst/>
                    <a:gdLst>
                      <a:gd name="T0" fmla="*/ 38 w 39"/>
                      <a:gd name="T1" fmla="*/ 23 h 105"/>
                      <a:gd name="T2" fmla="*/ 25 w 39"/>
                      <a:gd name="T3" fmla="*/ 23 h 105"/>
                      <a:gd name="T4" fmla="*/ 25 w 39"/>
                      <a:gd name="T5" fmla="*/ 104 h 105"/>
                      <a:gd name="T6" fmla="*/ 38 w 39"/>
                      <a:gd name="T7" fmla="*/ 104 h 105"/>
                      <a:gd name="T8" fmla="*/ 38 w 39"/>
                      <a:gd name="T9" fmla="*/ 23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105">
                        <a:moveTo>
                          <a:pt x="38" y="23"/>
                        </a:moveTo>
                        <a:lnTo>
                          <a:pt x="25" y="23"/>
                        </a:lnTo>
                        <a:lnTo>
                          <a:pt x="25" y="104"/>
                        </a:lnTo>
                        <a:lnTo>
                          <a:pt x="38" y="104"/>
                        </a:lnTo>
                        <a:lnTo>
                          <a:pt x="3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2" name="Freeform 641"/>
                  <p:cNvSpPr>
                    <a:spLocks/>
                  </p:cNvSpPr>
                  <p:nvPr/>
                </p:nvSpPr>
                <p:spPr bwMode="auto">
                  <a:xfrm>
                    <a:off x="14" y="2549"/>
                    <a:ext cx="39" cy="105"/>
                  </a:xfrm>
                  <a:custGeom>
                    <a:avLst/>
                    <a:gdLst>
                      <a:gd name="T0" fmla="*/ 38 w 39"/>
                      <a:gd name="T1" fmla="*/ 0 h 105"/>
                      <a:gd name="T2" fmla="*/ 30 w 39"/>
                      <a:gd name="T3" fmla="*/ 0 h 105"/>
                      <a:gd name="T4" fmla="*/ 27 w 39"/>
                      <a:gd name="T5" fmla="*/ 4 h 105"/>
                      <a:gd name="T6" fmla="*/ 24 w 39"/>
                      <a:gd name="T7" fmla="*/ 9 h 105"/>
                      <a:gd name="T8" fmla="*/ 13 w 39"/>
                      <a:gd name="T9" fmla="*/ 18 h 105"/>
                      <a:gd name="T10" fmla="*/ 7 w 39"/>
                      <a:gd name="T11" fmla="*/ 22 h 105"/>
                      <a:gd name="T12" fmla="*/ 0 w 39"/>
                      <a:gd name="T13" fmla="*/ 26 h 105"/>
                      <a:gd name="T14" fmla="*/ 0 w 39"/>
                      <a:gd name="T15" fmla="*/ 38 h 105"/>
                      <a:gd name="T16" fmla="*/ 3 w 39"/>
                      <a:gd name="T17" fmla="*/ 37 h 105"/>
                      <a:gd name="T18" fmla="*/ 8 w 39"/>
                      <a:gd name="T19" fmla="*/ 34 h 105"/>
                      <a:gd name="T20" fmla="*/ 18 w 39"/>
                      <a:gd name="T21" fmla="*/ 29 h 105"/>
                      <a:gd name="T22" fmla="*/ 22 w 39"/>
                      <a:gd name="T23" fmla="*/ 26 h 105"/>
                      <a:gd name="T24" fmla="*/ 25 w 39"/>
                      <a:gd name="T25" fmla="*/ 23 h 105"/>
                      <a:gd name="T26" fmla="*/ 38 w 39"/>
                      <a:gd name="T27" fmla="*/ 23 h 105"/>
                      <a:gd name="T28" fmla="*/ 38 w 3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9" h="105">
                        <a:moveTo>
                          <a:pt x="38" y="0"/>
                        </a:moveTo>
                        <a:lnTo>
                          <a:pt x="30" y="0"/>
                        </a:lnTo>
                        <a:lnTo>
                          <a:pt x="27" y="4"/>
                        </a:lnTo>
                        <a:lnTo>
                          <a:pt x="24" y="9"/>
                        </a:lnTo>
                        <a:lnTo>
                          <a:pt x="13" y="18"/>
                        </a:lnTo>
                        <a:lnTo>
                          <a:pt x="7" y="22"/>
                        </a:lnTo>
                        <a:lnTo>
                          <a:pt x="0" y="26"/>
                        </a:lnTo>
                        <a:lnTo>
                          <a:pt x="0" y="38"/>
                        </a:lnTo>
                        <a:lnTo>
                          <a:pt x="3" y="37"/>
                        </a:lnTo>
                        <a:lnTo>
                          <a:pt x="8" y="34"/>
                        </a:lnTo>
                        <a:lnTo>
                          <a:pt x="18" y="29"/>
                        </a:lnTo>
                        <a:lnTo>
                          <a:pt x="22" y="26"/>
                        </a:lnTo>
                        <a:lnTo>
                          <a:pt x="25" y="23"/>
                        </a:lnTo>
                        <a:lnTo>
                          <a:pt x="38" y="23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35" name="Group 134"/>
                <p:cNvGrpSpPr>
                  <a:grpSpLocks/>
                </p:cNvGrpSpPr>
                <p:nvPr/>
              </p:nvGrpSpPr>
              <p:grpSpPr bwMode="auto">
                <a:xfrm>
                  <a:off x="85" y="2551"/>
                  <a:ext cx="70" cy="105"/>
                  <a:chOff x="85" y="2551"/>
                  <a:chExt cx="70" cy="105"/>
                </a:xfrm>
              </p:grpSpPr>
              <p:sp>
                <p:nvSpPr>
                  <p:cNvPr id="637" name="Freeform 636"/>
                  <p:cNvSpPr>
                    <a:spLocks/>
                  </p:cNvSpPr>
                  <p:nvPr/>
                </p:nvSpPr>
                <p:spPr bwMode="auto">
                  <a:xfrm>
                    <a:off x="85" y="2551"/>
                    <a:ext cx="70" cy="105"/>
                  </a:xfrm>
                  <a:custGeom>
                    <a:avLst/>
                    <a:gdLst>
                      <a:gd name="T0" fmla="*/ 13 w 70"/>
                      <a:gd name="T1" fmla="*/ 74 h 105"/>
                      <a:gd name="T2" fmla="*/ 0 w 70"/>
                      <a:gd name="T3" fmla="*/ 75 h 105"/>
                      <a:gd name="T4" fmla="*/ 0 w 70"/>
                      <a:gd name="T5" fmla="*/ 84 h 105"/>
                      <a:gd name="T6" fmla="*/ 4 w 70"/>
                      <a:gd name="T7" fmla="*/ 91 h 105"/>
                      <a:gd name="T8" fmla="*/ 16 w 70"/>
                      <a:gd name="T9" fmla="*/ 102 h 105"/>
                      <a:gd name="T10" fmla="*/ 23 w 70"/>
                      <a:gd name="T11" fmla="*/ 104 h 105"/>
                      <a:gd name="T12" fmla="*/ 45 w 70"/>
                      <a:gd name="T13" fmla="*/ 104 h 105"/>
                      <a:gd name="T14" fmla="*/ 54 w 70"/>
                      <a:gd name="T15" fmla="*/ 100 h 105"/>
                      <a:gd name="T16" fmla="*/ 59 w 70"/>
                      <a:gd name="T17" fmla="*/ 94 h 105"/>
                      <a:gd name="T18" fmla="*/ 28 w 70"/>
                      <a:gd name="T19" fmla="*/ 94 h 105"/>
                      <a:gd name="T20" fmla="*/ 24 w 70"/>
                      <a:gd name="T21" fmla="*/ 92 h 105"/>
                      <a:gd name="T22" fmla="*/ 16 w 70"/>
                      <a:gd name="T23" fmla="*/ 85 h 105"/>
                      <a:gd name="T24" fmla="*/ 14 w 70"/>
                      <a:gd name="T25" fmla="*/ 81 h 105"/>
                      <a:gd name="T26" fmla="*/ 13 w 70"/>
                      <a:gd name="T27" fmla="*/ 74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" h="105">
                        <a:moveTo>
                          <a:pt x="13" y="74"/>
                        </a:moveTo>
                        <a:lnTo>
                          <a:pt x="0" y="75"/>
                        </a:lnTo>
                        <a:lnTo>
                          <a:pt x="0" y="84"/>
                        </a:lnTo>
                        <a:lnTo>
                          <a:pt x="4" y="91"/>
                        </a:lnTo>
                        <a:lnTo>
                          <a:pt x="16" y="102"/>
                        </a:lnTo>
                        <a:lnTo>
                          <a:pt x="23" y="104"/>
                        </a:lnTo>
                        <a:lnTo>
                          <a:pt x="45" y="104"/>
                        </a:lnTo>
                        <a:lnTo>
                          <a:pt x="54" y="100"/>
                        </a:lnTo>
                        <a:lnTo>
                          <a:pt x="59" y="94"/>
                        </a:lnTo>
                        <a:lnTo>
                          <a:pt x="28" y="94"/>
                        </a:lnTo>
                        <a:lnTo>
                          <a:pt x="24" y="92"/>
                        </a:lnTo>
                        <a:lnTo>
                          <a:pt x="16" y="85"/>
                        </a:lnTo>
                        <a:lnTo>
                          <a:pt x="14" y="81"/>
                        </a:lnTo>
                        <a:lnTo>
                          <a:pt x="13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8" name="Freeform 637"/>
                  <p:cNvSpPr>
                    <a:spLocks/>
                  </p:cNvSpPr>
                  <p:nvPr/>
                </p:nvSpPr>
                <p:spPr bwMode="auto">
                  <a:xfrm>
                    <a:off x="85" y="2551"/>
                    <a:ext cx="70" cy="105"/>
                  </a:xfrm>
                  <a:custGeom>
                    <a:avLst/>
                    <a:gdLst>
                      <a:gd name="T0" fmla="*/ 61 w 70"/>
                      <a:gd name="T1" fmla="*/ 45 h 105"/>
                      <a:gd name="T2" fmla="*/ 39 w 70"/>
                      <a:gd name="T3" fmla="*/ 45 h 105"/>
                      <a:gd name="T4" fmla="*/ 45 w 70"/>
                      <a:gd name="T5" fmla="*/ 47 h 105"/>
                      <a:gd name="T6" fmla="*/ 49 w 70"/>
                      <a:gd name="T7" fmla="*/ 51 h 105"/>
                      <a:gd name="T8" fmla="*/ 53 w 70"/>
                      <a:gd name="T9" fmla="*/ 55 h 105"/>
                      <a:gd name="T10" fmla="*/ 55 w 70"/>
                      <a:gd name="T11" fmla="*/ 61 h 105"/>
                      <a:gd name="T12" fmla="*/ 55 w 70"/>
                      <a:gd name="T13" fmla="*/ 76 h 105"/>
                      <a:gd name="T14" fmla="*/ 53 w 70"/>
                      <a:gd name="T15" fmla="*/ 82 h 105"/>
                      <a:gd name="T16" fmla="*/ 44 w 70"/>
                      <a:gd name="T17" fmla="*/ 91 h 105"/>
                      <a:gd name="T18" fmla="*/ 39 w 70"/>
                      <a:gd name="T19" fmla="*/ 94 h 105"/>
                      <a:gd name="T20" fmla="*/ 59 w 70"/>
                      <a:gd name="T21" fmla="*/ 94 h 105"/>
                      <a:gd name="T22" fmla="*/ 66 w 70"/>
                      <a:gd name="T23" fmla="*/ 85 h 105"/>
                      <a:gd name="T24" fmla="*/ 69 w 70"/>
                      <a:gd name="T25" fmla="*/ 77 h 105"/>
                      <a:gd name="T26" fmla="*/ 69 w 70"/>
                      <a:gd name="T27" fmla="*/ 57 h 105"/>
                      <a:gd name="T28" fmla="*/ 66 w 70"/>
                      <a:gd name="T29" fmla="*/ 49 h 105"/>
                      <a:gd name="T30" fmla="*/ 61 w 70"/>
                      <a:gd name="T31" fmla="*/ 4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70" h="105">
                        <a:moveTo>
                          <a:pt x="61" y="45"/>
                        </a:moveTo>
                        <a:lnTo>
                          <a:pt x="39" y="45"/>
                        </a:lnTo>
                        <a:lnTo>
                          <a:pt x="45" y="47"/>
                        </a:lnTo>
                        <a:lnTo>
                          <a:pt x="49" y="51"/>
                        </a:lnTo>
                        <a:lnTo>
                          <a:pt x="53" y="55"/>
                        </a:lnTo>
                        <a:lnTo>
                          <a:pt x="55" y="61"/>
                        </a:lnTo>
                        <a:lnTo>
                          <a:pt x="55" y="76"/>
                        </a:lnTo>
                        <a:lnTo>
                          <a:pt x="53" y="82"/>
                        </a:lnTo>
                        <a:lnTo>
                          <a:pt x="44" y="91"/>
                        </a:lnTo>
                        <a:lnTo>
                          <a:pt x="39" y="94"/>
                        </a:lnTo>
                        <a:lnTo>
                          <a:pt x="59" y="94"/>
                        </a:lnTo>
                        <a:lnTo>
                          <a:pt x="66" y="85"/>
                        </a:lnTo>
                        <a:lnTo>
                          <a:pt x="69" y="77"/>
                        </a:lnTo>
                        <a:lnTo>
                          <a:pt x="69" y="57"/>
                        </a:lnTo>
                        <a:lnTo>
                          <a:pt x="66" y="49"/>
                        </a:lnTo>
                        <a:lnTo>
                          <a:pt x="6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9" name="Freeform 638"/>
                  <p:cNvSpPr>
                    <a:spLocks/>
                  </p:cNvSpPr>
                  <p:nvPr/>
                </p:nvSpPr>
                <p:spPr bwMode="auto">
                  <a:xfrm>
                    <a:off x="85" y="2551"/>
                    <a:ext cx="70" cy="105"/>
                  </a:xfrm>
                  <a:custGeom>
                    <a:avLst/>
                    <a:gdLst>
                      <a:gd name="T0" fmla="*/ 64 w 70"/>
                      <a:gd name="T1" fmla="*/ 0 h 105"/>
                      <a:gd name="T2" fmla="*/ 12 w 70"/>
                      <a:gd name="T3" fmla="*/ 0 h 105"/>
                      <a:gd name="T4" fmla="*/ 2 w 70"/>
                      <a:gd name="T5" fmla="*/ 53 h 105"/>
                      <a:gd name="T6" fmla="*/ 14 w 70"/>
                      <a:gd name="T7" fmla="*/ 55 h 105"/>
                      <a:gd name="T8" fmla="*/ 16 w 70"/>
                      <a:gd name="T9" fmla="*/ 52 h 105"/>
                      <a:gd name="T10" fmla="*/ 18 w 70"/>
                      <a:gd name="T11" fmla="*/ 49 h 105"/>
                      <a:gd name="T12" fmla="*/ 25 w 70"/>
                      <a:gd name="T13" fmla="*/ 46 h 105"/>
                      <a:gd name="T14" fmla="*/ 29 w 70"/>
                      <a:gd name="T15" fmla="*/ 45 h 105"/>
                      <a:gd name="T16" fmla="*/ 61 w 70"/>
                      <a:gd name="T17" fmla="*/ 45 h 105"/>
                      <a:gd name="T18" fmla="*/ 56 w 70"/>
                      <a:gd name="T19" fmla="*/ 40 h 105"/>
                      <a:gd name="T20" fmla="*/ 17 w 70"/>
                      <a:gd name="T21" fmla="*/ 40 h 105"/>
                      <a:gd name="T22" fmla="*/ 22 w 70"/>
                      <a:gd name="T23" fmla="*/ 12 h 105"/>
                      <a:gd name="T24" fmla="*/ 64 w 70"/>
                      <a:gd name="T25" fmla="*/ 12 h 105"/>
                      <a:gd name="T26" fmla="*/ 64 w 70"/>
                      <a:gd name="T27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" h="105">
                        <a:moveTo>
                          <a:pt x="64" y="0"/>
                        </a:moveTo>
                        <a:lnTo>
                          <a:pt x="12" y="0"/>
                        </a:lnTo>
                        <a:lnTo>
                          <a:pt x="2" y="53"/>
                        </a:lnTo>
                        <a:lnTo>
                          <a:pt x="14" y="55"/>
                        </a:lnTo>
                        <a:lnTo>
                          <a:pt x="16" y="52"/>
                        </a:lnTo>
                        <a:lnTo>
                          <a:pt x="18" y="49"/>
                        </a:lnTo>
                        <a:lnTo>
                          <a:pt x="25" y="46"/>
                        </a:lnTo>
                        <a:lnTo>
                          <a:pt x="29" y="45"/>
                        </a:lnTo>
                        <a:lnTo>
                          <a:pt x="61" y="45"/>
                        </a:lnTo>
                        <a:lnTo>
                          <a:pt x="56" y="40"/>
                        </a:lnTo>
                        <a:lnTo>
                          <a:pt x="17" y="40"/>
                        </a:lnTo>
                        <a:lnTo>
                          <a:pt x="22" y="12"/>
                        </a:lnTo>
                        <a:lnTo>
                          <a:pt x="64" y="1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0" name="Freeform 639"/>
                  <p:cNvSpPr>
                    <a:spLocks/>
                  </p:cNvSpPr>
                  <p:nvPr/>
                </p:nvSpPr>
                <p:spPr bwMode="auto">
                  <a:xfrm>
                    <a:off x="85" y="2551"/>
                    <a:ext cx="70" cy="105"/>
                  </a:xfrm>
                  <a:custGeom>
                    <a:avLst/>
                    <a:gdLst>
                      <a:gd name="T0" fmla="*/ 45 w 70"/>
                      <a:gd name="T1" fmla="*/ 33 h 105"/>
                      <a:gd name="T2" fmla="*/ 29 w 70"/>
                      <a:gd name="T3" fmla="*/ 33 h 105"/>
                      <a:gd name="T4" fmla="*/ 23 w 70"/>
                      <a:gd name="T5" fmla="*/ 35 h 105"/>
                      <a:gd name="T6" fmla="*/ 17 w 70"/>
                      <a:gd name="T7" fmla="*/ 40 h 105"/>
                      <a:gd name="T8" fmla="*/ 56 w 70"/>
                      <a:gd name="T9" fmla="*/ 40 h 105"/>
                      <a:gd name="T10" fmla="*/ 53 w 70"/>
                      <a:gd name="T11" fmla="*/ 36 h 105"/>
                      <a:gd name="T12" fmla="*/ 45 w 70"/>
                      <a:gd name="T13" fmla="*/ 33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105">
                        <a:moveTo>
                          <a:pt x="45" y="33"/>
                        </a:moveTo>
                        <a:lnTo>
                          <a:pt x="29" y="33"/>
                        </a:lnTo>
                        <a:lnTo>
                          <a:pt x="23" y="35"/>
                        </a:lnTo>
                        <a:lnTo>
                          <a:pt x="17" y="40"/>
                        </a:lnTo>
                        <a:lnTo>
                          <a:pt x="56" y="40"/>
                        </a:lnTo>
                        <a:lnTo>
                          <a:pt x="53" y="36"/>
                        </a:lnTo>
                        <a:lnTo>
                          <a:pt x="45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36" name="Group 135"/>
                <p:cNvGrpSpPr>
                  <a:grpSpLocks/>
                </p:cNvGrpSpPr>
                <p:nvPr/>
              </p:nvGrpSpPr>
              <p:grpSpPr bwMode="auto">
                <a:xfrm>
                  <a:off x="2" y="2217"/>
                  <a:ext cx="70" cy="105"/>
                  <a:chOff x="2" y="2217"/>
                  <a:chExt cx="70" cy="105"/>
                </a:xfrm>
              </p:grpSpPr>
              <p:sp>
                <p:nvSpPr>
                  <p:cNvPr id="635" name="Freeform 634"/>
                  <p:cNvSpPr>
                    <a:spLocks/>
                  </p:cNvSpPr>
                  <p:nvPr/>
                </p:nvSpPr>
                <p:spPr bwMode="auto">
                  <a:xfrm>
                    <a:off x="2" y="2217"/>
                    <a:ext cx="70" cy="105"/>
                  </a:xfrm>
                  <a:custGeom>
                    <a:avLst/>
                    <a:gdLst>
                      <a:gd name="T0" fmla="*/ 62 w 70"/>
                      <a:gd name="T1" fmla="*/ 10 h 105"/>
                      <a:gd name="T2" fmla="*/ 41 w 70"/>
                      <a:gd name="T3" fmla="*/ 10 h 105"/>
                      <a:gd name="T4" fmla="*/ 46 w 70"/>
                      <a:gd name="T5" fmla="*/ 12 h 105"/>
                      <a:gd name="T6" fmla="*/ 50 w 70"/>
                      <a:gd name="T7" fmla="*/ 15 h 105"/>
                      <a:gd name="T8" fmla="*/ 53 w 70"/>
                      <a:gd name="T9" fmla="*/ 19 h 105"/>
                      <a:gd name="T10" fmla="*/ 55 w 70"/>
                      <a:gd name="T11" fmla="*/ 23 h 105"/>
                      <a:gd name="T12" fmla="*/ 55 w 70"/>
                      <a:gd name="T13" fmla="*/ 33 h 105"/>
                      <a:gd name="T14" fmla="*/ 53 w 70"/>
                      <a:gd name="T15" fmla="*/ 38 h 105"/>
                      <a:gd name="T16" fmla="*/ 45 w 70"/>
                      <a:gd name="T17" fmla="*/ 49 h 105"/>
                      <a:gd name="T18" fmla="*/ 38 w 70"/>
                      <a:gd name="T19" fmla="*/ 56 h 105"/>
                      <a:gd name="T20" fmla="*/ 19 w 70"/>
                      <a:gd name="T21" fmla="*/ 72 h 105"/>
                      <a:gd name="T22" fmla="*/ 13 w 70"/>
                      <a:gd name="T23" fmla="*/ 77 h 105"/>
                      <a:gd name="T24" fmla="*/ 6 w 70"/>
                      <a:gd name="T25" fmla="*/ 86 h 105"/>
                      <a:gd name="T26" fmla="*/ 3 w 70"/>
                      <a:gd name="T27" fmla="*/ 91 h 105"/>
                      <a:gd name="T28" fmla="*/ 1 w 70"/>
                      <a:gd name="T29" fmla="*/ 95 h 105"/>
                      <a:gd name="T30" fmla="*/ 0 w 70"/>
                      <a:gd name="T31" fmla="*/ 98 h 105"/>
                      <a:gd name="T32" fmla="*/ 0 w 70"/>
                      <a:gd name="T33" fmla="*/ 101 h 105"/>
                      <a:gd name="T34" fmla="*/ 0 w 70"/>
                      <a:gd name="T35" fmla="*/ 104 h 105"/>
                      <a:gd name="T36" fmla="*/ 69 w 70"/>
                      <a:gd name="T37" fmla="*/ 104 h 105"/>
                      <a:gd name="T38" fmla="*/ 69 w 70"/>
                      <a:gd name="T39" fmla="*/ 92 h 105"/>
                      <a:gd name="T40" fmla="*/ 17 w 70"/>
                      <a:gd name="T41" fmla="*/ 92 h 105"/>
                      <a:gd name="T42" fmla="*/ 19 w 70"/>
                      <a:gd name="T43" fmla="*/ 90 h 105"/>
                      <a:gd name="T44" fmla="*/ 21 w 70"/>
                      <a:gd name="T45" fmla="*/ 87 h 105"/>
                      <a:gd name="T46" fmla="*/ 23 w 70"/>
                      <a:gd name="T47" fmla="*/ 85 h 105"/>
                      <a:gd name="T48" fmla="*/ 25 w 70"/>
                      <a:gd name="T49" fmla="*/ 83 h 105"/>
                      <a:gd name="T50" fmla="*/ 30 w 70"/>
                      <a:gd name="T51" fmla="*/ 78 h 105"/>
                      <a:gd name="T52" fmla="*/ 47 w 70"/>
                      <a:gd name="T53" fmla="*/ 64 h 105"/>
                      <a:gd name="T54" fmla="*/ 53 w 70"/>
                      <a:gd name="T55" fmla="*/ 58 h 105"/>
                      <a:gd name="T56" fmla="*/ 57 w 70"/>
                      <a:gd name="T57" fmla="*/ 54 h 105"/>
                      <a:gd name="T58" fmla="*/ 61 w 70"/>
                      <a:gd name="T59" fmla="*/ 49 h 105"/>
                      <a:gd name="T60" fmla="*/ 64 w 70"/>
                      <a:gd name="T61" fmla="*/ 45 h 105"/>
                      <a:gd name="T62" fmla="*/ 66 w 70"/>
                      <a:gd name="T63" fmla="*/ 41 h 105"/>
                      <a:gd name="T64" fmla="*/ 68 w 70"/>
                      <a:gd name="T65" fmla="*/ 37 h 105"/>
                      <a:gd name="T66" fmla="*/ 68 w 70"/>
                      <a:gd name="T67" fmla="*/ 33 h 105"/>
                      <a:gd name="T68" fmla="*/ 68 w 70"/>
                      <a:gd name="T69" fmla="*/ 20 h 105"/>
                      <a:gd name="T70" fmla="*/ 65 w 70"/>
                      <a:gd name="T71" fmla="*/ 13 h 105"/>
                      <a:gd name="T72" fmla="*/ 62 w 70"/>
                      <a:gd name="T73" fmla="*/ 1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0" h="105">
                        <a:moveTo>
                          <a:pt x="62" y="10"/>
                        </a:moveTo>
                        <a:lnTo>
                          <a:pt x="41" y="10"/>
                        </a:lnTo>
                        <a:lnTo>
                          <a:pt x="46" y="12"/>
                        </a:lnTo>
                        <a:lnTo>
                          <a:pt x="50" y="15"/>
                        </a:lnTo>
                        <a:lnTo>
                          <a:pt x="53" y="19"/>
                        </a:lnTo>
                        <a:lnTo>
                          <a:pt x="55" y="23"/>
                        </a:lnTo>
                        <a:lnTo>
                          <a:pt x="55" y="33"/>
                        </a:lnTo>
                        <a:lnTo>
                          <a:pt x="53" y="38"/>
                        </a:lnTo>
                        <a:lnTo>
                          <a:pt x="45" y="49"/>
                        </a:lnTo>
                        <a:lnTo>
                          <a:pt x="38" y="56"/>
                        </a:lnTo>
                        <a:lnTo>
                          <a:pt x="19" y="72"/>
                        </a:lnTo>
                        <a:lnTo>
                          <a:pt x="13" y="77"/>
                        </a:lnTo>
                        <a:lnTo>
                          <a:pt x="6" y="86"/>
                        </a:lnTo>
                        <a:lnTo>
                          <a:pt x="3" y="91"/>
                        </a:lnTo>
                        <a:lnTo>
                          <a:pt x="1" y="95"/>
                        </a:lnTo>
                        <a:lnTo>
                          <a:pt x="0" y="98"/>
                        </a:lnTo>
                        <a:lnTo>
                          <a:pt x="0" y="101"/>
                        </a:lnTo>
                        <a:lnTo>
                          <a:pt x="0" y="104"/>
                        </a:lnTo>
                        <a:lnTo>
                          <a:pt x="69" y="104"/>
                        </a:lnTo>
                        <a:lnTo>
                          <a:pt x="69" y="92"/>
                        </a:lnTo>
                        <a:lnTo>
                          <a:pt x="17" y="92"/>
                        </a:lnTo>
                        <a:lnTo>
                          <a:pt x="19" y="90"/>
                        </a:lnTo>
                        <a:lnTo>
                          <a:pt x="21" y="87"/>
                        </a:lnTo>
                        <a:lnTo>
                          <a:pt x="23" y="85"/>
                        </a:lnTo>
                        <a:lnTo>
                          <a:pt x="25" y="83"/>
                        </a:lnTo>
                        <a:lnTo>
                          <a:pt x="30" y="78"/>
                        </a:lnTo>
                        <a:lnTo>
                          <a:pt x="47" y="64"/>
                        </a:lnTo>
                        <a:lnTo>
                          <a:pt x="53" y="58"/>
                        </a:lnTo>
                        <a:lnTo>
                          <a:pt x="57" y="54"/>
                        </a:lnTo>
                        <a:lnTo>
                          <a:pt x="61" y="49"/>
                        </a:lnTo>
                        <a:lnTo>
                          <a:pt x="64" y="45"/>
                        </a:lnTo>
                        <a:lnTo>
                          <a:pt x="66" y="41"/>
                        </a:lnTo>
                        <a:lnTo>
                          <a:pt x="68" y="37"/>
                        </a:lnTo>
                        <a:lnTo>
                          <a:pt x="68" y="33"/>
                        </a:lnTo>
                        <a:lnTo>
                          <a:pt x="68" y="20"/>
                        </a:lnTo>
                        <a:lnTo>
                          <a:pt x="65" y="13"/>
                        </a:lnTo>
                        <a:lnTo>
                          <a:pt x="6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6" name="Freeform 635"/>
                  <p:cNvSpPr>
                    <a:spLocks/>
                  </p:cNvSpPr>
                  <p:nvPr/>
                </p:nvSpPr>
                <p:spPr bwMode="auto">
                  <a:xfrm>
                    <a:off x="2" y="2217"/>
                    <a:ext cx="70" cy="105"/>
                  </a:xfrm>
                  <a:custGeom>
                    <a:avLst/>
                    <a:gdLst>
                      <a:gd name="T0" fmla="*/ 46 w 70"/>
                      <a:gd name="T1" fmla="*/ 0 h 105"/>
                      <a:gd name="T2" fmla="*/ 26 w 70"/>
                      <a:gd name="T3" fmla="*/ 0 h 105"/>
                      <a:gd name="T4" fmla="*/ 18 w 70"/>
                      <a:gd name="T5" fmla="*/ 2 h 105"/>
                      <a:gd name="T6" fmla="*/ 6 w 70"/>
                      <a:gd name="T7" fmla="*/ 12 h 105"/>
                      <a:gd name="T8" fmla="*/ 3 w 70"/>
                      <a:gd name="T9" fmla="*/ 20 h 105"/>
                      <a:gd name="T10" fmla="*/ 2 w 70"/>
                      <a:gd name="T11" fmla="*/ 30 h 105"/>
                      <a:gd name="T12" fmla="*/ 15 w 70"/>
                      <a:gd name="T13" fmla="*/ 31 h 105"/>
                      <a:gd name="T14" fmla="*/ 15 w 70"/>
                      <a:gd name="T15" fmla="*/ 24 h 105"/>
                      <a:gd name="T16" fmla="*/ 17 w 70"/>
                      <a:gd name="T17" fmla="*/ 19 h 105"/>
                      <a:gd name="T18" fmla="*/ 24 w 70"/>
                      <a:gd name="T19" fmla="*/ 12 h 105"/>
                      <a:gd name="T20" fmla="*/ 29 w 70"/>
                      <a:gd name="T21" fmla="*/ 10 h 105"/>
                      <a:gd name="T22" fmla="*/ 62 w 70"/>
                      <a:gd name="T23" fmla="*/ 10 h 105"/>
                      <a:gd name="T24" fmla="*/ 60 w 70"/>
                      <a:gd name="T25" fmla="*/ 8 h 105"/>
                      <a:gd name="T26" fmla="*/ 54 w 70"/>
                      <a:gd name="T27" fmla="*/ 2 h 105"/>
                      <a:gd name="T28" fmla="*/ 46 w 70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0" h="105">
                        <a:moveTo>
                          <a:pt x="46" y="0"/>
                        </a:moveTo>
                        <a:lnTo>
                          <a:pt x="26" y="0"/>
                        </a:lnTo>
                        <a:lnTo>
                          <a:pt x="18" y="2"/>
                        </a:lnTo>
                        <a:lnTo>
                          <a:pt x="6" y="12"/>
                        </a:lnTo>
                        <a:lnTo>
                          <a:pt x="3" y="20"/>
                        </a:lnTo>
                        <a:lnTo>
                          <a:pt x="2" y="30"/>
                        </a:lnTo>
                        <a:lnTo>
                          <a:pt x="15" y="31"/>
                        </a:lnTo>
                        <a:lnTo>
                          <a:pt x="15" y="24"/>
                        </a:lnTo>
                        <a:lnTo>
                          <a:pt x="17" y="19"/>
                        </a:lnTo>
                        <a:lnTo>
                          <a:pt x="24" y="12"/>
                        </a:lnTo>
                        <a:lnTo>
                          <a:pt x="29" y="10"/>
                        </a:lnTo>
                        <a:lnTo>
                          <a:pt x="62" y="10"/>
                        </a:lnTo>
                        <a:lnTo>
                          <a:pt x="60" y="8"/>
                        </a:lnTo>
                        <a:lnTo>
                          <a:pt x="54" y="2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37" name="Group 136"/>
                <p:cNvGrpSpPr>
                  <a:grpSpLocks/>
                </p:cNvGrpSpPr>
                <p:nvPr/>
              </p:nvGrpSpPr>
              <p:grpSpPr bwMode="auto">
                <a:xfrm>
                  <a:off x="85" y="2217"/>
                  <a:ext cx="69" cy="107"/>
                  <a:chOff x="85" y="2217"/>
                  <a:chExt cx="69" cy="107"/>
                </a:xfrm>
              </p:grpSpPr>
              <p:sp>
                <p:nvSpPr>
                  <p:cNvPr id="633" name="Freeform 632"/>
                  <p:cNvSpPr>
                    <a:spLocks/>
                  </p:cNvSpPr>
                  <p:nvPr/>
                </p:nvSpPr>
                <p:spPr bwMode="auto">
                  <a:xfrm>
                    <a:off x="85" y="2217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4" name="Freeform 633"/>
                  <p:cNvSpPr>
                    <a:spLocks/>
                  </p:cNvSpPr>
                  <p:nvPr/>
                </p:nvSpPr>
                <p:spPr bwMode="auto">
                  <a:xfrm>
                    <a:off x="85" y="2217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5 w 69"/>
                      <a:gd name="T35" fmla="*/ 28 h 107"/>
                      <a:gd name="T36" fmla="*/ 64 w 69"/>
                      <a:gd name="T37" fmla="*/ 22 h 107"/>
                      <a:gd name="T38" fmla="*/ 61 w 69"/>
                      <a:gd name="T39" fmla="*/ 17 h 107"/>
                      <a:gd name="T40" fmla="*/ 59 w 69"/>
                      <a:gd name="T41" fmla="*/ 13 h 107"/>
                      <a:gd name="T42" fmla="*/ 57 w 69"/>
                      <a:gd name="T43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5" y="28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38" name="Group 137"/>
                <p:cNvGrpSpPr>
                  <a:grpSpLocks/>
                </p:cNvGrpSpPr>
                <p:nvPr/>
              </p:nvGrpSpPr>
              <p:grpSpPr bwMode="auto">
                <a:xfrm>
                  <a:off x="2" y="1885"/>
                  <a:ext cx="70" cy="105"/>
                  <a:chOff x="2" y="1885"/>
                  <a:chExt cx="70" cy="105"/>
                </a:xfrm>
              </p:grpSpPr>
              <p:sp>
                <p:nvSpPr>
                  <p:cNvPr id="631" name="Freeform 630"/>
                  <p:cNvSpPr>
                    <a:spLocks/>
                  </p:cNvSpPr>
                  <p:nvPr/>
                </p:nvSpPr>
                <p:spPr bwMode="auto">
                  <a:xfrm>
                    <a:off x="2" y="1885"/>
                    <a:ext cx="70" cy="105"/>
                  </a:xfrm>
                  <a:custGeom>
                    <a:avLst/>
                    <a:gdLst>
                      <a:gd name="T0" fmla="*/ 62 w 70"/>
                      <a:gd name="T1" fmla="*/ 10 h 105"/>
                      <a:gd name="T2" fmla="*/ 41 w 70"/>
                      <a:gd name="T3" fmla="*/ 10 h 105"/>
                      <a:gd name="T4" fmla="*/ 46 w 70"/>
                      <a:gd name="T5" fmla="*/ 12 h 105"/>
                      <a:gd name="T6" fmla="*/ 50 w 70"/>
                      <a:gd name="T7" fmla="*/ 15 h 105"/>
                      <a:gd name="T8" fmla="*/ 53 w 70"/>
                      <a:gd name="T9" fmla="*/ 19 h 105"/>
                      <a:gd name="T10" fmla="*/ 55 w 70"/>
                      <a:gd name="T11" fmla="*/ 23 h 105"/>
                      <a:gd name="T12" fmla="*/ 55 w 70"/>
                      <a:gd name="T13" fmla="*/ 33 h 105"/>
                      <a:gd name="T14" fmla="*/ 53 w 70"/>
                      <a:gd name="T15" fmla="*/ 38 h 105"/>
                      <a:gd name="T16" fmla="*/ 45 w 70"/>
                      <a:gd name="T17" fmla="*/ 49 h 105"/>
                      <a:gd name="T18" fmla="*/ 38 w 70"/>
                      <a:gd name="T19" fmla="*/ 56 h 105"/>
                      <a:gd name="T20" fmla="*/ 19 w 70"/>
                      <a:gd name="T21" fmla="*/ 72 h 105"/>
                      <a:gd name="T22" fmla="*/ 13 w 70"/>
                      <a:gd name="T23" fmla="*/ 77 h 105"/>
                      <a:gd name="T24" fmla="*/ 6 w 70"/>
                      <a:gd name="T25" fmla="*/ 86 h 105"/>
                      <a:gd name="T26" fmla="*/ 3 w 70"/>
                      <a:gd name="T27" fmla="*/ 91 h 105"/>
                      <a:gd name="T28" fmla="*/ 1 w 70"/>
                      <a:gd name="T29" fmla="*/ 95 h 105"/>
                      <a:gd name="T30" fmla="*/ 0 w 70"/>
                      <a:gd name="T31" fmla="*/ 98 h 105"/>
                      <a:gd name="T32" fmla="*/ 0 w 70"/>
                      <a:gd name="T33" fmla="*/ 101 h 105"/>
                      <a:gd name="T34" fmla="*/ 0 w 70"/>
                      <a:gd name="T35" fmla="*/ 104 h 105"/>
                      <a:gd name="T36" fmla="*/ 69 w 70"/>
                      <a:gd name="T37" fmla="*/ 104 h 105"/>
                      <a:gd name="T38" fmla="*/ 69 w 70"/>
                      <a:gd name="T39" fmla="*/ 92 h 105"/>
                      <a:gd name="T40" fmla="*/ 17 w 70"/>
                      <a:gd name="T41" fmla="*/ 92 h 105"/>
                      <a:gd name="T42" fmla="*/ 19 w 70"/>
                      <a:gd name="T43" fmla="*/ 90 h 105"/>
                      <a:gd name="T44" fmla="*/ 21 w 70"/>
                      <a:gd name="T45" fmla="*/ 87 h 105"/>
                      <a:gd name="T46" fmla="*/ 23 w 70"/>
                      <a:gd name="T47" fmla="*/ 85 h 105"/>
                      <a:gd name="T48" fmla="*/ 25 w 70"/>
                      <a:gd name="T49" fmla="*/ 83 h 105"/>
                      <a:gd name="T50" fmla="*/ 30 w 70"/>
                      <a:gd name="T51" fmla="*/ 78 h 105"/>
                      <a:gd name="T52" fmla="*/ 47 w 70"/>
                      <a:gd name="T53" fmla="*/ 64 h 105"/>
                      <a:gd name="T54" fmla="*/ 53 w 70"/>
                      <a:gd name="T55" fmla="*/ 58 h 105"/>
                      <a:gd name="T56" fmla="*/ 57 w 70"/>
                      <a:gd name="T57" fmla="*/ 54 h 105"/>
                      <a:gd name="T58" fmla="*/ 61 w 70"/>
                      <a:gd name="T59" fmla="*/ 49 h 105"/>
                      <a:gd name="T60" fmla="*/ 64 w 70"/>
                      <a:gd name="T61" fmla="*/ 45 h 105"/>
                      <a:gd name="T62" fmla="*/ 66 w 70"/>
                      <a:gd name="T63" fmla="*/ 41 h 105"/>
                      <a:gd name="T64" fmla="*/ 68 w 70"/>
                      <a:gd name="T65" fmla="*/ 37 h 105"/>
                      <a:gd name="T66" fmla="*/ 68 w 70"/>
                      <a:gd name="T67" fmla="*/ 33 h 105"/>
                      <a:gd name="T68" fmla="*/ 68 w 70"/>
                      <a:gd name="T69" fmla="*/ 20 h 105"/>
                      <a:gd name="T70" fmla="*/ 65 w 70"/>
                      <a:gd name="T71" fmla="*/ 13 h 105"/>
                      <a:gd name="T72" fmla="*/ 62 w 70"/>
                      <a:gd name="T73" fmla="*/ 1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0" h="105">
                        <a:moveTo>
                          <a:pt x="62" y="10"/>
                        </a:moveTo>
                        <a:lnTo>
                          <a:pt x="41" y="10"/>
                        </a:lnTo>
                        <a:lnTo>
                          <a:pt x="46" y="12"/>
                        </a:lnTo>
                        <a:lnTo>
                          <a:pt x="50" y="15"/>
                        </a:lnTo>
                        <a:lnTo>
                          <a:pt x="53" y="19"/>
                        </a:lnTo>
                        <a:lnTo>
                          <a:pt x="55" y="23"/>
                        </a:lnTo>
                        <a:lnTo>
                          <a:pt x="55" y="33"/>
                        </a:lnTo>
                        <a:lnTo>
                          <a:pt x="53" y="38"/>
                        </a:lnTo>
                        <a:lnTo>
                          <a:pt x="45" y="49"/>
                        </a:lnTo>
                        <a:lnTo>
                          <a:pt x="38" y="56"/>
                        </a:lnTo>
                        <a:lnTo>
                          <a:pt x="19" y="72"/>
                        </a:lnTo>
                        <a:lnTo>
                          <a:pt x="13" y="77"/>
                        </a:lnTo>
                        <a:lnTo>
                          <a:pt x="6" y="86"/>
                        </a:lnTo>
                        <a:lnTo>
                          <a:pt x="3" y="91"/>
                        </a:lnTo>
                        <a:lnTo>
                          <a:pt x="1" y="95"/>
                        </a:lnTo>
                        <a:lnTo>
                          <a:pt x="0" y="98"/>
                        </a:lnTo>
                        <a:lnTo>
                          <a:pt x="0" y="101"/>
                        </a:lnTo>
                        <a:lnTo>
                          <a:pt x="0" y="104"/>
                        </a:lnTo>
                        <a:lnTo>
                          <a:pt x="69" y="104"/>
                        </a:lnTo>
                        <a:lnTo>
                          <a:pt x="69" y="92"/>
                        </a:lnTo>
                        <a:lnTo>
                          <a:pt x="17" y="92"/>
                        </a:lnTo>
                        <a:lnTo>
                          <a:pt x="19" y="90"/>
                        </a:lnTo>
                        <a:lnTo>
                          <a:pt x="21" y="87"/>
                        </a:lnTo>
                        <a:lnTo>
                          <a:pt x="23" y="85"/>
                        </a:lnTo>
                        <a:lnTo>
                          <a:pt x="25" y="83"/>
                        </a:lnTo>
                        <a:lnTo>
                          <a:pt x="30" y="78"/>
                        </a:lnTo>
                        <a:lnTo>
                          <a:pt x="47" y="64"/>
                        </a:lnTo>
                        <a:lnTo>
                          <a:pt x="53" y="58"/>
                        </a:lnTo>
                        <a:lnTo>
                          <a:pt x="57" y="54"/>
                        </a:lnTo>
                        <a:lnTo>
                          <a:pt x="61" y="49"/>
                        </a:lnTo>
                        <a:lnTo>
                          <a:pt x="64" y="45"/>
                        </a:lnTo>
                        <a:lnTo>
                          <a:pt x="66" y="41"/>
                        </a:lnTo>
                        <a:lnTo>
                          <a:pt x="68" y="37"/>
                        </a:lnTo>
                        <a:lnTo>
                          <a:pt x="68" y="33"/>
                        </a:lnTo>
                        <a:lnTo>
                          <a:pt x="68" y="20"/>
                        </a:lnTo>
                        <a:lnTo>
                          <a:pt x="65" y="13"/>
                        </a:lnTo>
                        <a:lnTo>
                          <a:pt x="6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2" name="Freeform 631"/>
                  <p:cNvSpPr>
                    <a:spLocks/>
                  </p:cNvSpPr>
                  <p:nvPr/>
                </p:nvSpPr>
                <p:spPr bwMode="auto">
                  <a:xfrm>
                    <a:off x="2" y="1885"/>
                    <a:ext cx="70" cy="105"/>
                  </a:xfrm>
                  <a:custGeom>
                    <a:avLst/>
                    <a:gdLst>
                      <a:gd name="T0" fmla="*/ 46 w 70"/>
                      <a:gd name="T1" fmla="*/ 0 h 105"/>
                      <a:gd name="T2" fmla="*/ 26 w 70"/>
                      <a:gd name="T3" fmla="*/ 0 h 105"/>
                      <a:gd name="T4" fmla="*/ 18 w 70"/>
                      <a:gd name="T5" fmla="*/ 2 h 105"/>
                      <a:gd name="T6" fmla="*/ 6 w 70"/>
                      <a:gd name="T7" fmla="*/ 12 h 105"/>
                      <a:gd name="T8" fmla="*/ 3 w 70"/>
                      <a:gd name="T9" fmla="*/ 20 h 105"/>
                      <a:gd name="T10" fmla="*/ 2 w 70"/>
                      <a:gd name="T11" fmla="*/ 30 h 105"/>
                      <a:gd name="T12" fmla="*/ 15 w 70"/>
                      <a:gd name="T13" fmla="*/ 31 h 105"/>
                      <a:gd name="T14" fmla="*/ 15 w 70"/>
                      <a:gd name="T15" fmla="*/ 24 h 105"/>
                      <a:gd name="T16" fmla="*/ 17 w 70"/>
                      <a:gd name="T17" fmla="*/ 19 h 105"/>
                      <a:gd name="T18" fmla="*/ 24 w 70"/>
                      <a:gd name="T19" fmla="*/ 12 h 105"/>
                      <a:gd name="T20" fmla="*/ 29 w 70"/>
                      <a:gd name="T21" fmla="*/ 10 h 105"/>
                      <a:gd name="T22" fmla="*/ 62 w 70"/>
                      <a:gd name="T23" fmla="*/ 10 h 105"/>
                      <a:gd name="T24" fmla="*/ 60 w 70"/>
                      <a:gd name="T25" fmla="*/ 8 h 105"/>
                      <a:gd name="T26" fmla="*/ 54 w 70"/>
                      <a:gd name="T27" fmla="*/ 2 h 105"/>
                      <a:gd name="T28" fmla="*/ 46 w 70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0" h="105">
                        <a:moveTo>
                          <a:pt x="46" y="0"/>
                        </a:moveTo>
                        <a:lnTo>
                          <a:pt x="26" y="0"/>
                        </a:lnTo>
                        <a:lnTo>
                          <a:pt x="18" y="2"/>
                        </a:lnTo>
                        <a:lnTo>
                          <a:pt x="6" y="12"/>
                        </a:lnTo>
                        <a:lnTo>
                          <a:pt x="3" y="20"/>
                        </a:lnTo>
                        <a:lnTo>
                          <a:pt x="2" y="30"/>
                        </a:lnTo>
                        <a:lnTo>
                          <a:pt x="15" y="31"/>
                        </a:lnTo>
                        <a:lnTo>
                          <a:pt x="15" y="24"/>
                        </a:lnTo>
                        <a:lnTo>
                          <a:pt x="17" y="19"/>
                        </a:lnTo>
                        <a:lnTo>
                          <a:pt x="24" y="12"/>
                        </a:lnTo>
                        <a:lnTo>
                          <a:pt x="29" y="10"/>
                        </a:lnTo>
                        <a:lnTo>
                          <a:pt x="62" y="10"/>
                        </a:lnTo>
                        <a:lnTo>
                          <a:pt x="60" y="8"/>
                        </a:lnTo>
                        <a:lnTo>
                          <a:pt x="54" y="2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39" name="Group 138"/>
                <p:cNvGrpSpPr>
                  <a:grpSpLocks/>
                </p:cNvGrpSpPr>
                <p:nvPr/>
              </p:nvGrpSpPr>
              <p:grpSpPr bwMode="auto">
                <a:xfrm>
                  <a:off x="85" y="1887"/>
                  <a:ext cx="70" cy="105"/>
                  <a:chOff x="85" y="1887"/>
                  <a:chExt cx="70" cy="105"/>
                </a:xfrm>
              </p:grpSpPr>
              <p:sp>
                <p:nvSpPr>
                  <p:cNvPr id="627" name="Freeform 626"/>
                  <p:cNvSpPr>
                    <a:spLocks/>
                  </p:cNvSpPr>
                  <p:nvPr/>
                </p:nvSpPr>
                <p:spPr bwMode="auto">
                  <a:xfrm>
                    <a:off x="85" y="1887"/>
                    <a:ext cx="70" cy="105"/>
                  </a:xfrm>
                  <a:custGeom>
                    <a:avLst/>
                    <a:gdLst>
                      <a:gd name="T0" fmla="*/ 13 w 70"/>
                      <a:gd name="T1" fmla="*/ 74 h 105"/>
                      <a:gd name="T2" fmla="*/ 0 w 70"/>
                      <a:gd name="T3" fmla="*/ 75 h 105"/>
                      <a:gd name="T4" fmla="*/ 0 w 70"/>
                      <a:gd name="T5" fmla="*/ 84 h 105"/>
                      <a:gd name="T6" fmla="*/ 4 w 70"/>
                      <a:gd name="T7" fmla="*/ 91 h 105"/>
                      <a:gd name="T8" fmla="*/ 16 w 70"/>
                      <a:gd name="T9" fmla="*/ 102 h 105"/>
                      <a:gd name="T10" fmla="*/ 23 w 70"/>
                      <a:gd name="T11" fmla="*/ 104 h 105"/>
                      <a:gd name="T12" fmla="*/ 45 w 70"/>
                      <a:gd name="T13" fmla="*/ 104 h 105"/>
                      <a:gd name="T14" fmla="*/ 54 w 70"/>
                      <a:gd name="T15" fmla="*/ 100 h 105"/>
                      <a:gd name="T16" fmla="*/ 59 w 70"/>
                      <a:gd name="T17" fmla="*/ 94 h 105"/>
                      <a:gd name="T18" fmla="*/ 28 w 70"/>
                      <a:gd name="T19" fmla="*/ 94 h 105"/>
                      <a:gd name="T20" fmla="*/ 24 w 70"/>
                      <a:gd name="T21" fmla="*/ 92 h 105"/>
                      <a:gd name="T22" fmla="*/ 16 w 70"/>
                      <a:gd name="T23" fmla="*/ 85 h 105"/>
                      <a:gd name="T24" fmla="*/ 14 w 70"/>
                      <a:gd name="T25" fmla="*/ 81 h 105"/>
                      <a:gd name="T26" fmla="*/ 13 w 70"/>
                      <a:gd name="T27" fmla="*/ 74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" h="105">
                        <a:moveTo>
                          <a:pt x="13" y="74"/>
                        </a:moveTo>
                        <a:lnTo>
                          <a:pt x="0" y="75"/>
                        </a:lnTo>
                        <a:lnTo>
                          <a:pt x="0" y="84"/>
                        </a:lnTo>
                        <a:lnTo>
                          <a:pt x="4" y="91"/>
                        </a:lnTo>
                        <a:lnTo>
                          <a:pt x="16" y="102"/>
                        </a:lnTo>
                        <a:lnTo>
                          <a:pt x="23" y="104"/>
                        </a:lnTo>
                        <a:lnTo>
                          <a:pt x="45" y="104"/>
                        </a:lnTo>
                        <a:lnTo>
                          <a:pt x="54" y="100"/>
                        </a:lnTo>
                        <a:lnTo>
                          <a:pt x="59" y="94"/>
                        </a:lnTo>
                        <a:lnTo>
                          <a:pt x="28" y="94"/>
                        </a:lnTo>
                        <a:lnTo>
                          <a:pt x="24" y="92"/>
                        </a:lnTo>
                        <a:lnTo>
                          <a:pt x="16" y="85"/>
                        </a:lnTo>
                        <a:lnTo>
                          <a:pt x="14" y="81"/>
                        </a:lnTo>
                        <a:lnTo>
                          <a:pt x="13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8" name="Freeform 627"/>
                  <p:cNvSpPr>
                    <a:spLocks/>
                  </p:cNvSpPr>
                  <p:nvPr/>
                </p:nvSpPr>
                <p:spPr bwMode="auto">
                  <a:xfrm>
                    <a:off x="85" y="1887"/>
                    <a:ext cx="70" cy="105"/>
                  </a:xfrm>
                  <a:custGeom>
                    <a:avLst/>
                    <a:gdLst>
                      <a:gd name="T0" fmla="*/ 61 w 70"/>
                      <a:gd name="T1" fmla="*/ 45 h 105"/>
                      <a:gd name="T2" fmla="*/ 39 w 70"/>
                      <a:gd name="T3" fmla="*/ 45 h 105"/>
                      <a:gd name="T4" fmla="*/ 45 w 70"/>
                      <a:gd name="T5" fmla="*/ 47 h 105"/>
                      <a:gd name="T6" fmla="*/ 49 w 70"/>
                      <a:gd name="T7" fmla="*/ 51 h 105"/>
                      <a:gd name="T8" fmla="*/ 53 w 70"/>
                      <a:gd name="T9" fmla="*/ 55 h 105"/>
                      <a:gd name="T10" fmla="*/ 55 w 70"/>
                      <a:gd name="T11" fmla="*/ 61 h 105"/>
                      <a:gd name="T12" fmla="*/ 55 w 70"/>
                      <a:gd name="T13" fmla="*/ 76 h 105"/>
                      <a:gd name="T14" fmla="*/ 53 w 70"/>
                      <a:gd name="T15" fmla="*/ 82 h 105"/>
                      <a:gd name="T16" fmla="*/ 44 w 70"/>
                      <a:gd name="T17" fmla="*/ 91 h 105"/>
                      <a:gd name="T18" fmla="*/ 39 w 70"/>
                      <a:gd name="T19" fmla="*/ 94 h 105"/>
                      <a:gd name="T20" fmla="*/ 59 w 70"/>
                      <a:gd name="T21" fmla="*/ 94 h 105"/>
                      <a:gd name="T22" fmla="*/ 66 w 70"/>
                      <a:gd name="T23" fmla="*/ 85 h 105"/>
                      <a:gd name="T24" fmla="*/ 69 w 70"/>
                      <a:gd name="T25" fmla="*/ 77 h 105"/>
                      <a:gd name="T26" fmla="*/ 69 w 70"/>
                      <a:gd name="T27" fmla="*/ 57 h 105"/>
                      <a:gd name="T28" fmla="*/ 66 w 70"/>
                      <a:gd name="T29" fmla="*/ 49 h 105"/>
                      <a:gd name="T30" fmla="*/ 61 w 70"/>
                      <a:gd name="T31" fmla="*/ 4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70" h="105">
                        <a:moveTo>
                          <a:pt x="61" y="45"/>
                        </a:moveTo>
                        <a:lnTo>
                          <a:pt x="39" y="45"/>
                        </a:lnTo>
                        <a:lnTo>
                          <a:pt x="45" y="47"/>
                        </a:lnTo>
                        <a:lnTo>
                          <a:pt x="49" y="51"/>
                        </a:lnTo>
                        <a:lnTo>
                          <a:pt x="53" y="55"/>
                        </a:lnTo>
                        <a:lnTo>
                          <a:pt x="55" y="61"/>
                        </a:lnTo>
                        <a:lnTo>
                          <a:pt x="55" y="76"/>
                        </a:lnTo>
                        <a:lnTo>
                          <a:pt x="53" y="82"/>
                        </a:lnTo>
                        <a:lnTo>
                          <a:pt x="44" y="91"/>
                        </a:lnTo>
                        <a:lnTo>
                          <a:pt x="39" y="94"/>
                        </a:lnTo>
                        <a:lnTo>
                          <a:pt x="59" y="94"/>
                        </a:lnTo>
                        <a:lnTo>
                          <a:pt x="66" y="85"/>
                        </a:lnTo>
                        <a:lnTo>
                          <a:pt x="69" y="77"/>
                        </a:lnTo>
                        <a:lnTo>
                          <a:pt x="69" y="57"/>
                        </a:lnTo>
                        <a:lnTo>
                          <a:pt x="66" y="49"/>
                        </a:lnTo>
                        <a:lnTo>
                          <a:pt x="6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9" name="Freeform 628"/>
                  <p:cNvSpPr>
                    <a:spLocks/>
                  </p:cNvSpPr>
                  <p:nvPr/>
                </p:nvSpPr>
                <p:spPr bwMode="auto">
                  <a:xfrm>
                    <a:off x="85" y="1887"/>
                    <a:ext cx="70" cy="105"/>
                  </a:xfrm>
                  <a:custGeom>
                    <a:avLst/>
                    <a:gdLst>
                      <a:gd name="T0" fmla="*/ 64 w 70"/>
                      <a:gd name="T1" fmla="*/ 0 h 105"/>
                      <a:gd name="T2" fmla="*/ 12 w 70"/>
                      <a:gd name="T3" fmla="*/ 0 h 105"/>
                      <a:gd name="T4" fmla="*/ 2 w 70"/>
                      <a:gd name="T5" fmla="*/ 53 h 105"/>
                      <a:gd name="T6" fmla="*/ 14 w 70"/>
                      <a:gd name="T7" fmla="*/ 55 h 105"/>
                      <a:gd name="T8" fmla="*/ 16 w 70"/>
                      <a:gd name="T9" fmla="*/ 52 h 105"/>
                      <a:gd name="T10" fmla="*/ 18 w 70"/>
                      <a:gd name="T11" fmla="*/ 49 h 105"/>
                      <a:gd name="T12" fmla="*/ 25 w 70"/>
                      <a:gd name="T13" fmla="*/ 46 h 105"/>
                      <a:gd name="T14" fmla="*/ 29 w 70"/>
                      <a:gd name="T15" fmla="*/ 45 h 105"/>
                      <a:gd name="T16" fmla="*/ 61 w 70"/>
                      <a:gd name="T17" fmla="*/ 45 h 105"/>
                      <a:gd name="T18" fmla="*/ 56 w 70"/>
                      <a:gd name="T19" fmla="*/ 40 h 105"/>
                      <a:gd name="T20" fmla="*/ 17 w 70"/>
                      <a:gd name="T21" fmla="*/ 40 h 105"/>
                      <a:gd name="T22" fmla="*/ 22 w 70"/>
                      <a:gd name="T23" fmla="*/ 12 h 105"/>
                      <a:gd name="T24" fmla="*/ 64 w 70"/>
                      <a:gd name="T25" fmla="*/ 12 h 105"/>
                      <a:gd name="T26" fmla="*/ 64 w 70"/>
                      <a:gd name="T27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" h="105">
                        <a:moveTo>
                          <a:pt x="64" y="0"/>
                        </a:moveTo>
                        <a:lnTo>
                          <a:pt x="12" y="0"/>
                        </a:lnTo>
                        <a:lnTo>
                          <a:pt x="2" y="53"/>
                        </a:lnTo>
                        <a:lnTo>
                          <a:pt x="14" y="55"/>
                        </a:lnTo>
                        <a:lnTo>
                          <a:pt x="16" y="52"/>
                        </a:lnTo>
                        <a:lnTo>
                          <a:pt x="18" y="49"/>
                        </a:lnTo>
                        <a:lnTo>
                          <a:pt x="25" y="46"/>
                        </a:lnTo>
                        <a:lnTo>
                          <a:pt x="29" y="45"/>
                        </a:lnTo>
                        <a:lnTo>
                          <a:pt x="61" y="45"/>
                        </a:lnTo>
                        <a:lnTo>
                          <a:pt x="56" y="40"/>
                        </a:lnTo>
                        <a:lnTo>
                          <a:pt x="17" y="40"/>
                        </a:lnTo>
                        <a:lnTo>
                          <a:pt x="22" y="12"/>
                        </a:lnTo>
                        <a:lnTo>
                          <a:pt x="64" y="1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0" name="Freeform 629"/>
                  <p:cNvSpPr>
                    <a:spLocks/>
                  </p:cNvSpPr>
                  <p:nvPr/>
                </p:nvSpPr>
                <p:spPr bwMode="auto">
                  <a:xfrm>
                    <a:off x="85" y="1887"/>
                    <a:ext cx="70" cy="105"/>
                  </a:xfrm>
                  <a:custGeom>
                    <a:avLst/>
                    <a:gdLst>
                      <a:gd name="T0" fmla="*/ 45 w 70"/>
                      <a:gd name="T1" fmla="*/ 33 h 105"/>
                      <a:gd name="T2" fmla="*/ 29 w 70"/>
                      <a:gd name="T3" fmla="*/ 33 h 105"/>
                      <a:gd name="T4" fmla="*/ 23 w 70"/>
                      <a:gd name="T5" fmla="*/ 35 h 105"/>
                      <a:gd name="T6" fmla="*/ 17 w 70"/>
                      <a:gd name="T7" fmla="*/ 40 h 105"/>
                      <a:gd name="T8" fmla="*/ 56 w 70"/>
                      <a:gd name="T9" fmla="*/ 40 h 105"/>
                      <a:gd name="T10" fmla="*/ 53 w 70"/>
                      <a:gd name="T11" fmla="*/ 36 h 105"/>
                      <a:gd name="T12" fmla="*/ 45 w 70"/>
                      <a:gd name="T13" fmla="*/ 33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105">
                        <a:moveTo>
                          <a:pt x="45" y="33"/>
                        </a:moveTo>
                        <a:lnTo>
                          <a:pt x="29" y="33"/>
                        </a:lnTo>
                        <a:lnTo>
                          <a:pt x="23" y="35"/>
                        </a:lnTo>
                        <a:lnTo>
                          <a:pt x="17" y="40"/>
                        </a:lnTo>
                        <a:lnTo>
                          <a:pt x="56" y="40"/>
                        </a:lnTo>
                        <a:lnTo>
                          <a:pt x="53" y="36"/>
                        </a:lnTo>
                        <a:lnTo>
                          <a:pt x="45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0" name="Group 139"/>
                <p:cNvGrpSpPr>
                  <a:grpSpLocks/>
                </p:cNvGrpSpPr>
                <p:nvPr/>
              </p:nvGrpSpPr>
              <p:grpSpPr bwMode="auto">
                <a:xfrm>
                  <a:off x="4" y="1553"/>
                  <a:ext cx="69" cy="107"/>
                  <a:chOff x="4" y="1553"/>
                  <a:chExt cx="69" cy="107"/>
                </a:xfrm>
              </p:grpSpPr>
              <p:sp>
                <p:nvSpPr>
                  <p:cNvPr id="623" name="Freeform 622"/>
                  <p:cNvSpPr>
                    <a:spLocks/>
                  </p:cNvSpPr>
                  <p:nvPr/>
                </p:nvSpPr>
                <p:spPr bwMode="auto">
                  <a:xfrm>
                    <a:off x="4" y="1553"/>
                    <a:ext cx="69" cy="107"/>
                  </a:xfrm>
                  <a:custGeom>
                    <a:avLst/>
                    <a:gdLst>
                      <a:gd name="T0" fmla="*/ 12 w 69"/>
                      <a:gd name="T1" fmla="*/ 75 h 107"/>
                      <a:gd name="T2" fmla="*/ 0 w 69"/>
                      <a:gd name="T3" fmla="*/ 77 h 107"/>
                      <a:gd name="T4" fmla="*/ 0 w 69"/>
                      <a:gd name="T5" fmla="*/ 85 h 107"/>
                      <a:gd name="T6" fmla="*/ 4 w 69"/>
                      <a:gd name="T7" fmla="*/ 92 h 107"/>
                      <a:gd name="T8" fmla="*/ 10 w 69"/>
                      <a:gd name="T9" fmla="*/ 98 h 107"/>
                      <a:gd name="T10" fmla="*/ 16 w 69"/>
                      <a:gd name="T11" fmla="*/ 103 h 107"/>
                      <a:gd name="T12" fmla="*/ 23 w 69"/>
                      <a:gd name="T13" fmla="*/ 106 h 107"/>
                      <a:gd name="T14" fmla="*/ 43 w 69"/>
                      <a:gd name="T15" fmla="*/ 106 h 107"/>
                      <a:gd name="T16" fmla="*/ 51 w 69"/>
                      <a:gd name="T17" fmla="*/ 103 h 107"/>
                      <a:gd name="T18" fmla="*/ 59 w 69"/>
                      <a:gd name="T19" fmla="*/ 96 h 107"/>
                      <a:gd name="T20" fmla="*/ 28 w 69"/>
                      <a:gd name="T21" fmla="*/ 96 h 107"/>
                      <a:gd name="T22" fmla="*/ 23 w 69"/>
                      <a:gd name="T23" fmla="*/ 94 h 107"/>
                      <a:gd name="T24" fmla="*/ 20 w 69"/>
                      <a:gd name="T25" fmla="*/ 91 h 107"/>
                      <a:gd name="T26" fmla="*/ 16 w 69"/>
                      <a:gd name="T27" fmla="*/ 88 h 107"/>
                      <a:gd name="T28" fmla="*/ 14 w 69"/>
                      <a:gd name="T29" fmla="*/ 82 h 107"/>
                      <a:gd name="T30" fmla="*/ 12 w 69"/>
                      <a:gd name="T31" fmla="*/ 75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" h="107">
                        <a:moveTo>
                          <a:pt x="12" y="75"/>
                        </a:moveTo>
                        <a:lnTo>
                          <a:pt x="0" y="77"/>
                        </a:lnTo>
                        <a:lnTo>
                          <a:pt x="0" y="85"/>
                        </a:lnTo>
                        <a:lnTo>
                          <a:pt x="4" y="92"/>
                        </a:lnTo>
                        <a:lnTo>
                          <a:pt x="10" y="98"/>
                        </a:lnTo>
                        <a:lnTo>
                          <a:pt x="16" y="103"/>
                        </a:lnTo>
                        <a:lnTo>
                          <a:pt x="23" y="106"/>
                        </a:lnTo>
                        <a:lnTo>
                          <a:pt x="43" y="106"/>
                        </a:lnTo>
                        <a:lnTo>
                          <a:pt x="51" y="103"/>
                        </a:lnTo>
                        <a:lnTo>
                          <a:pt x="59" y="96"/>
                        </a:lnTo>
                        <a:lnTo>
                          <a:pt x="28" y="96"/>
                        </a:lnTo>
                        <a:lnTo>
                          <a:pt x="23" y="94"/>
                        </a:lnTo>
                        <a:lnTo>
                          <a:pt x="20" y="91"/>
                        </a:lnTo>
                        <a:lnTo>
                          <a:pt x="16" y="88"/>
                        </a:lnTo>
                        <a:lnTo>
                          <a:pt x="14" y="82"/>
                        </a:lnTo>
                        <a:lnTo>
                          <a:pt x="12" y="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4" name="Freeform 623"/>
                  <p:cNvSpPr>
                    <a:spLocks/>
                  </p:cNvSpPr>
                  <p:nvPr/>
                </p:nvSpPr>
                <p:spPr bwMode="auto">
                  <a:xfrm>
                    <a:off x="4" y="1553"/>
                    <a:ext cx="69" cy="107"/>
                  </a:xfrm>
                  <a:custGeom>
                    <a:avLst/>
                    <a:gdLst>
                      <a:gd name="T0" fmla="*/ 60 w 69"/>
                      <a:gd name="T1" fmla="*/ 53 h 107"/>
                      <a:gd name="T2" fmla="*/ 40 w 69"/>
                      <a:gd name="T3" fmla="*/ 53 h 107"/>
                      <a:gd name="T4" fmla="*/ 45 w 69"/>
                      <a:gd name="T5" fmla="*/ 55 h 107"/>
                      <a:gd name="T6" fmla="*/ 48 w 69"/>
                      <a:gd name="T7" fmla="*/ 59 h 107"/>
                      <a:gd name="T8" fmla="*/ 52 w 69"/>
                      <a:gd name="T9" fmla="*/ 63 h 107"/>
                      <a:gd name="T10" fmla="*/ 54 w 69"/>
                      <a:gd name="T11" fmla="*/ 68 h 107"/>
                      <a:gd name="T12" fmla="*/ 54 w 69"/>
                      <a:gd name="T13" fmla="*/ 80 h 107"/>
                      <a:gd name="T14" fmla="*/ 52 w 69"/>
                      <a:gd name="T15" fmla="*/ 85 h 107"/>
                      <a:gd name="T16" fmla="*/ 44 w 69"/>
                      <a:gd name="T17" fmla="*/ 93 h 107"/>
                      <a:gd name="T18" fmla="*/ 39 w 69"/>
                      <a:gd name="T19" fmla="*/ 96 h 107"/>
                      <a:gd name="T20" fmla="*/ 59 w 69"/>
                      <a:gd name="T21" fmla="*/ 96 h 107"/>
                      <a:gd name="T22" fmla="*/ 64 w 69"/>
                      <a:gd name="T23" fmla="*/ 90 h 107"/>
                      <a:gd name="T24" fmla="*/ 68 w 69"/>
                      <a:gd name="T25" fmla="*/ 83 h 107"/>
                      <a:gd name="T26" fmla="*/ 68 w 69"/>
                      <a:gd name="T27" fmla="*/ 67 h 107"/>
                      <a:gd name="T28" fmla="*/ 66 w 69"/>
                      <a:gd name="T29" fmla="*/ 61 h 107"/>
                      <a:gd name="T30" fmla="*/ 60 w 69"/>
                      <a:gd name="T31" fmla="*/ 53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" h="107">
                        <a:moveTo>
                          <a:pt x="60" y="53"/>
                        </a:moveTo>
                        <a:lnTo>
                          <a:pt x="40" y="53"/>
                        </a:lnTo>
                        <a:lnTo>
                          <a:pt x="45" y="55"/>
                        </a:lnTo>
                        <a:lnTo>
                          <a:pt x="48" y="59"/>
                        </a:lnTo>
                        <a:lnTo>
                          <a:pt x="52" y="63"/>
                        </a:lnTo>
                        <a:lnTo>
                          <a:pt x="54" y="68"/>
                        </a:lnTo>
                        <a:lnTo>
                          <a:pt x="54" y="80"/>
                        </a:lnTo>
                        <a:lnTo>
                          <a:pt x="52" y="85"/>
                        </a:lnTo>
                        <a:lnTo>
                          <a:pt x="44" y="93"/>
                        </a:lnTo>
                        <a:lnTo>
                          <a:pt x="39" y="96"/>
                        </a:lnTo>
                        <a:lnTo>
                          <a:pt x="59" y="96"/>
                        </a:lnTo>
                        <a:lnTo>
                          <a:pt x="64" y="90"/>
                        </a:lnTo>
                        <a:lnTo>
                          <a:pt x="68" y="83"/>
                        </a:lnTo>
                        <a:lnTo>
                          <a:pt x="68" y="67"/>
                        </a:lnTo>
                        <a:lnTo>
                          <a:pt x="66" y="61"/>
                        </a:lnTo>
                        <a:lnTo>
                          <a:pt x="60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5" name="Freeform 624"/>
                  <p:cNvSpPr>
                    <a:spLocks/>
                  </p:cNvSpPr>
                  <p:nvPr/>
                </p:nvSpPr>
                <p:spPr bwMode="auto">
                  <a:xfrm>
                    <a:off x="4" y="1553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7 w 69"/>
                      <a:gd name="T3" fmla="*/ 10 h 107"/>
                      <a:gd name="T4" fmla="*/ 42 w 69"/>
                      <a:gd name="T5" fmla="*/ 12 h 107"/>
                      <a:gd name="T6" fmla="*/ 48 w 69"/>
                      <a:gd name="T7" fmla="*/ 18 h 107"/>
                      <a:gd name="T8" fmla="*/ 50 w 69"/>
                      <a:gd name="T9" fmla="*/ 22 h 107"/>
                      <a:gd name="T10" fmla="*/ 50 w 69"/>
                      <a:gd name="T11" fmla="*/ 32 h 107"/>
                      <a:gd name="T12" fmla="*/ 47 w 69"/>
                      <a:gd name="T13" fmla="*/ 37 h 107"/>
                      <a:gd name="T14" fmla="*/ 39 w 69"/>
                      <a:gd name="T15" fmla="*/ 42 h 107"/>
                      <a:gd name="T16" fmla="*/ 34 w 69"/>
                      <a:gd name="T17" fmla="*/ 44 h 107"/>
                      <a:gd name="T18" fmla="*/ 26 w 69"/>
                      <a:gd name="T19" fmla="*/ 44 h 107"/>
                      <a:gd name="T20" fmla="*/ 25 w 69"/>
                      <a:gd name="T21" fmla="*/ 55 h 107"/>
                      <a:gd name="T22" fmla="*/ 28 w 69"/>
                      <a:gd name="T23" fmla="*/ 54 h 107"/>
                      <a:gd name="T24" fmla="*/ 31 w 69"/>
                      <a:gd name="T25" fmla="*/ 53 h 107"/>
                      <a:gd name="T26" fmla="*/ 60 w 69"/>
                      <a:gd name="T27" fmla="*/ 53 h 107"/>
                      <a:gd name="T28" fmla="*/ 59 w 69"/>
                      <a:gd name="T29" fmla="*/ 52 h 107"/>
                      <a:gd name="T30" fmla="*/ 54 w 69"/>
                      <a:gd name="T31" fmla="*/ 49 h 107"/>
                      <a:gd name="T32" fmla="*/ 48 w 69"/>
                      <a:gd name="T33" fmla="*/ 48 h 107"/>
                      <a:gd name="T34" fmla="*/ 53 w 69"/>
                      <a:gd name="T35" fmla="*/ 46 h 107"/>
                      <a:gd name="T36" fmla="*/ 55 w 69"/>
                      <a:gd name="T37" fmla="*/ 44 h 107"/>
                      <a:gd name="T38" fmla="*/ 28 w 69"/>
                      <a:gd name="T39" fmla="*/ 44 h 107"/>
                      <a:gd name="T40" fmla="*/ 26 w 69"/>
                      <a:gd name="T41" fmla="*/ 44 h 107"/>
                      <a:gd name="T42" fmla="*/ 55 w 69"/>
                      <a:gd name="T43" fmla="*/ 44 h 107"/>
                      <a:gd name="T44" fmla="*/ 57 w 69"/>
                      <a:gd name="T45" fmla="*/ 43 h 107"/>
                      <a:gd name="T46" fmla="*/ 61 w 69"/>
                      <a:gd name="T47" fmla="*/ 35 h 107"/>
                      <a:gd name="T48" fmla="*/ 63 w 69"/>
                      <a:gd name="T49" fmla="*/ 31 h 107"/>
                      <a:gd name="T50" fmla="*/ 63 w 69"/>
                      <a:gd name="T51" fmla="*/ 22 h 107"/>
                      <a:gd name="T52" fmla="*/ 61 w 69"/>
                      <a:gd name="T53" fmla="*/ 17 h 107"/>
                      <a:gd name="T54" fmla="*/ 57 w 69"/>
                      <a:gd name="T55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7" y="10"/>
                        </a:lnTo>
                        <a:lnTo>
                          <a:pt x="42" y="12"/>
                        </a:lnTo>
                        <a:lnTo>
                          <a:pt x="48" y="18"/>
                        </a:lnTo>
                        <a:lnTo>
                          <a:pt x="50" y="22"/>
                        </a:lnTo>
                        <a:lnTo>
                          <a:pt x="50" y="32"/>
                        </a:lnTo>
                        <a:lnTo>
                          <a:pt x="47" y="37"/>
                        </a:lnTo>
                        <a:lnTo>
                          <a:pt x="39" y="42"/>
                        </a:lnTo>
                        <a:lnTo>
                          <a:pt x="34" y="44"/>
                        </a:lnTo>
                        <a:lnTo>
                          <a:pt x="26" y="44"/>
                        </a:lnTo>
                        <a:lnTo>
                          <a:pt x="25" y="55"/>
                        </a:lnTo>
                        <a:lnTo>
                          <a:pt x="28" y="54"/>
                        </a:lnTo>
                        <a:lnTo>
                          <a:pt x="31" y="53"/>
                        </a:lnTo>
                        <a:lnTo>
                          <a:pt x="60" y="53"/>
                        </a:lnTo>
                        <a:lnTo>
                          <a:pt x="59" y="52"/>
                        </a:lnTo>
                        <a:lnTo>
                          <a:pt x="54" y="49"/>
                        </a:lnTo>
                        <a:lnTo>
                          <a:pt x="48" y="48"/>
                        </a:lnTo>
                        <a:lnTo>
                          <a:pt x="53" y="46"/>
                        </a:lnTo>
                        <a:lnTo>
                          <a:pt x="55" y="44"/>
                        </a:lnTo>
                        <a:lnTo>
                          <a:pt x="28" y="44"/>
                        </a:lnTo>
                        <a:lnTo>
                          <a:pt x="26" y="44"/>
                        </a:lnTo>
                        <a:lnTo>
                          <a:pt x="55" y="44"/>
                        </a:lnTo>
                        <a:lnTo>
                          <a:pt x="57" y="43"/>
                        </a:lnTo>
                        <a:lnTo>
                          <a:pt x="61" y="35"/>
                        </a:lnTo>
                        <a:lnTo>
                          <a:pt x="63" y="31"/>
                        </a:lnTo>
                        <a:lnTo>
                          <a:pt x="63" y="22"/>
                        </a:lnTo>
                        <a:lnTo>
                          <a:pt x="61" y="17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6" name="Freeform 625"/>
                  <p:cNvSpPr>
                    <a:spLocks/>
                  </p:cNvSpPr>
                  <p:nvPr/>
                </p:nvSpPr>
                <p:spPr bwMode="auto">
                  <a:xfrm>
                    <a:off x="4" y="1553"/>
                    <a:ext cx="69" cy="107"/>
                  </a:xfrm>
                  <a:custGeom>
                    <a:avLst/>
                    <a:gdLst>
                      <a:gd name="T0" fmla="*/ 38 w 69"/>
                      <a:gd name="T1" fmla="*/ 0 h 107"/>
                      <a:gd name="T2" fmla="*/ 24 w 69"/>
                      <a:gd name="T3" fmla="*/ 0 h 107"/>
                      <a:gd name="T4" fmla="*/ 17 w 69"/>
                      <a:gd name="T5" fmla="*/ 2 h 107"/>
                      <a:gd name="T6" fmla="*/ 6 w 69"/>
                      <a:gd name="T7" fmla="*/ 11 h 107"/>
                      <a:gd name="T8" fmla="*/ 2 w 69"/>
                      <a:gd name="T9" fmla="*/ 18 h 107"/>
                      <a:gd name="T10" fmla="*/ 1 w 69"/>
                      <a:gd name="T11" fmla="*/ 27 h 107"/>
                      <a:gd name="T12" fmla="*/ 14 w 69"/>
                      <a:gd name="T13" fmla="*/ 29 h 107"/>
                      <a:gd name="T14" fmla="*/ 15 w 69"/>
                      <a:gd name="T15" fmla="*/ 23 h 107"/>
                      <a:gd name="T16" fmla="*/ 17 w 69"/>
                      <a:gd name="T17" fmla="*/ 18 h 107"/>
                      <a:gd name="T18" fmla="*/ 17 w 69"/>
                      <a:gd name="T19" fmla="*/ 18 h 107"/>
                      <a:gd name="T20" fmla="*/ 23 w 69"/>
                      <a:gd name="T21" fmla="*/ 12 h 107"/>
                      <a:gd name="T22" fmla="*/ 27 w 69"/>
                      <a:gd name="T23" fmla="*/ 10 h 107"/>
                      <a:gd name="T24" fmla="*/ 57 w 69"/>
                      <a:gd name="T25" fmla="*/ 10 h 107"/>
                      <a:gd name="T26" fmla="*/ 56 w 69"/>
                      <a:gd name="T27" fmla="*/ 9 h 107"/>
                      <a:gd name="T28" fmla="*/ 53 w 69"/>
                      <a:gd name="T29" fmla="*/ 6 h 107"/>
                      <a:gd name="T30" fmla="*/ 48 w 69"/>
                      <a:gd name="T31" fmla="*/ 3 h 107"/>
                      <a:gd name="T32" fmla="*/ 43 w 69"/>
                      <a:gd name="T33" fmla="*/ 1 h 107"/>
                      <a:gd name="T34" fmla="*/ 38 w 69"/>
                      <a:gd name="T3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9" h="107">
                        <a:moveTo>
                          <a:pt x="38" y="0"/>
                        </a:moveTo>
                        <a:lnTo>
                          <a:pt x="24" y="0"/>
                        </a:lnTo>
                        <a:lnTo>
                          <a:pt x="17" y="2"/>
                        </a:lnTo>
                        <a:lnTo>
                          <a:pt x="6" y="11"/>
                        </a:lnTo>
                        <a:lnTo>
                          <a:pt x="2" y="18"/>
                        </a:lnTo>
                        <a:lnTo>
                          <a:pt x="1" y="27"/>
                        </a:lnTo>
                        <a:lnTo>
                          <a:pt x="14" y="29"/>
                        </a:lnTo>
                        <a:lnTo>
                          <a:pt x="15" y="23"/>
                        </a:lnTo>
                        <a:lnTo>
                          <a:pt x="17" y="18"/>
                        </a:lnTo>
                        <a:lnTo>
                          <a:pt x="17" y="18"/>
                        </a:lnTo>
                        <a:lnTo>
                          <a:pt x="23" y="12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9"/>
                        </a:lnTo>
                        <a:lnTo>
                          <a:pt x="53" y="6"/>
                        </a:lnTo>
                        <a:lnTo>
                          <a:pt x="48" y="3"/>
                        </a:lnTo>
                        <a:lnTo>
                          <a:pt x="43" y="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1" name="Group 140"/>
                <p:cNvGrpSpPr>
                  <a:grpSpLocks/>
                </p:cNvGrpSpPr>
                <p:nvPr/>
              </p:nvGrpSpPr>
              <p:grpSpPr bwMode="auto">
                <a:xfrm>
                  <a:off x="85" y="1553"/>
                  <a:ext cx="69" cy="107"/>
                  <a:chOff x="85" y="1553"/>
                  <a:chExt cx="69" cy="107"/>
                </a:xfrm>
              </p:grpSpPr>
              <p:sp>
                <p:nvSpPr>
                  <p:cNvPr id="621" name="Freeform 620"/>
                  <p:cNvSpPr>
                    <a:spLocks/>
                  </p:cNvSpPr>
                  <p:nvPr/>
                </p:nvSpPr>
                <p:spPr bwMode="auto">
                  <a:xfrm>
                    <a:off x="85" y="1553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2" name="Freeform 621"/>
                  <p:cNvSpPr>
                    <a:spLocks/>
                  </p:cNvSpPr>
                  <p:nvPr/>
                </p:nvSpPr>
                <p:spPr bwMode="auto">
                  <a:xfrm>
                    <a:off x="85" y="1553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5 w 69"/>
                      <a:gd name="T35" fmla="*/ 28 h 107"/>
                      <a:gd name="T36" fmla="*/ 64 w 69"/>
                      <a:gd name="T37" fmla="*/ 22 h 107"/>
                      <a:gd name="T38" fmla="*/ 61 w 69"/>
                      <a:gd name="T39" fmla="*/ 17 h 107"/>
                      <a:gd name="T40" fmla="*/ 59 w 69"/>
                      <a:gd name="T41" fmla="*/ 13 h 107"/>
                      <a:gd name="T42" fmla="*/ 57 w 69"/>
                      <a:gd name="T43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5" y="28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2" name="Group 141"/>
                <p:cNvGrpSpPr>
                  <a:grpSpLocks/>
                </p:cNvGrpSpPr>
                <p:nvPr/>
              </p:nvGrpSpPr>
              <p:grpSpPr bwMode="auto">
                <a:xfrm>
                  <a:off x="4" y="1221"/>
                  <a:ext cx="69" cy="107"/>
                  <a:chOff x="4" y="1221"/>
                  <a:chExt cx="69" cy="107"/>
                </a:xfrm>
              </p:grpSpPr>
              <p:sp>
                <p:nvSpPr>
                  <p:cNvPr id="617" name="Freeform 616"/>
                  <p:cNvSpPr>
                    <a:spLocks/>
                  </p:cNvSpPr>
                  <p:nvPr/>
                </p:nvSpPr>
                <p:spPr bwMode="auto">
                  <a:xfrm>
                    <a:off x="4" y="1221"/>
                    <a:ext cx="69" cy="107"/>
                  </a:xfrm>
                  <a:custGeom>
                    <a:avLst/>
                    <a:gdLst>
                      <a:gd name="T0" fmla="*/ 12 w 69"/>
                      <a:gd name="T1" fmla="*/ 75 h 107"/>
                      <a:gd name="T2" fmla="*/ 0 w 69"/>
                      <a:gd name="T3" fmla="*/ 77 h 107"/>
                      <a:gd name="T4" fmla="*/ 0 w 69"/>
                      <a:gd name="T5" fmla="*/ 85 h 107"/>
                      <a:gd name="T6" fmla="*/ 4 w 69"/>
                      <a:gd name="T7" fmla="*/ 92 h 107"/>
                      <a:gd name="T8" fmla="*/ 10 w 69"/>
                      <a:gd name="T9" fmla="*/ 98 h 107"/>
                      <a:gd name="T10" fmla="*/ 16 w 69"/>
                      <a:gd name="T11" fmla="*/ 103 h 107"/>
                      <a:gd name="T12" fmla="*/ 23 w 69"/>
                      <a:gd name="T13" fmla="*/ 106 h 107"/>
                      <a:gd name="T14" fmla="*/ 43 w 69"/>
                      <a:gd name="T15" fmla="*/ 106 h 107"/>
                      <a:gd name="T16" fmla="*/ 51 w 69"/>
                      <a:gd name="T17" fmla="*/ 103 h 107"/>
                      <a:gd name="T18" fmla="*/ 59 w 69"/>
                      <a:gd name="T19" fmla="*/ 96 h 107"/>
                      <a:gd name="T20" fmla="*/ 28 w 69"/>
                      <a:gd name="T21" fmla="*/ 96 h 107"/>
                      <a:gd name="T22" fmla="*/ 23 w 69"/>
                      <a:gd name="T23" fmla="*/ 94 h 107"/>
                      <a:gd name="T24" fmla="*/ 20 w 69"/>
                      <a:gd name="T25" fmla="*/ 91 h 107"/>
                      <a:gd name="T26" fmla="*/ 16 w 69"/>
                      <a:gd name="T27" fmla="*/ 88 h 107"/>
                      <a:gd name="T28" fmla="*/ 14 w 69"/>
                      <a:gd name="T29" fmla="*/ 82 h 107"/>
                      <a:gd name="T30" fmla="*/ 12 w 69"/>
                      <a:gd name="T31" fmla="*/ 75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" h="107">
                        <a:moveTo>
                          <a:pt x="12" y="75"/>
                        </a:moveTo>
                        <a:lnTo>
                          <a:pt x="0" y="77"/>
                        </a:lnTo>
                        <a:lnTo>
                          <a:pt x="0" y="85"/>
                        </a:lnTo>
                        <a:lnTo>
                          <a:pt x="4" y="92"/>
                        </a:lnTo>
                        <a:lnTo>
                          <a:pt x="10" y="98"/>
                        </a:lnTo>
                        <a:lnTo>
                          <a:pt x="16" y="103"/>
                        </a:lnTo>
                        <a:lnTo>
                          <a:pt x="23" y="106"/>
                        </a:lnTo>
                        <a:lnTo>
                          <a:pt x="43" y="106"/>
                        </a:lnTo>
                        <a:lnTo>
                          <a:pt x="51" y="103"/>
                        </a:lnTo>
                        <a:lnTo>
                          <a:pt x="59" y="96"/>
                        </a:lnTo>
                        <a:lnTo>
                          <a:pt x="28" y="96"/>
                        </a:lnTo>
                        <a:lnTo>
                          <a:pt x="23" y="94"/>
                        </a:lnTo>
                        <a:lnTo>
                          <a:pt x="20" y="91"/>
                        </a:lnTo>
                        <a:lnTo>
                          <a:pt x="16" y="88"/>
                        </a:lnTo>
                        <a:lnTo>
                          <a:pt x="14" y="82"/>
                        </a:lnTo>
                        <a:lnTo>
                          <a:pt x="12" y="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8" name="Freeform 617"/>
                  <p:cNvSpPr>
                    <a:spLocks/>
                  </p:cNvSpPr>
                  <p:nvPr/>
                </p:nvSpPr>
                <p:spPr bwMode="auto">
                  <a:xfrm>
                    <a:off x="4" y="1221"/>
                    <a:ext cx="69" cy="107"/>
                  </a:xfrm>
                  <a:custGeom>
                    <a:avLst/>
                    <a:gdLst>
                      <a:gd name="T0" fmla="*/ 60 w 69"/>
                      <a:gd name="T1" fmla="*/ 53 h 107"/>
                      <a:gd name="T2" fmla="*/ 40 w 69"/>
                      <a:gd name="T3" fmla="*/ 53 h 107"/>
                      <a:gd name="T4" fmla="*/ 45 w 69"/>
                      <a:gd name="T5" fmla="*/ 55 h 107"/>
                      <a:gd name="T6" fmla="*/ 48 w 69"/>
                      <a:gd name="T7" fmla="*/ 59 h 107"/>
                      <a:gd name="T8" fmla="*/ 52 w 69"/>
                      <a:gd name="T9" fmla="*/ 63 h 107"/>
                      <a:gd name="T10" fmla="*/ 54 w 69"/>
                      <a:gd name="T11" fmla="*/ 68 h 107"/>
                      <a:gd name="T12" fmla="*/ 54 w 69"/>
                      <a:gd name="T13" fmla="*/ 80 h 107"/>
                      <a:gd name="T14" fmla="*/ 52 w 69"/>
                      <a:gd name="T15" fmla="*/ 85 h 107"/>
                      <a:gd name="T16" fmla="*/ 44 w 69"/>
                      <a:gd name="T17" fmla="*/ 93 h 107"/>
                      <a:gd name="T18" fmla="*/ 39 w 69"/>
                      <a:gd name="T19" fmla="*/ 96 h 107"/>
                      <a:gd name="T20" fmla="*/ 59 w 69"/>
                      <a:gd name="T21" fmla="*/ 96 h 107"/>
                      <a:gd name="T22" fmla="*/ 64 w 69"/>
                      <a:gd name="T23" fmla="*/ 90 h 107"/>
                      <a:gd name="T24" fmla="*/ 68 w 69"/>
                      <a:gd name="T25" fmla="*/ 83 h 107"/>
                      <a:gd name="T26" fmla="*/ 68 w 69"/>
                      <a:gd name="T27" fmla="*/ 67 h 107"/>
                      <a:gd name="T28" fmla="*/ 66 w 69"/>
                      <a:gd name="T29" fmla="*/ 61 h 107"/>
                      <a:gd name="T30" fmla="*/ 60 w 69"/>
                      <a:gd name="T31" fmla="*/ 53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9" h="107">
                        <a:moveTo>
                          <a:pt x="60" y="53"/>
                        </a:moveTo>
                        <a:lnTo>
                          <a:pt x="40" y="53"/>
                        </a:lnTo>
                        <a:lnTo>
                          <a:pt x="45" y="55"/>
                        </a:lnTo>
                        <a:lnTo>
                          <a:pt x="48" y="59"/>
                        </a:lnTo>
                        <a:lnTo>
                          <a:pt x="52" y="63"/>
                        </a:lnTo>
                        <a:lnTo>
                          <a:pt x="54" y="68"/>
                        </a:lnTo>
                        <a:lnTo>
                          <a:pt x="54" y="80"/>
                        </a:lnTo>
                        <a:lnTo>
                          <a:pt x="52" y="85"/>
                        </a:lnTo>
                        <a:lnTo>
                          <a:pt x="44" y="93"/>
                        </a:lnTo>
                        <a:lnTo>
                          <a:pt x="39" y="96"/>
                        </a:lnTo>
                        <a:lnTo>
                          <a:pt x="59" y="96"/>
                        </a:lnTo>
                        <a:lnTo>
                          <a:pt x="64" y="90"/>
                        </a:lnTo>
                        <a:lnTo>
                          <a:pt x="68" y="83"/>
                        </a:lnTo>
                        <a:lnTo>
                          <a:pt x="68" y="67"/>
                        </a:lnTo>
                        <a:lnTo>
                          <a:pt x="66" y="61"/>
                        </a:lnTo>
                        <a:lnTo>
                          <a:pt x="60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9" name="Freeform 618"/>
                  <p:cNvSpPr>
                    <a:spLocks/>
                  </p:cNvSpPr>
                  <p:nvPr/>
                </p:nvSpPr>
                <p:spPr bwMode="auto">
                  <a:xfrm>
                    <a:off x="4" y="1221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7 w 69"/>
                      <a:gd name="T3" fmla="*/ 10 h 107"/>
                      <a:gd name="T4" fmla="*/ 42 w 69"/>
                      <a:gd name="T5" fmla="*/ 12 h 107"/>
                      <a:gd name="T6" fmla="*/ 48 w 69"/>
                      <a:gd name="T7" fmla="*/ 18 h 107"/>
                      <a:gd name="T8" fmla="*/ 50 w 69"/>
                      <a:gd name="T9" fmla="*/ 22 h 107"/>
                      <a:gd name="T10" fmla="*/ 50 w 69"/>
                      <a:gd name="T11" fmla="*/ 32 h 107"/>
                      <a:gd name="T12" fmla="*/ 47 w 69"/>
                      <a:gd name="T13" fmla="*/ 37 h 107"/>
                      <a:gd name="T14" fmla="*/ 39 w 69"/>
                      <a:gd name="T15" fmla="*/ 42 h 107"/>
                      <a:gd name="T16" fmla="*/ 34 w 69"/>
                      <a:gd name="T17" fmla="*/ 44 h 107"/>
                      <a:gd name="T18" fmla="*/ 26 w 69"/>
                      <a:gd name="T19" fmla="*/ 44 h 107"/>
                      <a:gd name="T20" fmla="*/ 25 w 69"/>
                      <a:gd name="T21" fmla="*/ 55 h 107"/>
                      <a:gd name="T22" fmla="*/ 28 w 69"/>
                      <a:gd name="T23" fmla="*/ 54 h 107"/>
                      <a:gd name="T24" fmla="*/ 31 w 69"/>
                      <a:gd name="T25" fmla="*/ 53 h 107"/>
                      <a:gd name="T26" fmla="*/ 60 w 69"/>
                      <a:gd name="T27" fmla="*/ 53 h 107"/>
                      <a:gd name="T28" fmla="*/ 59 w 69"/>
                      <a:gd name="T29" fmla="*/ 52 h 107"/>
                      <a:gd name="T30" fmla="*/ 54 w 69"/>
                      <a:gd name="T31" fmla="*/ 49 h 107"/>
                      <a:gd name="T32" fmla="*/ 48 w 69"/>
                      <a:gd name="T33" fmla="*/ 48 h 107"/>
                      <a:gd name="T34" fmla="*/ 53 w 69"/>
                      <a:gd name="T35" fmla="*/ 46 h 107"/>
                      <a:gd name="T36" fmla="*/ 55 w 69"/>
                      <a:gd name="T37" fmla="*/ 44 h 107"/>
                      <a:gd name="T38" fmla="*/ 28 w 69"/>
                      <a:gd name="T39" fmla="*/ 44 h 107"/>
                      <a:gd name="T40" fmla="*/ 26 w 69"/>
                      <a:gd name="T41" fmla="*/ 44 h 107"/>
                      <a:gd name="T42" fmla="*/ 55 w 69"/>
                      <a:gd name="T43" fmla="*/ 44 h 107"/>
                      <a:gd name="T44" fmla="*/ 57 w 69"/>
                      <a:gd name="T45" fmla="*/ 43 h 107"/>
                      <a:gd name="T46" fmla="*/ 61 w 69"/>
                      <a:gd name="T47" fmla="*/ 35 h 107"/>
                      <a:gd name="T48" fmla="*/ 63 w 69"/>
                      <a:gd name="T49" fmla="*/ 31 h 107"/>
                      <a:gd name="T50" fmla="*/ 63 w 69"/>
                      <a:gd name="T51" fmla="*/ 22 h 107"/>
                      <a:gd name="T52" fmla="*/ 61 w 69"/>
                      <a:gd name="T53" fmla="*/ 17 h 107"/>
                      <a:gd name="T54" fmla="*/ 59 w 69"/>
                      <a:gd name="T55" fmla="*/ 13 h 107"/>
                      <a:gd name="T56" fmla="*/ 57 w 69"/>
                      <a:gd name="T57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7" y="10"/>
                        </a:lnTo>
                        <a:lnTo>
                          <a:pt x="42" y="12"/>
                        </a:lnTo>
                        <a:lnTo>
                          <a:pt x="48" y="18"/>
                        </a:lnTo>
                        <a:lnTo>
                          <a:pt x="50" y="22"/>
                        </a:lnTo>
                        <a:lnTo>
                          <a:pt x="50" y="32"/>
                        </a:lnTo>
                        <a:lnTo>
                          <a:pt x="47" y="37"/>
                        </a:lnTo>
                        <a:lnTo>
                          <a:pt x="39" y="42"/>
                        </a:lnTo>
                        <a:lnTo>
                          <a:pt x="34" y="44"/>
                        </a:lnTo>
                        <a:lnTo>
                          <a:pt x="26" y="44"/>
                        </a:lnTo>
                        <a:lnTo>
                          <a:pt x="25" y="55"/>
                        </a:lnTo>
                        <a:lnTo>
                          <a:pt x="28" y="54"/>
                        </a:lnTo>
                        <a:lnTo>
                          <a:pt x="31" y="53"/>
                        </a:lnTo>
                        <a:lnTo>
                          <a:pt x="60" y="53"/>
                        </a:lnTo>
                        <a:lnTo>
                          <a:pt x="59" y="52"/>
                        </a:lnTo>
                        <a:lnTo>
                          <a:pt x="54" y="49"/>
                        </a:lnTo>
                        <a:lnTo>
                          <a:pt x="48" y="48"/>
                        </a:lnTo>
                        <a:lnTo>
                          <a:pt x="53" y="46"/>
                        </a:lnTo>
                        <a:lnTo>
                          <a:pt x="55" y="44"/>
                        </a:lnTo>
                        <a:lnTo>
                          <a:pt x="28" y="44"/>
                        </a:lnTo>
                        <a:lnTo>
                          <a:pt x="26" y="44"/>
                        </a:lnTo>
                        <a:lnTo>
                          <a:pt x="55" y="44"/>
                        </a:lnTo>
                        <a:lnTo>
                          <a:pt x="57" y="43"/>
                        </a:lnTo>
                        <a:lnTo>
                          <a:pt x="61" y="35"/>
                        </a:lnTo>
                        <a:lnTo>
                          <a:pt x="63" y="31"/>
                        </a:lnTo>
                        <a:lnTo>
                          <a:pt x="63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0" name="Freeform 619"/>
                  <p:cNvSpPr>
                    <a:spLocks/>
                  </p:cNvSpPr>
                  <p:nvPr/>
                </p:nvSpPr>
                <p:spPr bwMode="auto">
                  <a:xfrm>
                    <a:off x="4" y="1221"/>
                    <a:ext cx="69" cy="107"/>
                  </a:xfrm>
                  <a:custGeom>
                    <a:avLst/>
                    <a:gdLst>
                      <a:gd name="T0" fmla="*/ 38 w 69"/>
                      <a:gd name="T1" fmla="*/ 0 h 107"/>
                      <a:gd name="T2" fmla="*/ 24 w 69"/>
                      <a:gd name="T3" fmla="*/ 0 h 107"/>
                      <a:gd name="T4" fmla="*/ 17 w 69"/>
                      <a:gd name="T5" fmla="*/ 2 h 107"/>
                      <a:gd name="T6" fmla="*/ 11 w 69"/>
                      <a:gd name="T7" fmla="*/ 7 h 107"/>
                      <a:gd name="T8" fmla="*/ 6 w 69"/>
                      <a:gd name="T9" fmla="*/ 11 h 107"/>
                      <a:gd name="T10" fmla="*/ 2 w 69"/>
                      <a:gd name="T11" fmla="*/ 18 h 107"/>
                      <a:gd name="T12" fmla="*/ 1 w 69"/>
                      <a:gd name="T13" fmla="*/ 27 h 107"/>
                      <a:gd name="T14" fmla="*/ 14 w 69"/>
                      <a:gd name="T15" fmla="*/ 29 h 107"/>
                      <a:gd name="T16" fmla="*/ 15 w 69"/>
                      <a:gd name="T17" fmla="*/ 23 h 107"/>
                      <a:gd name="T18" fmla="*/ 17 w 69"/>
                      <a:gd name="T19" fmla="*/ 18 h 107"/>
                      <a:gd name="T20" fmla="*/ 17 w 69"/>
                      <a:gd name="T21" fmla="*/ 18 h 107"/>
                      <a:gd name="T22" fmla="*/ 23 w 69"/>
                      <a:gd name="T23" fmla="*/ 12 h 107"/>
                      <a:gd name="T24" fmla="*/ 27 w 69"/>
                      <a:gd name="T25" fmla="*/ 10 h 107"/>
                      <a:gd name="T26" fmla="*/ 57 w 69"/>
                      <a:gd name="T27" fmla="*/ 10 h 107"/>
                      <a:gd name="T28" fmla="*/ 56 w 69"/>
                      <a:gd name="T29" fmla="*/ 9 h 107"/>
                      <a:gd name="T30" fmla="*/ 53 w 69"/>
                      <a:gd name="T31" fmla="*/ 6 h 107"/>
                      <a:gd name="T32" fmla="*/ 48 w 69"/>
                      <a:gd name="T33" fmla="*/ 3 h 107"/>
                      <a:gd name="T34" fmla="*/ 43 w 69"/>
                      <a:gd name="T35" fmla="*/ 1 h 107"/>
                      <a:gd name="T36" fmla="*/ 38 w 69"/>
                      <a:gd name="T3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9" h="107">
                        <a:moveTo>
                          <a:pt x="38" y="0"/>
                        </a:moveTo>
                        <a:lnTo>
                          <a:pt x="24" y="0"/>
                        </a:lnTo>
                        <a:lnTo>
                          <a:pt x="17" y="2"/>
                        </a:lnTo>
                        <a:lnTo>
                          <a:pt x="11" y="7"/>
                        </a:lnTo>
                        <a:lnTo>
                          <a:pt x="6" y="11"/>
                        </a:lnTo>
                        <a:lnTo>
                          <a:pt x="2" y="18"/>
                        </a:lnTo>
                        <a:lnTo>
                          <a:pt x="1" y="27"/>
                        </a:lnTo>
                        <a:lnTo>
                          <a:pt x="14" y="29"/>
                        </a:lnTo>
                        <a:lnTo>
                          <a:pt x="15" y="23"/>
                        </a:lnTo>
                        <a:lnTo>
                          <a:pt x="17" y="18"/>
                        </a:lnTo>
                        <a:lnTo>
                          <a:pt x="17" y="18"/>
                        </a:lnTo>
                        <a:lnTo>
                          <a:pt x="23" y="12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9"/>
                        </a:lnTo>
                        <a:lnTo>
                          <a:pt x="53" y="6"/>
                        </a:lnTo>
                        <a:lnTo>
                          <a:pt x="48" y="3"/>
                        </a:lnTo>
                        <a:lnTo>
                          <a:pt x="43" y="1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3" name="Group 142"/>
                <p:cNvGrpSpPr>
                  <a:grpSpLocks/>
                </p:cNvGrpSpPr>
                <p:nvPr/>
              </p:nvGrpSpPr>
              <p:grpSpPr bwMode="auto">
                <a:xfrm>
                  <a:off x="85" y="1223"/>
                  <a:ext cx="70" cy="105"/>
                  <a:chOff x="85" y="1223"/>
                  <a:chExt cx="70" cy="105"/>
                </a:xfrm>
              </p:grpSpPr>
              <p:sp>
                <p:nvSpPr>
                  <p:cNvPr id="613" name="Freeform 612"/>
                  <p:cNvSpPr>
                    <a:spLocks/>
                  </p:cNvSpPr>
                  <p:nvPr/>
                </p:nvSpPr>
                <p:spPr bwMode="auto">
                  <a:xfrm>
                    <a:off x="85" y="1223"/>
                    <a:ext cx="70" cy="105"/>
                  </a:xfrm>
                  <a:custGeom>
                    <a:avLst/>
                    <a:gdLst>
                      <a:gd name="T0" fmla="*/ 13 w 70"/>
                      <a:gd name="T1" fmla="*/ 74 h 105"/>
                      <a:gd name="T2" fmla="*/ 0 w 70"/>
                      <a:gd name="T3" fmla="*/ 75 h 105"/>
                      <a:gd name="T4" fmla="*/ 0 w 70"/>
                      <a:gd name="T5" fmla="*/ 84 h 105"/>
                      <a:gd name="T6" fmla="*/ 4 w 70"/>
                      <a:gd name="T7" fmla="*/ 91 h 105"/>
                      <a:gd name="T8" fmla="*/ 16 w 70"/>
                      <a:gd name="T9" fmla="*/ 102 h 105"/>
                      <a:gd name="T10" fmla="*/ 23 w 70"/>
                      <a:gd name="T11" fmla="*/ 104 h 105"/>
                      <a:gd name="T12" fmla="*/ 45 w 70"/>
                      <a:gd name="T13" fmla="*/ 104 h 105"/>
                      <a:gd name="T14" fmla="*/ 54 w 70"/>
                      <a:gd name="T15" fmla="*/ 100 h 105"/>
                      <a:gd name="T16" fmla="*/ 59 w 70"/>
                      <a:gd name="T17" fmla="*/ 94 h 105"/>
                      <a:gd name="T18" fmla="*/ 28 w 70"/>
                      <a:gd name="T19" fmla="*/ 94 h 105"/>
                      <a:gd name="T20" fmla="*/ 24 w 70"/>
                      <a:gd name="T21" fmla="*/ 92 h 105"/>
                      <a:gd name="T22" fmla="*/ 16 w 70"/>
                      <a:gd name="T23" fmla="*/ 85 h 105"/>
                      <a:gd name="T24" fmla="*/ 14 w 70"/>
                      <a:gd name="T25" fmla="*/ 81 h 105"/>
                      <a:gd name="T26" fmla="*/ 13 w 70"/>
                      <a:gd name="T27" fmla="*/ 74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" h="105">
                        <a:moveTo>
                          <a:pt x="13" y="74"/>
                        </a:moveTo>
                        <a:lnTo>
                          <a:pt x="0" y="75"/>
                        </a:lnTo>
                        <a:lnTo>
                          <a:pt x="0" y="84"/>
                        </a:lnTo>
                        <a:lnTo>
                          <a:pt x="4" y="91"/>
                        </a:lnTo>
                        <a:lnTo>
                          <a:pt x="16" y="102"/>
                        </a:lnTo>
                        <a:lnTo>
                          <a:pt x="23" y="104"/>
                        </a:lnTo>
                        <a:lnTo>
                          <a:pt x="45" y="104"/>
                        </a:lnTo>
                        <a:lnTo>
                          <a:pt x="54" y="100"/>
                        </a:lnTo>
                        <a:lnTo>
                          <a:pt x="59" y="94"/>
                        </a:lnTo>
                        <a:lnTo>
                          <a:pt x="28" y="94"/>
                        </a:lnTo>
                        <a:lnTo>
                          <a:pt x="24" y="92"/>
                        </a:lnTo>
                        <a:lnTo>
                          <a:pt x="16" y="85"/>
                        </a:lnTo>
                        <a:lnTo>
                          <a:pt x="14" y="81"/>
                        </a:lnTo>
                        <a:lnTo>
                          <a:pt x="13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4" name="Freeform 613"/>
                  <p:cNvSpPr>
                    <a:spLocks/>
                  </p:cNvSpPr>
                  <p:nvPr/>
                </p:nvSpPr>
                <p:spPr bwMode="auto">
                  <a:xfrm>
                    <a:off x="85" y="1223"/>
                    <a:ext cx="70" cy="105"/>
                  </a:xfrm>
                  <a:custGeom>
                    <a:avLst/>
                    <a:gdLst>
                      <a:gd name="T0" fmla="*/ 61 w 70"/>
                      <a:gd name="T1" fmla="*/ 45 h 105"/>
                      <a:gd name="T2" fmla="*/ 39 w 70"/>
                      <a:gd name="T3" fmla="*/ 45 h 105"/>
                      <a:gd name="T4" fmla="*/ 45 w 70"/>
                      <a:gd name="T5" fmla="*/ 47 h 105"/>
                      <a:gd name="T6" fmla="*/ 49 w 70"/>
                      <a:gd name="T7" fmla="*/ 51 h 105"/>
                      <a:gd name="T8" fmla="*/ 53 w 70"/>
                      <a:gd name="T9" fmla="*/ 55 h 105"/>
                      <a:gd name="T10" fmla="*/ 55 w 70"/>
                      <a:gd name="T11" fmla="*/ 61 h 105"/>
                      <a:gd name="T12" fmla="*/ 55 w 70"/>
                      <a:gd name="T13" fmla="*/ 76 h 105"/>
                      <a:gd name="T14" fmla="*/ 53 w 70"/>
                      <a:gd name="T15" fmla="*/ 82 h 105"/>
                      <a:gd name="T16" fmla="*/ 44 w 70"/>
                      <a:gd name="T17" fmla="*/ 91 h 105"/>
                      <a:gd name="T18" fmla="*/ 39 w 70"/>
                      <a:gd name="T19" fmla="*/ 94 h 105"/>
                      <a:gd name="T20" fmla="*/ 59 w 70"/>
                      <a:gd name="T21" fmla="*/ 94 h 105"/>
                      <a:gd name="T22" fmla="*/ 66 w 70"/>
                      <a:gd name="T23" fmla="*/ 85 h 105"/>
                      <a:gd name="T24" fmla="*/ 69 w 70"/>
                      <a:gd name="T25" fmla="*/ 77 h 105"/>
                      <a:gd name="T26" fmla="*/ 69 w 70"/>
                      <a:gd name="T27" fmla="*/ 57 h 105"/>
                      <a:gd name="T28" fmla="*/ 66 w 70"/>
                      <a:gd name="T29" fmla="*/ 49 h 105"/>
                      <a:gd name="T30" fmla="*/ 61 w 70"/>
                      <a:gd name="T31" fmla="*/ 4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70" h="105">
                        <a:moveTo>
                          <a:pt x="61" y="45"/>
                        </a:moveTo>
                        <a:lnTo>
                          <a:pt x="39" y="45"/>
                        </a:lnTo>
                        <a:lnTo>
                          <a:pt x="45" y="47"/>
                        </a:lnTo>
                        <a:lnTo>
                          <a:pt x="49" y="51"/>
                        </a:lnTo>
                        <a:lnTo>
                          <a:pt x="53" y="55"/>
                        </a:lnTo>
                        <a:lnTo>
                          <a:pt x="55" y="61"/>
                        </a:lnTo>
                        <a:lnTo>
                          <a:pt x="55" y="76"/>
                        </a:lnTo>
                        <a:lnTo>
                          <a:pt x="53" y="82"/>
                        </a:lnTo>
                        <a:lnTo>
                          <a:pt x="44" y="91"/>
                        </a:lnTo>
                        <a:lnTo>
                          <a:pt x="39" y="94"/>
                        </a:lnTo>
                        <a:lnTo>
                          <a:pt x="59" y="94"/>
                        </a:lnTo>
                        <a:lnTo>
                          <a:pt x="66" y="85"/>
                        </a:lnTo>
                        <a:lnTo>
                          <a:pt x="69" y="77"/>
                        </a:lnTo>
                        <a:lnTo>
                          <a:pt x="69" y="57"/>
                        </a:lnTo>
                        <a:lnTo>
                          <a:pt x="66" y="49"/>
                        </a:lnTo>
                        <a:lnTo>
                          <a:pt x="6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5" name="Freeform 614"/>
                  <p:cNvSpPr>
                    <a:spLocks/>
                  </p:cNvSpPr>
                  <p:nvPr/>
                </p:nvSpPr>
                <p:spPr bwMode="auto">
                  <a:xfrm>
                    <a:off x="85" y="1223"/>
                    <a:ext cx="70" cy="105"/>
                  </a:xfrm>
                  <a:custGeom>
                    <a:avLst/>
                    <a:gdLst>
                      <a:gd name="T0" fmla="*/ 64 w 70"/>
                      <a:gd name="T1" fmla="*/ 0 h 105"/>
                      <a:gd name="T2" fmla="*/ 12 w 70"/>
                      <a:gd name="T3" fmla="*/ 0 h 105"/>
                      <a:gd name="T4" fmla="*/ 2 w 70"/>
                      <a:gd name="T5" fmla="*/ 53 h 105"/>
                      <a:gd name="T6" fmla="*/ 14 w 70"/>
                      <a:gd name="T7" fmla="*/ 55 h 105"/>
                      <a:gd name="T8" fmla="*/ 16 w 70"/>
                      <a:gd name="T9" fmla="*/ 52 h 105"/>
                      <a:gd name="T10" fmla="*/ 18 w 70"/>
                      <a:gd name="T11" fmla="*/ 49 h 105"/>
                      <a:gd name="T12" fmla="*/ 25 w 70"/>
                      <a:gd name="T13" fmla="*/ 46 h 105"/>
                      <a:gd name="T14" fmla="*/ 29 w 70"/>
                      <a:gd name="T15" fmla="*/ 45 h 105"/>
                      <a:gd name="T16" fmla="*/ 61 w 70"/>
                      <a:gd name="T17" fmla="*/ 45 h 105"/>
                      <a:gd name="T18" fmla="*/ 56 w 70"/>
                      <a:gd name="T19" fmla="*/ 40 h 105"/>
                      <a:gd name="T20" fmla="*/ 17 w 70"/>
                      <a:gd name="T21" fmla="*/ 40 h 105"/>
                      <a:gd name="T22" fmla="*/ 22 w 70"/>
                      <a:gd name="T23" fmla="*/ 12 h 105"/>
                      <a:gd name="T24" fmla="*/ 64 w 70"/>
                      <a:gd name="T25" fmla="*/ 12 h 105"/>
                      <a:gd name="T26" fmla="*/ 64 w 70"/>
                      <a:gd name="T27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" h="105">
                        <a:moveTo>
                          <a:pt x="64" y="0"/>
                        </a:moveTo>
                        <a:lnTo>
                          <a:pt x="12" y="0"/>
                        </a:lnTo>
                        <a:lnTo>
                          <a:pt x="2" y="53"/>
                        </a:lnTo>
                        <a:lnTo>
                          <a:pt x="14" y="55"/>
                        </a:lnTo>
                        <a:lnTo>
                          <a:pt x="16" y="52"/>
                        </a:lnTo>
                        <a:lnTo>
                          <a:pt x="18" y="49"/>
                        </a:lnTo>
                        <a:lnTo>
                          <a:pt x="25" y="46"/>
                        </a:lnTo>
                        <a:lnTo>
                          <a:pt x="29" y="45"/>
                        </a:lnTo>
                        <a:lnTo>
                          <a:pt x="61" y="45"/>
                        </a:lnTo>
                        <a:lnTo>
                          <a:pt x="56" y="40"/>
                        </a:lnTo>
                        <a:lnTo>
                          <a:pt x="17" y="40"/>
                        </a:lnTo>
                        <a:lnTo>
                          <a:pt x="22" y="12"/>
                        </a:lnTo>
                        <a:lnTo>
                          <a:pt x="64" y="1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6" name="Freeform 615"/>
                  <p:cNvSpPr>
                    <a:spLocks/>
                  </p:cNvSpPr>
                  <p:nvPr/>
                </p:nvSpPr>
                <p:spPr bwMode="auto">
                  <a:xfrm>
                    <a:off x="85" y="1223"/>
                    <a:ext cx="70" cy="105"/>
                  </a:xfrm>
                  <a:custGeom>
                    <a:avLst/>
                    <a:gdLst>
                      <a:gd name="T0" fmla="*/ 45 w 70"/>
                      <a:gd name="T1" fmla="*/ 33 h 105"/>
                      <a:gd name="T2" fmla="*/ 29 w 70"/>
                      <a:gd name="T3" fmla="*/ 33 h 105"/>
                      <a:gd name="T4" fmla="*/ 23 w 70"/>
                      <a:gd name="T5" fmla="*/ 35 h 105"/>
                      <a:gd name="T6" fmla="*/ 17 w 70"/>
                      <a:gd name="T7" fmla="*/ 40 h 105"/>
                      <a:gd name="T8" fmla="*/ 56 w 70"/>
                      <a:gd name="T9" fmla="*/ 40 h 105"/>
                      <a:gd name="T10" fmla="*/ 53 w 70"/>
                      <a:gd name="T11" fmla="*/ 36 h 105"/>
                      <a:gd name="T12" fmla="*/ 45 w 70"/>
                      <a:gd name="T13" fmla="*/ 33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105">
                        <a:moveTo>
                          <a:pt x="45" y="33"/>
                        </a:moveTo>
                        <a:lnTo>
                          <a:pt x="29" y="33"/>
                        </a:lnTo>
                        <a:lnTo>
                          <a:pt x="23" y="35"/>
                        </a:lnTo>
                        <a:lnTo>
                          <a:pt x="17" y="40"/>
                        </a:lnTo>
                        <a:lnTo>
                          <a:pt x="56" y="40"/>
                        </a:lnTo>
                        <a:lnTo>
                          <a:pt x="53" y="36"/>
                        </a:lnTo>
                        <a:lnTo>
                          <a:pt x="45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4" name="Group 143"/>
                <p:cNvGrpSpPr>
                  <a:grpSpLocks/>
                </p:cNvGrpSpPr>
                <p:nvPr/>
              </p:nvGrpSpPr>
              <p:grpSpPr bwMode="auto">
                <a:xfrm>
                  <a:off x="0" y="889"/>
                  <a:ext cx="73" cy="105"/>
                  <a:chOff x="0" y="889"/>
                  <a:chExt cx="73" cy="105"/>
                </a:xfrm>
              </p:grpSpPr>
              <p:sp>
                <p:nvSpPr>
                  <p:cNvPr id="610" name="Freeform 609"/>
                  <p:cNvSpPr>
                    <a:spLocks/>
                  </p:cNvSpPr>
                  <p:nvPr/>
                </p:nvSpPr>
                <p:spPr bwMode="auto">
                  <a:xfrm>
                    <a:off x="0" y="889"/>
                    <a:ext cx="73" cy="105"/>
                  </a:xfrm>
                  <a:custGeom>
                    <a:avLst/>
                    <a:gdLst>
                      <a:gd name="T0" fmla="*/ 58 w 73"/>
                      <a:gd name="T1" fmla="*/ 79 h 105"/>
                      <a:gd name="T2" fmla="*/ 45 w 73"/>
                      <a:gd name="T3" fmla="*/ 79 h 105"/>
                      <a:gd name="T4" fmla="*/ 45 w 73"/>
                      <a:gd name="T5" fmla="*/ 104 h 105"/>
                      <a:gd name="T6" fmla="*/ 58 w 73"/>
                      <a:gd name="T7" fmla="*/ 104 h 105"/>
                      <a:gd name="T8" fmla="*/ 58 w 73"/>
                      <a:gd name="T9" fmla="*/ 79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105">
                        <a:moveTo>
                          <a:pt x="58" y="79"/>
                        </a:moveTo>
                        <a:lnTo>
                          <a:pt x="45" y="79"/>
                        </a:lnTo>
                        <a:lnTo>
                          <a:pt x="45" y="104"/>
                        </a:lnTo>
                        <a:lnTo>
                          <a:pt x="58" y="104"/>
                        </a:lnTo>
                        <a:lnTo>
                          <a:pt x="58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1" name="Freeform 610"/>
                  <p:cNvSpPr>
                    <a:spLocks/>
                  </p:cNvSpPr>
                  <p:nvPr/>
                </p:nvSpPr>
                <p:spPr bwMode="auto">
                  <a:xfrm>
                    <a:off x="0" y="889"/>
                    <a:ext cx="73" cy="105"/>
                  </a:xfrm>
                  <a:custGeom>
                    <a:avLst/>
                    <a:gdLst>
                      <a:gd name="T0" fmla="*/ 58 w 73"/>
                      <a:gd name="T1" fmla="*/ 0 h 105"/>
                      <a:gd name="T2" fmla="*/ 47 w 73"/>
                      <a:gd name="T3" fmla="*/ 0 h 105"/>
                      <a:gd name="T4" fmla="*/ 0 w 73"/>
                      <a:gd name="T5" fmla="*/ 67 h 105"/>
                      <a:gd name="T6" fmla="*/ 0 w 73"/>
                      <a:gd name="T7" fmla="*/ 79 h 105"/>
                      <a:gd name="T8" fmla="*/ 72 w 73"/>
                      <a:gd name="T9" fmla="*/ 79 h 105"/>
                      <a:gd name="T10" fmla="*/ 72 w 73"/>
                      <a:gd name="T11" fmla="*/ 67 h 105"/>
                      <a:gd name="T12" fmla="*/ 12 w 73"/>
                      <a:gd name="T13" fmla="*/ 67 h 105"/>
                      <a:gd name="T14" fmla="*/ 45 w 73"/>
                      <a:gd name="T15" fmla="*/ 20 h 105"/>
                      <a:gd name="T16" fmla="*/ 58 w 73"/>
                      <a:gd name="T17" fmla="*/ 20 h 105"/>
                      <a:gd name="T18" fmla="*/ 58 w 73"/>
                      <a:gd name="T1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3" h="105">
                        <a:moveTo>
                          <a:pt x="58" y="0"/>
                        </a:moveTo>
                        <a:lnTo>
                          <a:pt x="47" y="0"/>
                        </a:lnTo>
                        <a:lnTo>
                          <a:pt x="0" y="67"/>
                        </a:lnTo>
                        <a:lnTo>
                          <a:pt x="0" y="79"/>
                        </a:lnTo>
                        <a:lnTo>
                          <a:pt x="72" y="79"/>
                        </a:lnTo>
                        <a:lnTo>
                          <a:pt x="72" y="67"/>
                        </a:lnTo>
                        <a:lnTo>
                          <a:pt x="12" y="67"/>
                        </a:lnTo>
                        <a:lnTo>
                          <a:pt x="45" y="20"/>
                        </a:lnTo>
                        <a:lnTo>
                          <a:pt x="58" y="20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2" name="Freeform 611"/>
                  <p:cNvSpPr>
                    <a:spLocks/>
                  </p:cNvSpPr>
                  <p:nvPr/>
                </p:nvSpPr>
                <p:spPr bwMode="auto">
                  <a:xfrm>
                    <a:off x="0" y="889"/>
                    <a:ext cx="73" cy="105"/>
                  </a:xfrm>
                  <a:custGeom>
                    <a:avLst/>
                    <a:gdLst>
                      <a:gd name="T0" fmla="*/ 58 w 73"/>
                      <a:gd name="T1" fmla="*/ 20 h 105"/>
                      <a:gd name="T2" fmla="*/ 45 w 73"/>
                      <a:gd name="T3" fmla="*/ 20 h 105"/>
                      <a:gd name="T4" fmla="*/ 45 w 73"/>
                      <a:gd name="T5" fmla="*/ 67 h 105"/>
                      <a:gd name="T6" fmla="*/ 58 w 73"/>
                      <a:gd name="T7" fmla="*/ 67 h 105"/>
                      <a:gd name="T8" fmla="*/ 58 w 73"/>
                      <a:gd name="T9" fmla="*/ 2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105">
                        <a:moveTo>
                          <a:pt x="58" y="20"/>
                        </a:moveTo>
                        <a:lnTo>
                          <a:pt x="45" y="20"/>
                        </a:lnTo>
                        <a:lnTo>
                          <a:pt x="45" y="67"/>
                        </a:lnTo>
                        <a:lnTo>
                          <a:pt x="58" y="67"/>
                        </a:lnTo>
                        <a:lnTo>
                          <a:pt x="58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5" name="Group 144"/>
                <p:cNvGrpSpPr>
                  <a:grpSpLocks/>
                </p:cNvGrpSpPr>
                <p:nvPr/>
              </p:nvGrpSpPr>
              <p:grpSpPr bwMode="auto">
                <a:xfrm>
                  <a:off x="85" y="889"/>
                  <a:ext cx="69" cy="107"/>
                  <a:chOff x="85" y="889"/>
                  <a:chExt cx="69" cy="107"/>
                </a:xfrm>
              </p:grpSpPr>
              <p:sp>
                <p:nvSpPr>
                  <p:cNvPr id="608" name="Freeform 607"/>
                  <p:cNvSpPr>
                    <a:spLocks/>
                  </p:cNvSpPr>
                  <p:nvPr/>
                </p:nvSpPr>
                <p:spPr bwMode="auto">
                  <a:xfrm>
                    <a:off x="85" y="889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9" name="Freeform 608"/>
                  <p:cNvSpPr>
                    <a:spLocks/>
                  </p:cNvSpPr>
                  <p:nvPr/>
                </p:nvSpPr>
                <p:spPr bwMode="auto">
                  <a:xfrm>
                    <a:off x="85" y="889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5 w 69"/>
                      <a:gd name="T35" fmla="*/ 28 h 107"/>
                      <a:gd name="T36" fmla="*/ 64 w 69"/>
                      <a:gd name="T37" fmla="*/ 22 h 107"/>
                      <a:gd name="T38" fmla="*/ 61 w 69"/>
                      <a:gd name="T39" fmla="*/ 17 h 107"/>
                      <a:gd name="T40" fmla="*/ 59 w 69"/>
                      <a:gd name="T41" fmla="*/ 13 h 107"/>
                      <a:gd name="T42" fmla="*/ 57 w 69"/>
                      <a:gd name="T43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5" y="28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6" name="Group 145"/>
                <p:cNvGrpSpPr>
                  <a:grpSpLocks/>
                </p:cNvGrpSpPr>
                <p:nvPr/>
              </p:nvGrpSpPr>
              <p:grpSpPr bwMode="auto">
                <a:xfrm>
                  <a:off x="0" y="557"/>
                  <a:ext cx="73" cy="105"/>
                  <a:chOff x="0" y="557"/>
                  <a:chExt cx="73" cy="105"/>
                </a:xfrm>
              </p:grpSpPr>
              <p:sp>
                <p:nvSpPr>
                  <p:cNvPr id="605" name="Freeform 604"/>
                  <p:cNvSpPr>
                    <a:spLocks/>
                  </p:cNvSpPr>
                  <p:nvPr/>
                </p:nvSpPr>
                <p:spPr bwMode="auto">
                  <a:xfrm>
                    <a:off x="0" y="557"/>
                    <a:ext cx="73" cy="105"/>
                  </a:xfrm>
                  <a:custGeom>
                    <a:avLst/>
                    <a:gdLst>
                      <a:gd name="T0" fmla="*/ 58 w 73"/>
                      <a:gd name="T1" fmla="*/ 79 h 105"/>
                      <a:gd name="T2" fmla="*/ 45 w 73"/>
                      <a:gd name="T3" fmla="*/ 79 h 105"/>
                      <a:gd name="T4" fmla="*/ 45 w 73"/>
                      <a:gd name="T5" fmla="*/ 104 h 105"/>
                      <a:gd name="T6" fmla="*/ 58 w 73"/>
                      <a:gd name="T7" fmla="*/ 104 h 105"/>
                      <a:gd name="T8" fmla="*/ 58 w 73"/>
                      <a:gd name="T9" fmla="*/ 79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105">
                        <a:moveTo>
                          <a:pt x="58" y="79"/>
                        </a:moveTo>
                        <a:lnTo>
                          <a:pt x="45" y="79"/>
                        </a:lnTo>
                        <a:lnTo>
                          <a:pt x="45" y="104"/>
                        </a:lnTo>
                        <a:lnTo>
                          <a:pt x="58" y="104"/>
                        </a:lnTo>
                        <a:lnTo>
                          <a:pt x="58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6" name="Freeform 605"/>
                  <p:cNvSpPr>
                    <a:spLocks/>
                  </p:cNvSpPr>
                  <p:nvPr/>
                </p:nvSpPr>
                <p:spPr bwMode="auto">
                  <a:xfrm>
                    <a:off x="0" y="557"/>
                    <a:ext cx="73" cy="105"/>
                  </a:xfrm>
                  <a:custGeom>
                    <a:avLst/>
                    <a:gdLst>
                      <a:gd name="T0" fmla="*/ 58 w 73"/>
                      <a:gd name="T1" fmla="*/ 0 h 105"/>
                      <a:gd name="T2" fmla="*/ 47 w 73"/>
                      <a:gd name="T3" fmla="*/ 0 h 105"/>
                      <a:gd name="T4" fmla="*/ 0 w 73"/>
                      <a:gd name="T5" fmla="*/ 67 h 105"/>
                      <a:gd name="T6" fmla="*/ 0 w 73"/>
                      <a:gd name="T7" fmla="*/ 79 h 105"/>
                      <a:gd name="T8" fmla="*/ 72 w 73"/>
                      <a:gd name="T9" fmla="*/ 79 h 105"/>
                      <a:gd name="T10" fmla="*/ 72 w 73"/>
                      <a:gd name="T11" fmla="*/ 67 h 105"/>
                      <a:gd name="T12" fmla="*/ 12 w 73"/>
                      <a:gd name="T13" fmla="*/ 67 h 105"/>
                      <a:gd name="T14" fmla="*/ 45 w 73"/>
                      <a:gd name="T15" fmla="*/ 20 h 105"/>
                      <a:gd name="T16" fmla="*/ 58 w 73"/>
                      <a:gd name="T17" fmla="*/ 20 h 105"/>
                      <a:gd name="T18" fmla="*/ 58 w 73"/>
                      <a:gd name="T1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3" h="105">
                        <a:moveTo>
                          <a:pt x="58" y="0"/>
                        </a:moveTo>
                        <a:lnTo>
                          <a:pt x="47" y="0"/>
                        </a:lnTo>
                        <a:lnTo>
                          <a:pt x="0" y="67"/>
                        </a:lnTo>
                        <a:lnTo>
                          <a:pt x="0" y="79"/>
                        </a:lnTo>
                        <a:lnTo>
                          <a:pt x="72" y="79"/>
                        </a:lnTo>
                        <a:lnTo>
                          <a:pt x="72" y="67"/>
                        </a:lnTo>
                        <a:lnTo>
                          <a:pt x="12" y="67"/>
                        </a:lnTo>
                        <a:lnTo>
                          <a:pt x="45" y="20"/>
                        </a:lnTo>
                        <a:lnTo>
                          <a:pt x="58" y="20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7" name="Freeform 606"/>
                  <p:cNvSpPr>
                    <a:spLocks/>
                  </p:cNvSpPr>
                  <p:nvPr/>
                </p:nvSpPr>
                <p:spPr bwMode="auto">
                  <a:xfrm>
                    <a:off x="0" y="557"/>
                    <a:ext cx="73" cy="105"/>
                  </a:xfrm>
                  <a:custGeom>
                    <a:avLst/>
                    <a:gdLst>
                      <a:gd name="T0" fmla="*/ 58 w 73"/>
                      <a:gd name="T1" fmla="*/ 20 h 105"/>
                      <a:gd name="T2" fmla="*/ 45 w 73"/>
                      <a:gd name="T3" fmla="*/ 20 h 105"/>
                      <a:gd name="T4" fmla="*/ 45 w 73"/>
                      <a:gd name="T5" fmla="*/ 67 h 105"/>
                      <a:gd name="T6" fmla="*/ 58 w 73"/>
                      <a:gd name="T7" fmla="*/ 67 h 105"/>
                      <a:gd name="T8" fmla="*/ 58 w 73"/>
                      <a:gd name="T9" fmla="*/ 2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3" h="105">
                        <a:moveTo>
                          <a:pt x="58" y="20"/>
                        </a:moveTo>
                        <a:lnTo>
                          <a:pt x="45" y="20"/>
                        </a:lnTo>
                        <a:lnTo>
                          <a:pt x="45" y="67"/>
                        </a:lnTo>
                        <a:lnTo>
                          <a:pt x="58" y="67"/>
                        </a:lnTo>
                        <a:lnTo>
                          <a:pt x="58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" name="Group 146"/>
                <p:cNvGrpSpPr>
                  <a:grpSpLocks/>
                </p:cNvGrpSpPr>
                <p:nvPr/>
              </p:nvGrpSpPr>
              <p:grpSpPr bwMode="auto">
                <a:xfrm>
                  <a:off x="85" y="558"/>
                  <a:ext cx="70" cy="105"/>
                  <a:chOff x="85" y="558"/>
                  <a:chExt cx="70" cy="105"/>
                </a:xfrm>
              </p:grpSpPr>
              <p:sp>
                <p:nvSpPr>
                  <p:cNvPr id="601" name="Freeform 600"/>
                  <p:cNvSpPr>
                    <a:spLocks/>
                  </p:cNvSpPr>
                  <p:nvPr/>
                </p:nvSpPr>
                <p:spPr bwMode="auto">
                  <a:xfrm>
                    <a:off x="85" y="558"/>
                    <a:ext cx="70" cy="105"/>
                  </a:xfrm>
                  <a:custGeom>
                    <a:avLst/>
                    <a:gdLst>
                      <a:gd name="T0" fmla="*/ 13 w 70"/>
                      <a:gd name="T1" fmla="*/ 74 h 105"/>
                      <a:gd name="T2" fmla="*/ 0 w 70"/>
                      <a:gd name="T3" fmla="*/ 75 h 105"/>
                      <a:gd name="T4" fmla="*/ 0 w 70"/>
                      <a:gd name="T5" fmla="*/ 84 h 105"/>
                      <a:gd name="T6" fmla="*/ 4 w 70"/>
                      <a:gd name="T7" fmla="*/ 91 h 105"/>
                      <a:gd name="T8" fmla="*/ 16 w 70"/>
                      <a:gd name="T9" fmla="*/ 102 h 105"/>
                      <a:gd name="T10" fmla="*/ 23 w 70"/>
                      <a:gd name="T11" fmla="*/ 104 h 105"/>
                      <a:gd name="T12" fmla="*/ 45 w 70"/>
                      <a:gd name="T13" fmla="*/ 104 h 105"/>
                      <a:gd name="T14" fmla="*/ 54 w 70"/>
                      <a:gd name="T15" fmla="*/ 100 h 105"/>
                      <a:gd name="T16" fmla="*/ 59 w 70"/>
                      <a:gd name="T17" fmla="*/ 94 h 105"/>
                      <a:gd name="T18" fmla="*/ 28 w 70"/>
                      <a:gd name="T19" fmla="*/ 94 h 105"/>
                      <a:gd name="T20" fmla="*/ 24 w 70"/>
                      <a:gd name="T21" fmla="*/ 92 h 105"/>
                      <a:gd name="T22" fmla="*/ 16 w 70"/>
                      <a:gd name="T23" fmla="*/ 85 h 105"/>
                      <a:gd name="T24" fmla="*/ 14 w 70"/>
                      <a:gd name="T25" fmla="*/ 81 h 105"/>
                      <a:gd name="T26" fmla="*/ 13 w 70"/>
                      <a:gd name="T27" fmla="*/ 74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" h="105">
                        <a:moveTo>
                          <a:pt x="13" y="74"/>
                        </a:moveTo>
                        <a:lnTo>
                          <a:pt x="0" y="75"/>
                        </a:lnTo>
                        <a:lnTo>
                          <a:pt x="0" y="84"/>
                        </a:lnTo>
                        <a:lnTo>
                          <a:pt x="4" y="91"/>
                        </a:lnTo>
                        <a:lnTo>
                          <a:pt x="16" y="102"/>
                        </a:lnTo>
                        <a:lnTo>
                          <a:pt x="23" y="104"/>
                        </a:lnTo>
                        <a:lnTo>
                          <a:pt x="45" y="104"/>
                        </a:lnTo>
                        <a:lnTo>
                          <a:pt x="54" y="100"/>
                        </a:lnTo>
                        <a:lnTo>
                          <a:pt x="59" y="94"/>
                        </a:lnTo>
                        <a:lnTo>
                          <a:pt x="28" y="94"/>
                        </a:lnTo>
                        <a:lnTo>
                          <a:pt x="24" y="92"/>
                        </a:lnTo>
                        <a:lnTo>
                          <a:pt x="16" y="85"/>
                        </a:lnTo>
                        <a:lnTo>
                          <a:pt x="14" y="81"/>
                        </a:lnTo>
                        <a:lnTo>
                          <a:pt x="13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2" name="Freeform 601"/>
                  <p:cNvSpPr>
                    <a:spLocks/>
                  </p:cNvSpPr>
                  <p:nvPr/>
                </p:nvSpPr>
                <p:spPr bwMode="auto">
                  <a:xfrm>
                    <a:off x="85" y="558"/>
                    <a:ext cx="70" cy="105"/>
                  </a:xfrm>
                  <a:custGeom>
                    <a:avLst/>
                    <a:gdLst>
                      <a:gd name="T0" fmla="*/ 61 w 70"/>
                      <a:gd name="T1" fmla="*/ 45 h 105"/>
                      <a:gd name="T2" fmla="*/ 39 w 70"/>
                      <a:gd name="T3" fmla="*/ 45 h 105"/>
                      <a:gd name="T4" fmla="*/ 45 w 70"/>
                      <a:gd name="T5" fmla="*/ 47 h 105"/>
                      <a:gd name="T6" fmla="*/ 53 w 70"/>
                      <a:gd name="T7" fmla="*/ 55 h 105"/>
                      <a:gd name="T8" fmla="*/ 55 w 70"/>
                      <a:gd name="T9" fmla="*/ 61 h 105"/>
                      <a:gd name="T10" fmla="*/ 55 w 70"/>
                      <a:gd name="T11" fmla="*/ 76 h 105"/>
                      <a:gd name="T12" fmla="*/ 53 w 70"/>
                      <a:gd name="T13" fmla="*/ 82 h 105"/>
                      <a:gd name="T14" fmla="*/ 44 w 70"/>
                      <a:gd name="T15" fmla="*/ 91 h 105"/>
                      <a:gd name="T16" fmla="*/ 39 w 70"/>
                      <a:gd name="T17" fmla="*/ 94 h 105"/>
                      <a:gd name="T18" fmla="*/ 59 w 70"/>
                      <a:gd name="T19" fmla="*/ 94 h 105"/>
                      <a:gd name="T20" fmla="*/ 66 w 70"/>
                      <a:gd name="T21" fmla="*/ 85 h 105"/>
                      <a:gd name="T22" fmla="*/ 69 w 70"/>
                      <a:gd name="T23" fmla="*/ 77 h 105"/>
                      <a:gd name="T24" fmla="*/ 69 w 70"/>
                      <a:gd name="T25" fmla="*/ 57 h 105"/>
                      <a:gd name="T26" fmla="*/ 66 w 70"/>
                      <a:gd name="T27" fmla="*/ 49 h 105"/>
                      <a:gd name="T28" fmla="*/ 61 w 70"/>
                      <a:gd name="T29" fmla="*/ 4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0" h="105">
                        <a:moveTo>
                          <a:pt x="61" y="45"/>
                        </a:moveTo>
                        <a:lnTo>
                          <a:pt x="39" y="45"/>
                        </a:lnTo>
                        <a:lnTo>
                          <a:pt x="45" y="47"/>
                        </a:lnTo>
                        <a:lnTo>
                          <a:pt x="53" y="55"/>
                        </a:lnTo>
                        <a:lnTo>
                          <a:pt x="55" y="61"/>
                        </a:lnTo>
                        <a:lnTo>
                          <a:pt x="55" y="76"/>
                        </a:lnTo>
                        <a:lnTo>
                          <a:pt x="53" y="82"/>
                        </a:lnTo>
                        <a:lnTo>
                          <a:pt x="44" y="91"/>
                        </a:lnTo>
                        <a:lnTo>
                          <a:pt x="39" y="94"/>
                        </a:lnTo>
                        <a:lnTo>
                          <a:pt x="59" y="94"/>
                        </a:lnTo>
                        <a:lnTo>
                          <a:pt x="66" y="85"/>
                        </a:lnTo>
                        <a:lnTo>
                          <a:pt x="69" y="77"/>
                        </a:lnTo>
                        <a:lnTo>
                          <a:pt x="69" y="57"/>
                        </a:lnTo>
                        <a:lnTo>
                          <a:pt x="66" y="49"/>
                        </a:lnTo>
                        <a:lnTo>
                          <a:pt x="6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3" name="Freeform 602"/>
                  <p:cNvSpPr>
                    <a:spLocks/>
                  </p:cNvSpPr>
                  <p:nvPr/>
                </p:nvSpPr>
                <p:spPr bwMode="auto">
                  <a:xfrm>
                    <a:off x="85" y="558"/>
                    <a:ext cx="70" cy="105"/>
                  </a:xfrm>
                  <a:custGeom>
                    <a:avLst/>
                    <a:gdLst>
                      <a:gd name="T0" fmla="*/ 64 w 70"/>
                      <a:gd name="T1" fmla="*/ 0 h 105"/>
                      <a:gd name="T2" fmla="*/ 12 w 70"/>
                      <a:gd name="T3" fmla="*/ 0 h 105"/>
                      <a:gd name="T4" fmla="*/ 2 w 70"/>
                      <a:gd name="T5" fmla="*/ 53 h 105"/>
                      <a:gd name="T6" fmla="*/ 14 w 70"/>
                      <a:gd name="T7" fmla="*/ 55 h 105"/>
                      <a:gd name="T8" fmla="*/ 16 w 70"/>
                      <a:gd name="T9" fmla="*/ 52 h 105"/>
                      <a:gd name="T10" fmla="*/ 18 w 70"/>
                      <a:gd name="T11" fmla="*/ 49 h 105"/>
                      <a:gd name="T12" fmla="*/ 25 w 70"/>
                      <a:gd name="T13" fmla="*/ 46 h 105"/>
                      <a:gd name="T14" fmla="*/ 29 w 70"/>
                      <a:gd name="T15" fmla="*/ 45 h 105"/>
                      <a:gd name="T16" fmla="*/ 61 w 70"/>
                      <a:gd name="T17" fmla="*/ 45 h 105"/>
                      <a:gd name="T18" fmla="*/ 56 w 70"/>
                      <a:gd name="T19" fmla="*/ 40 h 105"/>
                      <a:gd name="T20" fmla="*/ 17 w 70"/>
                      <a:gd name="T21" fmla="*/ 40 h 105"/>
                      <a:gd name="T22" fmla="*/ 22 w 70"/>
                      <a:gd name="T23" fmla="*/ 12 h 105"/>
                      <a:gd name="T24" fmla="*/ 64 w 70"/>
                      <a:gd name="T25" fmla="*/ 12 h 105"/>
                      <a:gd name="T26" fmla="*/ 64 w 70"/>
                      <a:gd name="T27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" h="105">
                        <a:moveTo>
                          <a:pt x="64" y="0"/>
                        </a:moveTo>
                        <a:lnTo>
                          <a:pt x="12" y="0"/>
                        </a:lnTo>
                        <a:lnTo>
                          <a:pt x="2" y="53"/>
                        </a:lnTo>
                        <a:lnTo>
                          <a:pt x="14" y="55"/>
                        </a:lnTo>
                        <a:lnTo>
                          <a:pt x="16" y="52"/>
                        </a:lnTo>
                        <a:lnTo>
                          <a:pt x="18" y="49"/>
                        </a:lnTo>
                        <a:lnTo>
                          <a:pt x="25" y="46"/>
                        </a:lnTo>
                        <a:lnTo>
                          <a:pt x="29" y="45"/>
                        </a:lnTo>
                        <a:lnTo>
                          <a:pt x="61" y="45"/>
                        </a:lnTo>
                        <a:lnTo>
                          <a:pt x="56" y="40"/>
                        </a:lnTo>
                        <a:lnTo>
                          <a:pt x="17" y="40"/>
                        </a:lnTo>
                        <a:lnTo>
                          <a:pt x="22" y="12"/>
                        </a:lnTo>
                        <a:lnTo>
                          <a:pt x="64" y="1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4" name="Freeform 603"/>
                  <p:cNvSpPr>
                    <a:spLocks/>
                  </p:cNvSpPr>
                  <p:nvPr/>
                </p:nvSpPr>
                <p:spPr bwMode="auto">
                  <a:xfrm>
                    <a:off x="85" y="558"/>
                    <a:ext cx="70" cy="105"/>
                  </a:xfrm>
                  <a:custGeom>
                    <a:avLst/>
                    <a:gdLst>
                      <a:gd name="T0" fmla="*/ 45 w 70"/>
                      <a:gd name="T1" fmla="*/ 33 h 105"/>
                      <a:gd name="T2" fmla="*/ 29 w 70"/>
                      <a:gd name="T3" fmla="*/ 33 h 105"/>
                      <a:gd name="T4" fmla="*/ 23 w 70"/>
                      <a:gd name="T5" fmla="*/ 35 h 105"/>
                      <a:gd name="T6" fmla="*/ 17 w 70"/>
                      <a:gd name="T7" fmla="*/ 40 h 105"/>
                      <a:gd name="T8" fmla="*/ 56 w 70"/>
                      <a:gd name="T9" fmla="*/ 40 h 105"/>
                      <a:gd name="T10" fmla="*/ 53 w 70"/>
                      <a:gd name="T11" fmla="*/ 36 h 105"/>
                      <a:gd name="T12" fmla="*/ 45 w 70"/>
                      <a:gd name="T13" fmla="*/ 33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105">
                        <a:moveTo>
                          <a:pt x="45" y="33"/>
                        </a:moveTo>
                        <a:lnTo>
                          <a:pt x="29" y="33"/>
                        </a:lnTo>
                        <a:lnTo>
                          <a:pt x="23" y="35"/>
                        </a:lnTo>
                        <a:lnTo>
                          <a:pt x="17" y="40"/>
                        </a:lnTo>
                        <a:lnTo>
                          <a:pt x="56" y="40"/>
                        </a:lnTo>
                        <a:lnTo>
                          <a:pt x="53" y="36"/>
                        </a:lnTo>
                        <a:lnTo>
                          <a:pt x="45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8" name="Group 147"/>
                <p:cNvGrpSpPr>
                  <a:grpSpLocks/>
                </p:cNvGrpSpPr>
                <p:nvPr/>
              </p:nvGrpSpPr>
              <p:grpSpPr bwMode="auto">
                <a:xfrm>
                  <a:off x="4" y="226"/>
                  <a:ext cx="70" cy="105"/>
                  <a:chOff x="4" y="226"/>
                  <a:chExt cx="70" cy="105"/>
                </a:xfrm>
              </p:grpSpPr>
              <p:sp>
                <p:nvSpPr>
                  <p:cNvPr id="597" name="Freeform 596"/>
                  <p:cNvSpPr>
                    <a:spLocks/>
                  </p:cNvSpPr>
                  <p:nvPr/>
                </p:nvSpPr>
                <p:spPr bwMode="auto">
                  <a:xfrm>
                    <a:off x="4" y="226"/>
                    <a:ext cx="70" cy="105"/>
                  </a:xfrm>
                  <a:custGeom>
                    <a:avLst/>
                    <a:gdLst>
                      <a:gd name="T0" fmla="*/ 13 w 70"/>
                      <a:gd name="T1" fmla="*/ 74 h 105"/>
                      <a:gd name="T2" fmla="*/ 0 w 70"/>
                      <a:gd name="T3" fmla="*/ 75 h 105"/>
                      <a:gd name="T4" fmla="*/ 0 w 70"/>
                      <a:gd name="T5" fmla="*/ 84 h 105"/>
                      <a:gd name="T6" fmla="*/ 4 w 70"/>
                      <a:gd name="T7" fmla="*/ 91 h 105"/>
                      <a:gd name="T8" fmla="*/ 16 w 70"/>
                      <a:gd name="T9" fmla="*/ 102 h 105"/>
                      <a:gd name="T10" fmla="*/ 23 w 70"/>
                      <a:gd name="T11" fmla="*/ 104 h 105"/>
                      <a:gd name="T12" fmla="*/ 45 w 70"/>
                      <a:gd name="T13" fmla="*/ 104 h 105"/>
                      <a:gd name="T14" fmla="*/ 54 w 70"/>
                      <a:gd name="T15" fmla="*/ 100 h 105"/>
                      <a:gd name="T16" fmla="*/ 59 w 70"/>
                      <a:gd name="T17" fmla="*/ 94 h 105"/>
                      <a:gd name="T18" fmla="*/ 28 w 70"/>
                      <a:gd name="T19" fmla="*/ 94 h 105"/>
                      <a:gd name="T20" fmla="*/ 24 w 70"/>
                      <a:gd name="T21" fmla="*/ 92 h 105"/>
                      <a:gd name="T22" fmla="*/ 20 w 70"/>
                      <a:gd name="T23" fmla="*/ 89 h 105"/>
                      <a:gd name="T24" fmla="*/ 16 w 70"/>
                      <a:gd name="T25" fmla="*/ 85 h 105"/>
                      <a:gd name="T26" fmla="*/ 14 w 70"/>
                      <a:gd name="T27" fmla="*/ 81 h 105"/>
                      <a:gd name="T28" fmla="*/ 13 w 70"/>
                      <a:gd name="T29" fmla="*/ 74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0" h="105">
                        <a:moveTo>
                          <a:pt x="13" y="74"/>
                        </a:moveTo>
                        <a:lnTo>
                          <a:pt x="0" y="75"/>
                        </a:lnTo>
                        <a:lnTo>
                          <a:pt x="0" y="84"/>
                        </a:lnTo>
                        <a:lnTo>
                          <a:pt x="4" y="91"/>
                        </a:lnTo>
                        <a:lnTo>
                          <a:pt x="16" y="102"/>
                        </a:lnTo>
                        <a:lnTo>
                          <a:pt x="23" y="104"/>
                        </a:lnTo>
                        <a:lnTo>
                          <a:pt x="45" y="104"/>
                        </a:lnTo>
                        <a:lnTo>
                          <a:pt x="54" y="100"/>
                        </a:lnTo>
                        <a:lnTo>
                          <a:pt x="59" y="94"/>
                        </a:lnTo>
                        <a:lnTo>
                          <a:pt x="28" y="94"/>
                        </a:lnTo>
                        <a:lnTo>
                          <a:pt x="24" y="92"/>
                        </a:lnTo>
                        <a:lnTo>
                          <a:pt x="20" y="89"/>
                        </a:lnTo>
                        <a:lnTo>
                          <a:pt x="16" y="85"/>
                        </a:lnTo>
                        <a:lnTo>
                          <a:pt x="14" y="81"/>
                        </a:lnTo>
                        <a:lnTo>
                          <a:pt x="13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8" name="Freeform 597"/>
                  <p:cNvSpPr>
                    <a:spLocks/>
                  </p:cNvSpPr>
                  <p:nvPr/>
                </p:nvSpPr>
                <p:spPr bwMode="auto">
                  <a:xfrm>
                    <a:off x="4" y="226"/>
                    <a:ext cx="70" cy="105"/>
                  </a:xfrm>
                  <a:custGeom>
                    <a:avLst/>
                    <a:gdLst>
                      <a:gd name="T0" fmla="*/ 61 w 70"/>
                      <a:gd name="T1" fmla="*/ 45 h 105"/>
                      <a:gd name="T2" fmla="*/ 39 w 70"/>
                      <a:gd name="T3" fmla="*/ 45 h 105"/>
                      <a:gd name="T4" fmla="*/ 45 w 70"/>
                      <a:gd name="T5" fmla="*/ 47 h 105"/>
                      <a:gd name="T6" fmla="*/ 49 w 70"/>
                      <a:gd name="T7" fmla="*/ 51 h 105"/>
                      <a:gd name="T8" fmla="*/ 53 w 70"/>
                      <a:gd name="T9" fmla="*/ 55 h 105"/>
                      <a:gd name="T10" fmla="*/ 55 w 70"/>
                      <a:gd name="T11" fmla="*/ 61 h 105"/>
                      <a:gd name="T12" fmla="*/ 55 w 70"/>
                      <a:gd name="T13" fmla="*/ 76 h 105"/>
                      <a:gd name="T14" fmla="*/ 53 w 70"/>
                      <a:gd name="T15" fmla="*/ 82 h 105"/>
                      <a:gd name="T16" fmla="*/ 44 w 70"/>
                      <a:gd name="T17" fmla="*/ 91 h 105"/>
                      <a:gd name="T18" fmla="*/ 39 w 70"/>
                      <a:gd name="T19" fmla="*/ 94 h 105"/>
                      <a:gd name="T20" fmla="*/ 59 w 70"/>
                      <a:gd name="T21" fmla="*/ 94 h 105"/>
                      <a:gd name="T22" fmla="*/ 66 w 70"/>
                      <a:gd name="T23" fmla="*/ 85 h 105"/>
                      <a:gd name="T24" fmla="*/ 69 w 70"/>
                      <a:gd name="T25" fmla="*/ 77 h 105"/>
                      <a:gd name="T26" fmla="*/ 69 w 70"/>
                      <a:gd name="T27" fmla="*/ 57 h 105"/>
                      <a:gd name="T28" fmla="*/ 66 w 70"/>
                      <a:gd name="T29" fmla="*/ 49 h 105"/>
                      <a:gd name="T30" fmla="*/ 61 w 70"/>
                      <a:gd name="T31" fmla="*/ 4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70" h="105">
                        <a:moveTo>
                          <a:pt x="61" y="45"/>
                        </a:moveTo>
                        <a:lnTo>
                          <a:pt x="39" y="45"/>
                        </a:lnTo>
                        <a:lnTo>
                          <a:pt x="45" y="47"/>
                        </a:lnTo>
                        <a:lnTo>
                          <a:pt x="49" y="51"/>
                        </a:lnTo>
                        <a:lnTo>
                          <a:pt x="53" y="55"/>
                        </a:lnTo>
                        <a:lnTo>
                          <a:pt x="55" y="61"/>
                        </a:lnTo>
                        <a:lnTo>
                          <a:pt x="55" y="76"/>
                        </a:lnTo>
                        <a:lnTo>
                          <a:pt x="53" y="82"/>
                        </a:lnTo>
                        <a:lnTo>
                          <a:pt x="44" y="91"/>
                        </a:lnTo>
                        <a:lnTo>
                          <a:pt x="39" y="94"/>
                        </a:lnTo>
                        <a:lnTo>
                          <a:pt x="59" y="94"/>
                        </a:lnTo>
                        <a:lnTo>
                          <a:pt x="66" y="85"/>
                        </a:lnTo>
                        <a:lnTo>
                          <a:pt x="69" y="77"/>
                        </a:lnTo>
                        <a:lnTo>
                          <a:pt x="69" y="57"/>
                        </a:lnTo>
                        <a:lnTo>
                          <a:pt x="66" y="49"/>
                        </a:lnTo>
                        <a:lnTo>
                          <a:pt x="61" y="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9" name="Freeform 598"/>
                  <p:cNvSpPr>
                    <a:spLocks/>
                  </p:cNvSpPr>
                  <p:nvPr/>
                </p:nvSpPr>
                <p:spPr bwMode="auto">
                  <a:xfrm>
                    <a:off x="4" y="226"/>
                    <a:ext cx="70" cy="105"/>
                  </a:xfrm>
                  <a:custGeom>
                    <a:avLst/>
                    <a:gdLst>
                      <a:gd name="T0" fmla="*/ 64 w 70"/>
                      <a:gd name="T1" fmla="*/ 0 h 105"/>
                      <a:gd name="T2" fmla="*/ 12 w 70"/>
                      <a:gd name="T3" fmla="*/ 0 h 105"/>
                      <a:gd name="T4" fmla="*/ 2 w 70"/>
                      <a:gd name="T5" fmla="*/ 53 h 105"/>
                      <a:gd name="T6" fmla="*/ 14 w 70"/>
                      <a:gd name="T7" fmla="*/ 55 h 105"/>
                      <a:gd name="T8" fmla="*/ 16 w 70"/>
                      <a:gd name="T9" fmla="*/ 52 h 105"/>
                      <a:gd name="T10" fmla="*/ 18 w 70"/>
                      <a:gd name="T11" fmla="*/ 49 h 105"/>
                      <a:gd name="T12" fmla="*/ 25 w 70"/>
                      <a:gd name="T13" fmla="*/ 46 h 105"/>
                      <a:gd name="T14" fmla="*/ 29 w 70"/>
                      <a:gd name="T15" fmla="*/ 45 h 105"/>
                      <a:gd name="T16" fmla="*/ 61 w 70"/>
                      <a:gd name="T17" fmla="*/ 45 h 105"/>
                      <a:gd name="T18" fmla="*/ 56 w 70"/>
                      <a:gd name="T19" fmla="*/ 40 h 105"/>
                      <a:gd name="T20" fmla="*/ 17 w 70"/>
                      <a:gd name="T21" fmla="*/ 40 h 105"/>
                      <a:gd name="T22" fmla="*/ 22 w 70"/>
                      <a:gd name="T23" fmla="*/ 12 h 105"/>
                      <a:gd name="T24" fmla="*/ 64 w 70"/>
                      <a:gd name="T25" fmla="*/ 12 h 105"/>
                      <a:gd name="T26" fmla="*/ 64 w 70"/>
                      <a:gd name="T27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0" h="105">
                        <a:moveTo>
                          <a:pt x="64" y="0"/>
                        </a:moveTo>
                        <a:lnTo>
                          <a:pt x="12" y="0"/>
                        </a:lnTo>
                        <a:lnTo>
                          <a:pt x="2" y="53"/>
                        </a:lnTo>
                        <a:lnTo>
                          <a:pt x="14" y="55"/>
                        </a:lnTo>
                        <a:lnTo>
                          <a:pt x="16" y="52"/>
                        </a:lnTo>
                        <a:lnTo>
                          <a:pt x="18" y="49"/>
                        </a:lnTo>
                        <a:lnTo>
                          <a:pt x="25" y="46"/>
                        </a:lnTo>
                        <a:lnTo>
                          <a:pt x="29" y="45"/>
                        </a:lnTo>
                        <a:lnTo>
                          <a:pt x="61" y="45"/>
                        </a:lnTo>
                        <a:lnTo>
                          <a:pt x="56" y="40"/>
                        </a:lnTo>
                        <a:lnTo>
                          <a:pt x="17" y="40"/>
                        </a:lnTo>
                        <a:lnTo>
                          <a:pt x="22" y="12"/>
                        </a:lnTo>
                        <a:lnTo>
                          <a:pt x="64" y="1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0" name="Freeform 599"/>
                  <p:cNvSpPr>
                    <a:spLocks/>
                  </p:cNvSpPr>
                  <p:nvPr/>
                </p:nvSpPr>
                <p:spPr bwMode="auto">
                  <a:xfrm>
                    <a:off x="4" y="226"/>
                    <a:ext cx="70" cy="105"/>
                  </a:xfrm>
                  <a:custGeom>
                    <a:avLst/>
                    <a:gdLst>
                      <a:gd name="T0" fmla="*/ 45 w 70"/>
                      <a:gd name="T1" fmla="*/ 33 h 105"/>
                      <a:gd name="T2" fmla="*/ 29 w 70"/>
                      <a:gd name="T3" fmla="*/ 33 h 105"/>
                      <a:gd name="T4" fmla="*/ 23 w 70"/>
                      <a:gd name="T5" fmla="*/ 35 h 105"/>
                      <a:gd name="T6" fmla="*/ 17 w 70"/>
                      <a:gd name="T7" fmla="*/ 40 h 105"/>
                      <a:gd name="T8" fmla="*/ 56 w 70"/>
                      <a:gd name="T9" fmla="*/ 40 h 105"/>
                      <a:gd name="T10" fmla="*/ 53 w 70"/>
                      <a:gd name="T11" fmla="*/ 36 h 105"/>
                      <a:gd name="T12" fmla="*/ 45 w 70"/>
                      <a:gd name="T13" fmla="*/ 33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105">
                        <a:moveTo>
                          <a:pt x="45" y="33"/>
                        </a:moveTo>
                        <a:lnTo>
                          <a:pt x="29" y="33"/>
                        </a:lnTo>
                        <a:lnTo>
                          <a:pt x="23" y="35"/>
                        </a:lnTo>
                        <a:lnTo>
                          <a:pt x="17" y="40"/>
                        </a:lnTo>
                        <a:lnTo>
                          <a:pt x="56" y="40"/>
                        </a:lnTo>
                        <a:lnTo>
                          <a:pt x="53" y="36"/>
                        </a:lnTo>
                        <a:lnTo>
                          <a:pt x="45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9" name="Group 148"/>
                <p:cNvGrpSpPr>
                  <a:grpSpLocks/>
                </p:cNvGrpSpPr>
                <p:nvPr/>
              </p:nvGrpSpPr>
              <p:grpSpPr bwMode="auto">
                <a:xfrm>
                  <a:off x="85" y="225"/>
                  <a:ext cx="69" cy="107"/>
                  <a:chOff x="85" y="225"/>
                  <a:chExt cx="69" cy="107"/>
                </a:xfrm>
              </p:grpSpPr>
              <p:sp>
                <p:nvSpPr>
                  <p:cNvPr id="595" name="Freeform 594"/>
                  <p:cNvSpPr>
                    <a:spLocks/>
                  </p:cNvSpPr>
                  <p:nvPr/>
                </p:nvSpPr>
                <p:spPr bwMode="auto">
                  <a:xfrm>
                    <a:off x="85" y="225"/>
                    <a:ext cx="69" cy="107"/>
                  </a:xfrm>
                  <a:custGeom>
                    <a:avLst/>
                    <a:gdLst>
                      <a:gd name="T0" fmla="*/ 39 w 69"/>
                      <a:gd name="T1" fmla="*/ 0 h 107"/>
                      <a:gd name="T2" fmla="*/ 26 w 69"/>
                      <a:gd name="T3" fmla="*/ 0 h 107"/>
                      <a:gd name="T4" fmla="*/ 20 w 69"/>
                      <a:gd name="T5" fmla="*/ 2 h 107"/>
                      <a:gd name="T6" fmla="*/ 10 w 69"/>
                      <a:gd name="T7" fmla="*/ 10 h 107"/>
                      <a:gd name="T8" fmla="*/ 6 w 69"/>
                      <a:gd name="T9" fmla="*/ 15 h 107"/>
                      <a:gd name="T10" fmla="*/ 1 w 69"/>
                      <a:gd name="T11" fmla="*/ 31 h 107"/>
                      <a:gd name="T12" fmla="*/ 0 w 69"/>
                      <a:gd name="T13" fmla="*/ 40 h 107"/>
                      <a:gd name="T14" fmla="*/ 0 w 69"/>
                      <a:gd name="T15" fmla="*/ 58 h 107"/>
                      <a:gd name="T16" fmla="*/ 3 w 69"/>
                      <a:gd name="T17" fmla="*/ 80 h 107"/>
                      <a:gd name="T18" fmla="*/ 10 w 69"/>
                      <a:gd name="T19" fmla="*/ 95 h 107"/>
                      <a:gd name="T20" fmla="*/ 16 w 69"/>
                      <a:gd name="T21" fmla="*/ 102 h 107"/>
                      <a:gd name="T22" fmla="*/ 23 w 69"/>
                      <a:gd name="T23" fmla="*/ 106 h 107"/>
                      <a:gd name="T24" fmla="*/ 41 w 69"/>
                      <a:gd name="T25" fmla="*/ 106 h 107"/>
                      <a:gd name="T26" fmla="*/ 47 w 69"/>
                      <a:gd name="T27" fmla="*/ 104 h 107"/>
                      <a:gd name="T28" fmla="*/ 52 w 69"/>
                      <a:gd name="T29" fmla="*/ 100 h 107"/>
                      <a:gd name="T30" fmla="*/ 57 w 69"/>
                      <a:gd name="T31" fmla="*/ 96 h 107"/>
                      <a:gd name="T32" fmla="*/ 58 w 69"/>
                      <a:gd name="T33" fmla="*/ 95 h 107"/>
                      <a:gd name="T34" fmla="*/ 28 w 69"/>
                      <a:gd name="T35" fmla="*/ 95 h 107"/>
                      <a:gd name="T36" fmla="*/ 23 w 69"/>
                      <a:gd name="T37" fmla="*/ 93 h 107"/>
                      <a:gd name="T38" fmla="*/ 19 w 69"/>
                      <a:gd name="T39" fmla="*/ 87 h 107"/>
                      <a:gd name="T40" fmla="*/ 15 w 69"/>
                      <a:gd name="T41" fmla="*/ 81 h 107"/>
                      <a:gd name="T42" fmla="*/ 13 w 69"/>
                      <a:gd name="T43" fmla="*/ 70 h 107"/>
                      <a:gd name="T44" fmla="*/ 13 w 69"/>
                      <a:gd name="T45" fmla="*/ 36 h 107"/>
                      <a:gd name="T46" fmla="*/ 15 w 69"/>
                      <a:gd name="T47" fmla="*/ 24 h 107"/>
                      <a:gd name="T48" fmla="*/ 19 w 69"/>
                      <a:gd name="T49" fmla="*/ 18 h 107"/>
                      <a:gd name="T50" fmla="*/ 23 w 69"/>
                      <a:gd name="T51" fmla="*/ 13 h 107"/>
                      <a:gd name="T52" fmla="*/ 27 w 69"/>
                      <a:gd name="T53" fmla="*/ 10 h 107"/>
                      <a:gd name="T54" fmla="*/ 57 w 69"/>
                      <a:gd name="T55" fmla="*/ 10 h 107"/>
                      <a:gd name="T56" fmla="*/ 56 w 69"/>
                      <a:gd name="T57" fmla="*/ 8 h 107"/>
                      <a:gd name="T58" fmla="*/ 52 w 69"/>
                      <a:gd name="T59" fmla="*/ 5 h 107"/>
                      <a:gd name="T60" fmla="*/ 48 w 69"/>
                      <a:gd name="T61" fmla="*/ 3 h 107"/>
                      <a:gd name="T62" fmla="*/ 44 w 69"/>
                      <a:gd name="T63" fmla="*/ 1 h 107"/>
                      <a:gd name="T64" fmla="*/ 39 w 69"/>
                      <a:gd name="T65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9" h="107">
                        <a:moveTo>
                          <a:pt x="39" y="0"/>
                        </a:moveTo>
                        <a:lnTo>
                          <a:pt x="26" y="0"/>
                        </a:lnTo>
                        <a:lnTo>
                          <a:pt x="20" y="2"/>
                        </a:lnTo>
                        <a:lnTo>
                          <a:pt x="10" y="10"/>
                        </a:lnTo>
                        <a:lnTo>
                          <a:pt x="6" y="15"/>
                        </a:lnTo>
                        <a:lnTo>
                          <a:pt x="1" y="31"/>
                        </a:lnTo>
                        <a:lnTo>
                          <a:pt x="0" y="40"/>
                        </a:lnTo>
                        <a:lnTo>
                          <a:pt x="0" y="58"/>
                        </a:lnTo>
                        <a:lnTo>
                          <a:pt x="3" y="80"/>
                        </a:lnTo>
                        <a:lnTo>
                          <a:pt x="10" y="95"/>
                        </a:lnTo>
                        <a:lnTo>
                          <a:pt x="16" y="102"/>
                        </a:lnTo>
                        <a:lnTo>
                          <a:pt x="23" y="106"/>
                        </a:lnTo>
                        <a:lnTo>
                          <a:pt x="41" y="106"/>
                        </a:lnTo>
                        <a:lnTo>
                          <a:pt x="47" y="104"/>
                        </a:lnTo>
                        <a:lnTo>
                          <a:pt x="52" y="100"/>
                        </a:lnTo>
                        <a:lnTo>
                          <a:pt x="57" y="96"/>
                        </a:lnTo>
                        <a:lnTo>
                          <a:pt x="58" y="95"/>
                        </a:lnTo>
                        <a:lnTo>
                          <a:pt x="28" y="95"/>
                        </a:lnTo>
                        <a:lnTo>
                          <a:pt x="23" y="93"/>
                        </a:lnTo>
                        <a:lnTo>
                          <a:pt x="19" y="87"/>
                        </a:lnTo>
                        <a:lnTo>
                          <a:pt x="15" y="81"/>
                        </a:lnTo>
                        <a:lnTo>
                          <a:pt x="13" y="70"/>
                        </a:lnTo>
                        <a:lnTo>
                          <a:pt x="13" y="36"/>
                        </a:lnTo>
                        <a:lnTo>
                          <a:pt x="15" y="24"/>
                        </a:lnTo>
                        <a:lnTo>
                          <a:pt x="19" y="18"/>
                        </a:lnTo>
                        <a:lnTo>
                          <a:pt x="23" y="13"/>
                        </a:lnTo>
                        <a:lnTo>
                          <a:pt x="27" y="10"/>
                        </a:lnTo>
                        <a:lnTo>
                          <a:pt x="57" y="10"/>
                        </a:lnTo>
                        <a:lnTo>
                          <a:pt x="56" y="8"/>
                        </a:lnTo>
                        <a:lnTo>
                          <a:pt x="52" y="5"/>
                        </a:lnTo>
                        <a:lnTo>
                          <a:pt x="48" y="3"/>
                        </a:lnTo>
                        <a:lnTo>
                          <a:pt x="44" y="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6" name="Freeform 595"/>
                  <p:cNvSpPr>
                    <a:spLocks/>
                  </p:cNvSpPr>
                  <p:nvPr/>
                </p:nvSpPr>
                <p:spPr bwMode="auto">
                  <a:xfrm>
                    <a:off x="85" y="225"/>
                    <a:ext cx="69" cy="107"/>
                  </a:xfrm>
                  <a:custGeom>
                    <a:avLst/>
                    <a:gdLst>
                      <a:gd name="T0" fmla="*/ 57 w 69"/>
                      <a:gd name="T1" fmla="*/ 10 h 107"/>
                      <a:gd name="T2" fmla="*/ 39 w 69"/>
                      <a:gd name="T3" fmla="*/ 10 h 107"/>
                      <a:gd name="T4" fmla="*/ 44 w 69"/>
                      <a:gd name="T5" fmla="*/ 13 h 107"/>
                      <a:gd name="T6" fmla="*/ 48 w 69"/>
                      <a:gd name="T7" fmla="*/ 19 h 107"/>
                      <a:gd name="T8" fmla="*/ 52 w 69"/>
                      <a:gd name="T9" fmla="*/ 24 h 107"/>
                      <a:gd name="T10" fmla="*/ 54 w 69"/>
                      <a:gd name="T11" fmla="*/ 36 h 107"/>
                      <a:gd name="T12" fmla="*/ 54 w 69"/>
                      <a:gd name="T13" fmla="*/ 70 h 107"/>
                      <a:gd name="T14" fmla="*/ 52 w 69"/>
                      <a:gd name="T15" fmla="*/ 81 h 107"/>
                      <a:gd name="T16" fmla="*/ 44 w 69"/>
                      <a:gd name="T17" fmla="*/ 93 h 107"/>
                      <a:gd name="T18" fmla="*/ 39 w 69"/>
                      <a:gd name="T19" fmla="*/ 95 h 107"/>
                      <a:gd name="T20" fmla="*/ 58 w 69"/>
                      <a:gd name="T21" fmla="*/ 95 h 107"/>
                      <a:gd name="T22" fmla="*/ 61 w 69"/>
                      <a:gd name="T23" fmla="*/ 90 h 107"/>
                      <a:gd name="T24" fmla="*/ 64 w 69"/>
                      <a:gd name="T25" fmla="*/ 81 h 107"/>
                      <a:gd name="T26" fmla="*/ 66 w 69"/>
                      <a:gd name="T27" fmla="*/ 75 h 107"/>
                      <a:gd name="T28" fmla="*/ 68 w 69"/>
                      <a:gd name="T29" fmla="*/ 65 h 107"/>
                      <a:gd name="T30" fmla="*/ 67 w 69"/>
                      <a:gd name="T31" fmla="*/ 40 h 107"/>
                      <a:gd name="T32" fmla="*/ 67 w 69"/>
                      <a:gd name="T33" fmla="*/ 34 h 107"/>
                      <a:gd name="T34" fmla="*/ 65 w 69"/>
                      <a:gd name="T35" fmla="*/ 28 h 107"/>
                      <a:gd name="T36" fmla="*/ 64 w 69"/>
                      <a:gd name="T37" fmla="*/ 22 h 107"/>
                      <a:gd name="T38" fmla="*/ 61 w 69"/>
                      <a:gd name="T39" fmla="*/ 17 h 107"/>
                      <a:gd name="T40" fmla="*/ 59 w 69"/>
                      <a:gd name="T41" fmla="*/ 13 h 107"/>
                      <a:gd name="T42" fmla="*/ 57 w 69"/>
                      <a:gd name="T43" fmla="*/ 1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69" h="107">
                        <a:moveTo>
                          <a:pt x="57" y="10"/>
                        </a:moveTo>
                        <a:lnTo>
                          <a:pt x="39" y="10"/>
                        </a:lnTo>
                        <a:lnTo>
                          <a:pt x="44" y="13"/>
                        </a:lnTo>
                        <a:lnTo>
                          <a:pt x="48" y="19"/>
                        </a:lnTo>
                        <a:lnTo>
                          <a:pt x="52" y="24"/>
                        </a:lnTo>
                        <a:lnTo>
                          <a:pt x="54" y="36"/>
                        </a:lnTo>
                        <a:lnTo>
                          <a:pt x="54" y="70"/>
                        </a:lnTo>
                        <a:lnTo>
                          <a:pt x="52" y="81"/>
                        </a:lnTo>
                        <a:lnTo>
                          <a:pt x="44" y="93"/>
                        </a:lnTo>
                        <a:lnTo>
                          <a:pt x="39" y="95"/>
                        </a:lnTo>
                        <a:lnTo>
                          <a:pt x="58" y="95"/>
                        </a:lnTo>
                        <a:lnTo>
                          <a:pt x="61" y="90"/>
                        </a:lnTo>
                        <a:lnTo>
                          <a:pt x="64" y="81"/>
                        </a:lnTo>
                        <a:lnTo>
                          <a:pt x="66" y="75"/>
                        </a:lnTo>
                        <a:lnTo>
                          <a:pt x="68" y="65"/>
                        </a:lnTo>
                        <a:lnTo>
                          <a:pt x="67" y="40"/>
                        </a:lnTo>
                        <a:lnTo>
                          <a:pt x="67" y="34"/>
                        </a:lnTo>
                        <a:lnTo>
                          <a:pt x="65" y="28"/>
                        </a:lnTo>
                        <a:lnTo>
                          <a:pt x="64" y="22"/>
                        </a:lnTo>
                        <a:lnTo>
                          <a:pt x="61" y="17"/>
                        </a:lnTo>
                        <a:lnTo>
                          <a:pt x="59" y="13"/>
                        </a:lnTo>
                        <a:lnTo>
                          <a:pt x="5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50" name="Group 149"/>
                <p:cNvGrpSpPr>
                  <a:grpSpLocks/>
                </p:cNvGrpSpPr>
                <p:nvPr/>
              </p:nvGrpSpPr>
              <p:grpSpPr bwMode="auto">
                <a:xfrm>
                  <a:off x="543" y="369"/>
                  <a:ext cx="3799" cy="2340"/>
                  <a:chOff x="543" y="369"/>
                  <a:chExt cx="3799" cy="2340"/>
                </a:xfrm>
              </p:grpSpPr>
              <p:sp>
                <p:nvSpPr>
                  <p:cNvPr id="349" name="Freeform 34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0 w 3799"/>
                      <a:gd name="T1" fmla="*/ 2158 h 2340"/>
                      <a:gd name="T2" fmla="*/ 67 w 3799"/>
                      <a:gd name="T3" fmla="*/ 2161 h 2340"/>
                      <a:gd name="T4" fmla="*/ 59 w 3799"/>
                      <a:gd name="T5" fmla="*/ 2178 h 2340"/>
                      <a:gd name="T6" fmla="*/ 59 w 3799"/>
                      <a:gd name="T7" fmla="*/ 2184 h 2340"/>
                      <a:gd name="T8" fmla="*/ 68 w 3799"/>
                      <a:gd name="T9" fmla="*/ 2196 h 2340"/>
                      <a:gd name="T10" fmla="*/ 82 w 3799"/>
                      <a:gd name="T11" fmla="*/ 2198 h 2340"/>
                      <a:gd name="T12" fmla="*/ 92 w 3799"/>
                      <a:gd name="T13" fmla="*/ 2190 h 2340"/>
                      <a:gd name="T14" fmla="*/ 83 w 3799"/>
                      <a:gd name="T15" fmla="*/ 2189 h 2340"/>
                      <a:gd name="T16" fmla="*/ 74 w 3799"/>
                      <a:gd name="T17" fmla="*/ 2176 h 2340"/>
                      <a:gd name="T18" fmla="*/ 73 w 3799"/>
                      <a:gd name="T19" fmla="*/ 2171 h 2340"/>
                      <a:gd name="T20" fmla="*/ 80 w 3799"/>
                      <a:gd name="T21" fmla="*/ 215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80" y="2158"/>
                        </a:moveTo>
                        <a:lnTo>
                          <a:pt x="67" y="2161"/>
                        </a:lnTo>
                        <a:lnTo>
                          <a:pt x="59" y="2178"/>
                        </a:lnTo>
                        <a:lnTo>
                          <a:pt x="59" y="2184"/>
                        </a:lnTo>
                        <a:lnTo>
                          <a:pt x="68" y="2196"/>
                        </a:lnTo>
                        <a:lnTo>
                          <a:pt x="82" y="2198"/>
                        </a:lnTo>
                        <a:lnTo>
                          <a:pt x="92" y="2190"/>
                        </a:lnTo>
                        <a:lnTo>
                          <a:pt x="83" y="2189"/>
                        </a:lnTo>
                        <a:lnTo>
                          <a:pt x="74" y="2176"/>
                        </a:lnTo>
                        <a:lnTo>
                          <a:pt x="73" y="2171"/>
                        </a:lnTo>
                        <a:lnTo>
                          <a:pt x="80" y="21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0" name="Freeform 34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1 w 3799"/>
                      <a:gd name="T1" fmla="*/ 2157 h 2340"/>
                      <a:gd name="T2" fmla="*/ 84 w 3799"/>
                      <a:gd name="T3" fmla="*/ 2157 h 2340"/>
                      <a:gd name="T4" fmla="*/ 99 w 3799"/>
                      <a:gd name="T5" fmla="*/ 2166 h 2340"/>
                      <a:gd name="T6" fmla="*/ 95 w 3799"/>
                      <a:gd name="T7" fmla="*/ 2188 h 2340"/>
                      <a:gd name="T8" fmla="*/ 92 w 3799"/>
                      <a:gd name="T9" fmla="*/ 2190 h 2340"/>
                      <a:gd name="T10" fmla="*/ 97 w 3799"/>
                      <a:gd name="T11" fmla="*/ 2191 h 2340"/>
                      <a:gd name="T12" fmla="*/ 110 w 3799"/>
                      <a:gd name="T13" fmla="*/ 2181 h 2340"/>
                      <a:gd name="T14" fmla="*/ 114 w 3799"/>
                      <a:gd name="T15" fmla="*/ 2158 h 2340"/>
                      <a:gd name="T16" fmla="*/ 111 w 3799"/>
                      <a:gd name="T17" fmla="*/ 21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11" y="2157"/>
                        </a:moveTo>
                        <a:lnTo>
                          <a:pt x="84" y="2157"/>
                        </a:lnTo>
                        <a:lnTo>
                          <a:pt x="99" y="2166"/>
                        </a:lnTo>
                        <a:lnTo>
                          <a:pt x="95" y="2188"/>
                        </a:lnTo>
                        <a:lnTo>
                          <a:pt x="92" y="2190"/>
                        </a:lnTo>
                        <a:lnTo>
                          <a:pt x="97" y="2191"/>
                        </a:lnTo>
                        <a:lnTo>
                          <a:pt x="110" y="2181"/>
                        </a:lnTo>
                        <a:lnTo>
                          <a:pt x="114" y="2158"/>
                        </a:lnTo>
                        <a:lnTo>
                          <a:pt x="111" y="2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1" name="Freeform 35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4 w 3799"/>
                      <a:gd name="T1" fmla="*/ 2157 h 2340"/>
                      <a:gd name="T2" fmla="*/ 80 w 3799"/>
                      <a:gd name="T3" fmla="*/ 2158 h 2340"/>
                      <a:gd name="T4" fmla="*/ 73 w 3799"/>
                      <a:gd name="T5" fmla="*/ 2171 h 2340"/>
                      <a:gd name="T6" fmla="*/ 74 w 3799"/>
                      <a:gd name="T7" fmla="*/ 2176 h 2340"/>
                      <a:gd name="T8" fmla="*/ 83 w 3799"/>
                      <a:gd name="T9" fmla="*/ 2189 h 2340"/>
                      <a:gd name="T10" fmla="*/ 92 w 3799"/>
                      <a:gd name="T11" fmla="*/ 2190 h 2340"/>
                      <a:gd name="T12" fmla="*/ 95 w 3799"/>
                      <a:gd name="T13" fmla="*/ 2188 h 2340"/>
                      <a:gd name="T14" fmla="*/ 99 w 3799"/>
                      <a:gd name="T15" fmla="*/ 2166 h 2340"/>
                      <a:gd name="T16" fmla="*/ 84 w 3799"/>
                      <a:gd name="T17" fmla="*/ 21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84" y="2157"/>
                        </a:moveTo>
                        <a:lnTo>
                          <a:pt x="80" y="2158"/>
                        </a:lnTo>
                        <a:lnTo>
                          <a:pt x="73" y="2171"/>
                        </a:lnTo>
                        <a:lnTo>
                          <a:pt x="74" y="2176"/>
                        </a:lnTo>
                        <a:lnTo>
                          <a:pt x="83" y="2189"/>
                        </a:lnTo>
                        <a:lnTo>
                          <a:pt x="92" y="2190"/>
                        </a:lnTo>
                        <a:lnTo>
                          <a:pt x="95" y="2188"/>
                        </a:lnTo>
                        <a:lnTo>
                          <a:pt x="99" y="2166"/>
                        </a:lnTo>
                        <a:lnTo>
                          <a:pt x="84" y="2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2" name="Freeform 35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54 w 3799"/>
                      <a:gd name="T1" fmla="*/ 2127 h 2340"/>
                      <a:gd name="T2" fmla="*/ 37 w 3799"/>
                      <a:gd name="T3" fmla="*/ 2131 h 2340"/>
                      <a:gd name="T4" fmla="*/ 36 w 3799"/>
                      <a:gd name="T5" fmla="*/ 2134 h 2340"/>
                      <a:gd name="T6" fmla="*/ 36 w 3799"/>
                      <a:gd name="T7" fmla="*/ 2137 h 2340"/>
                      <a:gd name="T8" fmla="*/ 34 w 3799"/>
                      <a:gd name="T9" fmla="*/ 2138 h 2340"/>
                      <a:gd name="T10" fmla="*/ 29 w 3799"/>
                      <a:gd name="T11" fmla="*/ 2149 h 2340"/>
                      <a:gd name="T12" fmla="*/ 30 w 3799"/>
                      <a:gd name="T13" fmla="*/ 2154 h 2340"/>
                      <a:gd name="T14" fmla="*/ 38 w 3799"/>
                      <a:gd name="T15" fmla="*/ 2167 h 2340"/>
                      <a:gd name="T16" fmla="*/ 52 w 3799"/>
                      <a:gd name="T17" fmla="*/ 2169 h 2340"/>
                      <a:gd name="T18" fmla="*/ 65 w 3799"/>
                      <a:gd name="T19" fmla="*/ 2159 h 2340"/>
                      <a:gd name="T20" fmla="*/ 69 w 3799"/>
                      <a:gd name="T21" fmla="*/ 2136 h 2340"/>
                      <a:gd name="T22" fmla="*/ 54 w 3799"/>
                      <a:gd name="T23" fmla="*/ 212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54" y="2127"/>
                        </a:moveTo>
                        <a:lnTo>
                          <a:pt x="37" y="2131"/>
                        </a:lnTo>
                        <a:lnTo>
                          <a:pt x="36" y="2134"/>
                        </a:lnTo>
                        <a:lnTo>
                          <a:pt x="36" y="2137"/>
                        </a:lnTo>
                        <a:lnTo>
                          <a:pt x="34" y="2138"/>
                        </a:lnTo>
                        <a:lnTo>
                          <a:pt x="29" y="2149"/>
                        </a:lnTo>
                        <a:lnTo>
                          <a:pt x="30" y="2154"/>
                        </a:lnTo>
                        <a:lnTo>
                          <a:pt x="38" y="2167"/>
                        </a:lnTo>
                        <a:lnTo>
                          <a:pt x="52" y="2169"/>
                        </a:lnTo>
                        <a:lnTo>
                          <a:pt x="65" y="2159"/>
                        </a:lnTo>
                        <a:lnTo>
                          <a:pt x="69" y="2136"/>
                        </a:lnTo>
                        <a:lnTo>
                          <a:pt x="54" y="21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3" name="Freeform 35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9 w 3799"/>
                      <a:gd name="T1" fmla="*/ 2149 h 2340"/>
                      <a:gd name="T2" fmla="*/ 82 w 3799"/>
                      <a:gd name="T3" fmla="*/ 2154 h 2340"/>
                      <a:gd name="T4" fmla="*/ 80 w 3799"/>
                      <a:gd name="T5" fmla="*/ 2158 h 2340"/>
                      <a:gd name="T6" fmla="*/ 84 w 3799"/>
                      <a:gd name="T7" fmla="*/ 2157 h 2340"/>
                      <a:gd name="T8" fmla="*/ 111 w 3799"/>
                      <a:gd name="T9" fmla="*/ 2157 h 2340"/>
                      <a:gd name="T10" fmla="*/ 99 w 3799"/>
                      <a:gd name="T11" fmla="*/ 214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99" y="2149"/>
                        </a:moveTo>
                        <a:lnTo>
                          <a:pt x="82" y="2154"/>
                        </a:lnTo>
                        <a:lnTo>
                          <a:pt x="80" y="2158"/>
                        </a:lnTo>
                        <a:lnTo>
                          <a:pt x="84" y="2157"/>
                        </a:lnTo>
                        <a:lnTo>
                          <a:pt x="111" y="2157"/>
                        </a:lnTo>
                        <a:lnTo>
                          <a:pt x="99" y="21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4" name="Freeform 35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5 w 3799"/>
                      <a:gd name="T1" fmla="*/ 2105 h 2340"/>
                      <a:gd name="T2" fmla="*/ 8 w 3799"/>
                      <a:gd name="T3" fmla="*/ 2109 h 2340"/>
                      <a:gd name="T4" fmla="*/ 0 w 3799"/>
                      <a:gd name="T5" fmla="*/ 2127 h 2340"/>
                      <a:gd name="T6" fmla="*/ 0 w 3799"/>
                      <a:gd name="T7" fmla="*/ 2132 h 2340"/>
                      <a:gd name="T8" fmla="*/ 9 w 3799"/>
                      <a:gd name="T9" fmla="*/ 2145 h 2340"/>
                      <a:gd name="T10" fmla="*/ 23 w 3799"/>
                      <a:gd name="T11" fmla="*/ 2146 h 2340"/>
                      <a:gd name="T12" fmla="*/ 34 w 3799"/>
                      <a:gd name="T13" fmla="*/ 2138 h 2340"/>
                      <a:gd name="T14" fmla="*/ 36 w 3799"/>
                      <a:gd name="T15" fmla="*/ 2134 h 2340"/>
                      <a:gd name="T16" fmla="*/ 40 w 3799"/>
                      <a:gd name="T17" fmla="*/ 2114 h 2340"/>
                      <a:gd name="T18" fmla="*/ 25 w 3799"/>
                      <a:gd name="T19" fmla="*/ 210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25" y="2105"/>
                        </a:moveTo>
                        <a:lnTo>
                          <a:pt x="8" y="2109"/>
                        </a:lnTo>
                        <a:lnTo>
                          <a:pt x="0" y="2127"/>
                        </a:lnTo>
                        <a:lnTo>
                          <a:pt x="0" y="2132"/>
                        </a:lnTo>
                        <a:lnTo>
                          <a:pt x="9" y="2145"/>
                        </a:lnTo>
                        <a:lnTo>
                          <a:pt x="23" y="2146"/>
                        </a:lnTo>
                        <a:lnTo>
                          <a:pt x="34" y="2138"/>
                        </a:lnTo>
                        <a:lnTo>
                          <a:pt x="36" y="2134"/>
                        </a:lnTo>
                        <a:lnTo>
                          <a:pt x="40" y="2114"/>
                        </a:lnTo>
                        <a:lnTo>
                          <a:pt x="25" y="2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5" name="Freeform 35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 w 3799"/>
                      <a:gd name="T1" fmla="*/ 2134 h 2340"/>
                      <a:gd name="T2" fmla="*/ 34 w 3799"/>
                      <a:gd name="T3" fmla="*/ 2138 h 2340"/>
                      <a:gd name="T4" fmla="*/ 36 w 3799"/>
                      <a:gd name="T5" fmla="*/ 2137 h 2340"/>
                      <a:gd name="T6" fmla="*/ 36 w 3799"/>
                      <a:gd name="T7" fmla="*/ 213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99" h="2340">
                        <a:moveTo>
                          <a:pt x="36" y="2134"/>
                        </a:moveTo>
                        <a:lnTo>
                          <a:pt x="34" y="2138"/>
                        </a:lnTo>
                        <a:lnTo>
                          <a:pt x="36" y="2137"/>
                        </a:lnTo>
                        <a:lnTo>
                          <a:pt x="36" y="21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6" name="Freeform 35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9 w 3799"/>
                      <a:gd name="T1" fmla="*/ 2201 h 2340"/>
                      <a:gd name="T2" fmla="*/ 22 w 3799"/>
                      <a:gd name="T3" fmla="*/ 2205 h 2340"/>
                      <a:gd name="T4" fmla="*/ 14 w 3799"/>
                      <a:gd name="T5" fmla="*/ 2223 h 2340"/>
                      <a:gd name="T6" fmla="*/ 15 w 3799"/>
                      <a:gd name="T7" fmla="*/ 2228 h 2340"/>
                      <a:gd name="T8" fmla="*/ 24 w 3799"/>
                      <a:gd name="T9" fmla="*/ 2241 h 2340"/>
                      <a:gd name="T10" fmla="*/ 38 w 3799"/>
                      <a:gd name="T11" fmla="*/ 2243 h 2340"/>
                      <a:gd name="T12" fmla="*/ 50 w 3799"/>
                      <a:gd name="T13" fmla="*/ 2233 h 2340"/>
                      <a:gd name="T14" fmla="*/ 54 w 3799"/>
                      <a:gd name="T15" fmla="*/ 2210 h 2340"/>
                      <a:gd name="T16" fmla="*/ 39 w 3799"/>
                      <a:gd name="T17" fmla="*/ 220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9" y="2201"/>
                        </a:moveTo>
                        <a:lnTo>
                          <a:pt x="22" y="2205"/>
                        </a:lnTo>
                        <a:lnTo>
                          <a:pt x="14" y="2223"/>
                        </a:lnTo>
                        <a:lnTo>
                          <a:pt x="15" y="2228"/>
                        </a:lnTo>
                        <a:lnTo>
                          <a:pt x="24" y="2241"/>
                        </a:lnTo>
                        <a:lnTo>
                          <a:pt x="38" y="2243"/>
                        </a:lnTo>
                        <a:lnTo>
                          <a:pt x="50" y="2233"/>
                        </a:lnTo>
                        <a:lnTo>
                          <a:pt x="54" y="2210"/>
                        </a:lnTo>
                        <a:lnTo>
                          <a:pt x="39" y="2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7" name="Freeform 35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9 w 3799"/>
                      <a:gd name="T1" fmla="*/ 2031 h 2340"/>
                      <a:gd name="T2" fmla="*/ 52 w 3799"/>
                      <a:gd name="T3" fmla="*/ 2035 h 2340"/>
                      <a:gd name="T4" fmla="*/ 44 w 3799"/>
                      <a:gd name="T5" fmla="*/ 2053 h 2340"/>
                      <a:gd name="T6" fmla="*/ 44 w 3799"/>
                      <a:gd name="T7" fmla="*/ 2058 h 2340"/>
                      <a:gd name="T8" fmla="*/ 53 w 3799"/>
                      <a:gd name="T9" fmla="*/ 2071 h 2340"/>
                      <a:gd name="T10" fmla="*/ 67 w 3799"/>
                      <a:gd name="T11" fmla="*/ 2073 h 2340"/>
                      <a:gd name="T12" fmla="*/ 80 w 3799"/>
                      <a:gd name="T13" fmla="*/ 2063 h 2340"/>
                      <a:gd name="T14" fmla="*/ 84 w 3799"/>
                      <a:gd name="T15" fmla="*/ 2040 h 2340"/>
                      <a:gd name="T16" fmla="*/ 69 w 3799"/>
                      <a:gd name="T17" fmla="*/ 203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69" y="2031"/>
                        </a:moveTo>
                        <a:lnTo>
                          <a:pt x="52" y="2035"/>
                        </a:lnTo>
                        <a:lnTo>
                          <a:pt x="44" y="2053"/>
                        </a:lnTo>
                        <a:lnTo>
                          <a:pt x="44" y="2058"/>
                        </a:lnTo>
                        <a:lnTo>
                          <a:pt x="53" y="2071"/>
                        </a:lnTo>
                        <a:lnTo>
                          <a:pt x="67" y="2073"/>
                        </a:lnTo>
                        <a:lnTo>
                          <a:pt x="80" y="2063"/>
                        </a:lnTo>
                        <a:lnTo>
                          <a:pt x="84" y="2040"/>
                        </a:lnTo>
                        <a:lnTo>
                          <a:pt x="69" y="20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8" name="Freeform 35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3 w 3799"/>
                      <a:gd name="T1" fmla="*/ 2201 h 2340"/>
                      <a:gd name="T2" fmla="*/ 96 w 3799"/>
                      <a:gd name="T3" fmla="*/ 2205 h 2340"/>
                      <a:gd name="T4" fmla="*/ 88 w 3799"/>
                      <a:gd name="T5" fmla="*/ 2223 h 2340"/>
                      <a:gd name="T6" fmla="*/ 89 w 3799"/>
                      <a:gd name="T7" fmla="*/ 2228 h 2340"/>
                      <a:gd name="T8" fmla="*/ 97 w 3799"/>
                      <a:gd name="T9" fmla="*/ 2241 h 2340"/>
                      <a:gd name="T10" fmla="*/ 112 w 3799"/>
                      <a:gd name="T11" fmla="*/ 2243 h 2340"/>
                      <a:gd name="T12" fmla="*/ 124 w 3799"/>
                      <a:gd name="T13" fmla="*/ 2233 h 2340"/>
                      <a:gd name="T14" fmla="*/ 128 w 3799"/>
                      <a:gd name="T15" fmla="*/ 2211 h 2340"/>
                      <a:gd name="T16" fmla="*/ 127 w 3799"/>
                      <a:gd name="T17" fmla="*/ 2211 h 2340"/>
                      <a:gd name="T18" fmla="*/ 125 w 3799"/>
                      <a:gd name="T19" fmla="*/ 2208 h 2340"/>
                      <a:gd name="T20" fmla="*/ 113 w 3799"/>
                      <a:gd name="T21" fmla="*/ 220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113" y="2201"/>
                        </a:moveTo>
                        <a:lnTo>
                          <a:pt x="96" y="2205"/>
                        </a:lnTo>
                        <a:lnTo>
                          <a:pt x="88" y="2223"/>
                        </a:lnTo>
                        <a:lnTo>
                          <a:pt x="89" y="2228"/>
                        </a:lnTo>
                        <a:lnTo>
                          <a:pt x="97" y="2241"/>
                        </a:lnTo>
                        <a:lnTo>
                          <a:pt x="112" y="2243"/>
                        </a:lnTo>
                        <a:lnTo>
                          <a:pt x="124" y="2233"/>
                        </a:lnTo>
                        <a:lnTo>
                          <a:pt x="128" y="2211"/>
                        </a:lnTo>
                        <a:lnTo>
                          <a:pt x="127" y="2211"/>
                        </a:lnTo>
                        <a:lnTo>
                          <a:pt x="125" y="2208"/>
                        </a:lnTo>
                        <a:lnTo>
                          <a:pt x="113" y="2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9" name="Freeform 35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67 w 3799"/>
                      <a:gd name="T1" fmla="*/ 2220 h 2340"/>
                      <a:gd name="T2" fmla="*/ 171 w 3799"/>
                      <a:gd name="T3" fmla="*/ 2226 h 2340"/>
                      <a:gd name="T4" fmla="*/ 186 w 3799"/>
                      <a:gd name="T5" fmla="*/ 2228 h 2340"/>
                      <a:gd name="T6" fmla="*/ 195 w 3799"/>
                      <a:gd name="T7" fmla="*/ 2220 h 2340"/>
                      <a:gd name="T8" fmla="*/ 171 w 3799"/>
                      <a:gd name="T9" fmla="*/ 2220 h 2340"/>
                      <a:gd name="T10" fmla="*/ 167 w 3799"/>
                      <a:gd name="T11" fmla="*/ 222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167" y="2220"/>
                        </a:moveTo>
                        <a:lnTo>
                          <a:pt x="171" y="2226"/>
                        </a:lnTo>
                        <a:lnTo>
                          <a:pt x="186" y="2228"/>
                        </a:lnTo>
                        <a:lnTo>
                          <a:pt x="195" y="2220"/>
                        </a:lnTo>
                        <a:lnTo>
                          <a:pt x="171" y="2220"/>
                        </a:lnTo>
                        <a:lnTo>
                          <a:pt x="167" y="22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0" name="Freeform 35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86 w 3799"/>
                      <a:gd name="T1" fmla="*/ 2187 h 2340"/>
                      <a:gd name="T2" fmla="*/ 170 w 3799"/>
                      <a:gd name="T3" fmla="*/ 2190 h 2340"/>
                      <a:gd name="T4" fmla="*/ 162 w 3799"/>
                      <a:gd name="T5" fmla="*/ 2208 h 2340"/>
                      <a:gd name="T6" fmla="*/ 163 w 3799"/>
                      <a:gd name="T7" fmla="*/ 2213 h 2340"/>
                      <a:gd name="T8" fmla="*/ 167 w 3799"/>
                      <a:gd name="T9" fmla="*/ 2220 h 2340"/>
                      <a:gd name="T10" fmla="*/ 171 w 3799"/>
                      <a:gd name="T11" fmla="*/ 2220 h 2340"/>
                      <a:gd name="T12" fmla="*/ 183 w 3799"/>
                      <a:gd name="T13" fmla="*/ 2210 h 2340"/>
                      <a:gd name="T14" fmla="*/ 188 w 3799"/>
                      <a:gd name="T15" fmla="*/ 2188 h 2340"/>
                      <a:gd name="T16" fmla="*/ 186 w 3799"/>
                      <a:gd name="T17" fmla="*/ 218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86" y="2187"/>
                        </a:moveTo>
                        <a:lnTo>
                          <a:pt x="170" y="2190"/>
                        </a:lnTo>
                        <a:lnTo>
                          <a:pt x="162" y="2208"/>
                        </a:lnTo>
                        <a:lnTo>
                          <a:pt x="163" y="2213"/>
                        </a:lnTo>
                        <a:lnTo>
                          <a:pt x="167" y="2220"/>
                        </a:lnTo>
                        <a:lnTo>
                          <a:pt x="171" y="2220"/>
                        </a:lnTo>
                        <a:lnTo>
                          <a:pt x="183" y="2210"/>
                        </a:lnTo>
                        <a:lnTo>
                          <a:pt x="188" y="2188"/>
                        </a:lnTo>
                        <a:lnTo>
                          <a:pt x="186" y="21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1" name="Freeform 36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87 w 3799"/>
                      <a:gd name="T1" fmla="*/ 2186 h 2340"/>
                      <a:gd name="T2" fmla="*/ 186 w 3799"/>
                      <a:gd name="T3" fmla="*/ 2187 h 2340"/>
                      <a:gd name="T4" fmla="*/ 188 w 3799"/>
                      <a:gd name="T5" fmla="*/ 2188 h 2340"/>
                      <a:gd name="T6" fmla="*/ 183 w 3799"/>
                      <a:gd name="T7" fmla="*/ 2210 h 2340"/>
                      <a:gd name="T8" fmla="*/ 171 w 3799"/>
                      <a:gd name="T9" fmla="*/ 2220 h 2340"/>
                      <a:gd name="T10" fmla="*/ 195 w 3799"/>
                      <a:gd name="T11" fmla="*/ 2220 h 2340"/>
                      <a:gd name="T12" fmla="*/ 198 w 3799"/>
                      <a:gd name="T13" fmla="*/ 2218 h 2340"/>
                      <a:gd name="T14" fmla="*/ 202 w 3799"/>
                      <a:gd name="T15" fmla="*/ 2195 h 2340"/>
                      <a:gd name="T16" fmla="*/ 187 w 3799"/>
                      <a:gd name="T17" fmla="*/ 218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87" y="2186"/>
                        </a:moveTo>
                        <a:lnTo>
                          <a:pt x="186" y="2187"/>
                        </a:lnTo>
                        <a:lnTo>
                          <a:pt x="188" y="2188"/>
                        </a:lnTo>
                        <a:lnTo>
                          <a:pt x="183" y="2210"/>
                        </a:lnTo>
                        <a:lnTo>
                          <a:pt x="171" y="2220"/>
                        </a:lnTo>
                        <a:lnTo>
                          <a:pt x="195" y="2220"/>
                        </a:lnTo>
                        <a:lnTo>
                          <a:pt x="198" y="2218"/>
                        </a:lnTo>
                        <a:lnTo>
                          <a:pt x="202" y="2195"/>
                        </a:lnTo>
                        <a:lnTo>
                          <a:pt x="187" y="21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2" name="Freeform 36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72 w 3799"/>
                      <a:gd name="T1" fmla="*/ 2179 h 2340"/>
                      <a:gd name="T2" fmla="*/ 158 w 3799"/>
                      <a:gd name="T3" fmla="*/ 2183 h 2340"/>
                      <a:gd name="T4" fmla="*/ 154 w 3799"/>
                      <a:gd name="T5" fmla="*/ 2203 h 2340"/>
                      <a:gd name="T6" fmla="*/ 149 w 3799"/>
                      <a:gd name="T7" fmla="*/ 2207 h 2340"/>
                      <a:gd name="T8" fmla="*/ 157 w 3799"/>
                      <a:gd name="T9" fmla="*/ 2218 h 2340"/>
                      <a:gd name="T10" fmla="*/ 167 w 3799"/>
                      <a:gd name="T11" fmla="*/ 2220 h 2340"/>
                      <a:gd name="T12" fmla="*/ 163 w 3799"/>
                      <a:gd name="T13" fmla="*/ 2213 h 2340"/>
                      <a:gd name="T14" fmla="*/ 162 w 3799"/>
                      <a:gd name="T15" fmla="*/ 2210 h 2340"/>
                      <a:gd name="T16" fmla="*/ 162 w 3799"/>
                      <a:gd name="T17" fmla="*/ 2208 h 2340"/>
                      <a:gd name="T18" fmla="*/ 170 w 3799"/>
                      <a:gd name="T19" fmla="*/ 2190 h 2340"/>
                      <a:gd name="T20" fmla="*/ 186 w 3799"/>
                      <a:gd name="T21" fmla="*/ 2187 h 2340"/>
                      <a:gd name="T22" fmla="*/ 172 w 3799"/>
                      <a:gd name="T23" fmla="*/ 217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172" y="2179"/>
                        </a:moveTo>
                        <a:lnTo>
                          <a:pt x="158" y="2183"/>
                        </a:lnTo>
                        <a:lnTo>
                          <a:pt x="154" y="2203"/>
                        </a:lnTo>
                        <a:lnTo>
                          <a:pt x="149" y="2207"/>
                        </a:lnTo>
                        <a:lnTo>
                          <a:pt x="157" y="2218"/>
                        </a:lnTo>
                        <a:lnTo>
                          <a:pt x="167" y="2220"/>
                        </a:lnTo>
                        <a:lnTo>
                          <a:pt x="163" y="2213"/>
                        </a:lnTo>
                        <a:lnTo>
                          <a:pt x="162" y="2210"/>
                        </a:lnTo>
                        <a:lnTo>
                          <a:pt x="162" y="2208"/>
                        </a:lnTo>
                        <a:lnTo>
                          <a:pt x="170" y="2190"/>
                        </a:lnTo>
                        <a:lnTo>
                          <a:pt x="186" y="2187"/>
                        </a:lnTo>
                        <a:lnTo>
                          <a:pt x="172" y="21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3" name="Freeform 36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43 w 3799"/>
                      <a:gd name="T1" fmla="*/ 2171 h 2340"/>
                      <a:gd name="T2" fmla="*/ 126 w 3799"/>
                      <a:gd name="T3" fmla="*/ 2176 h 2340"/>
                      <a:gd name="T4" fmla="*/ 118 w 3799"/>
                      <a:gd name="T5" fmla="*/ 2193 h 2340"/>
                      <a:gd name="T6" fmla="*/ 118 w 3799"/>
                      <a:gd name="T7" fmla="*/ 2198 h 2340"/>
                      <a:gd name="T8" fmla="*/ 125 w 3799"/>
                      <a:gd name="T9" fmla="*/ 2208 h 2340"/>
                      <a:gd name="T10" fmla="*/ 128 w 3799"/>
                      <a:gd name="T11" fmla="*/ 2210 h 2340"/>
                      <a:gd name="T12" fmla="*/ 128 w 3799"/>
                      <a:gd name="T13" fmla="*/ 2211 h 2340"/>
                      <a:gd name="T14" fmla="*/ 141 w 3799"/>
                      <a:gd name="T15" fmla="*/ 2213 h 2340"/>
                      <a:gd name="T16" fmla="*/ 149 w 3799"/>
                      <a:gd name="T17" fmla="*/ 2207 h 2340"/>
                      <a:gd name="T18" fmla="*/ 148 w 3799"/>
                      <a:gd name="T19" fmla="*/ 2206 h 2340"/>
                      <a:gd name="T20" fmla="*/ 147 w 3799"/>
                      <a:gd name="T21" fmla="*/ 2200 h 2340"/>
                      <a:gd name="T22" fmla="*/ 155 w 3799"/>
                      <a:gd name="T23" fmla="*/ 2183 h 2340"/>
                      <a:gd name="T24" fmla="*/ 158 w 3799"/>
                      <a:gd name="T25" fmla="*/ 2183 h 2340"/>
                      <a:gd name="T26" fmla="*/ 158 w 3799"/>
                      <a:gd name="T27" fmla="*/ 2180 h 2340"/>
                      <a:gd name="T28" fmla="*/ 143 w 3799"/>
                      <a:gd name="T29" fmla="*/ 217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799" h="2340">
                        <a:moveTo>
                          <a:pt x="143" y="2171"/>
                        </a:moveTo>
                        <a:lnTo>
                          <a:pt x="126" y="2176"/>
                        </a:lnTo>
                        <a:lnTo>
                          <a:pt x="118" y="2193"/>
                        </a:lnTo>
                        <a:lnTo>
                          <a:pt x="118" y="2198"/>
                        </a:lnTo>
                        <a:lnTo>
                          <a:pt x="125" y="2208"/>
                        </a:lnTo>
                        <a:lnTo>
                          <a:pt x="128" y="2210"/>
                        </a:lnTo>
                        <a:lnTo>
                          <a:pt x="128" y="2211"/>
                        </a:lnTo>
                        <a:lnTo>
                          <a:pt x="141" y="2213"/>
                        </a:lnTo>
                        <a:lnTo>
                          <a:pt x="149" y="2207"/>
                        </a:lnTo>
                        <a:lnTo>
                          <a:pt x="148" y="2206"/>
                        </a:lnTo>
                        <a:lnTo>
                          <a:pt x="147" y="2200"/>
                        </a:lnTo>
                        <a:lnTo>
                          <a:pt x="155" y="2183"/>
                        </a:lnTo>
                        <a:lnTo>
                          <a:pt x="158" y="2183"/>
                        </a:lnTo>
                        <a:lnTo>
                          <a:pt x="158" y="2180"/>
                        </a:lnTo>
                        <a:lnTo>
                          <a:pt x="143" y="21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4" name="Freeform 36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25 w 3799"/>
                      <a:gd name="T1" fmla="*/ 2208 h 2340"/>
                      <a:gd name="T2" fmla="*/ 127 w 3799"/>
                      <a:gd name="T3" fmla="*/ 2211 h 2340"/>
                      <a:gd name="T4" fmla="*/ 128 w 3799"/>
                      <a:gd name="T5" fmla="*/ 2211 h 2340"/>
                      <a:gd name="T6" fmla="*/ 128 w 3799"/>
                      <a:gd name="T7" fmla="*/ 2210 h 2340"/>
                      <a:gd name="T8" fmla="*/ 125 w 3799"/>
                      <a:gd name="T9" fmla="*/ 220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125" y="2208"/>
                        </a:moveTo>
                        <a:lnTo>
                          <a:pt x="127" y="2211"/>
                        </a:lnTo>
                        <a:lnTo>
                          <a:pt x="128" y="2211"/>
                        </a:lnTo>
                        <a:lnTo>
                          <a:pt x="128" y="2210"/>
                        </a:lnTo>
                        <a:lnTo>
                          <a:pt x="125" y="22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5" name="Freeform 36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58 w 3799"/>
                      <a:gd name="T1" fmla="*/ 2183 h 2340"/>
                      <a:gd name="T2" fmla="*/ 155 w 3799"/>
                      <a:gd name="T3" fmla="*/ 2183 h 2340"/>
                      <a:gd name="T4" fmla="*/ 147 w 3799"/>
                      <a:gd name="T5" fmla="*/ 2200 h 2340"/>
                      <a:gd name="T6" fmla="*/ 148 w 3799"/>
                      <a:gd name="T7" fmla="*/ 2206 h 2340"/>
                      <a:gd name="T8" fmla="*/ 149 w 3799"/>
                      <a:gd name="T9" fmla="*/ 2207 h 2340"/>
                      <a:gd name="T10" fmla="*/ 154 w 3799"/>
                      <a:gd name="T11" fmla="*/ 2203 h 2340"/>
                      <a:gd name="T12" fmla="*/ 158 w 3799"/>
                      <a:gd name="T13" fmla="*/ 218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158" y="2183"/>
                        </a:moveTo>
                        <a:lnTo>
                          <a:pt x="155" y="2183"/>
                        </a:lnTo>
                        <a:lnTo>
                          <a:pt x="147" y="2200"/>
                        </a:lnTo>
                        <a:lnTo>
                          <a:pt x="148" y="2206"/>
                        </a:lnTo>
                        <a:lnTo>
                          <a:pt x="149" y="2207"/>
                        </a:lnTo>
                        <a:lnTo>
                          <a:pt x="154" y="2203"/>
                        </a:lnTo>
                        <a:lnTo>
                          <a:pt x="158" y="2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6" name="Freeform 36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58 w 3799"/>
                      <a:gd name="T1" fmla="*/ 2009 h 2340"/>
                      <a:gd name="T2" fmla="*/ 141 w 3799"/>
                      <a:gd name="T3" fmla="*/ 2013 h 2340"/>
                      <a:gd name="T4" fmla="*/ 140 w 3799"/>
                      <a:gd name="T5" fmla="*/ 2016 h 2340"/>
                      <a:gd name="T6" fmla="*/ 143 w 3799"/>
                      <a:gd name="T7" fmla="*/ 2018 h 2340"/>
                      <a:gd name="T8" fmla="*/ 139 w 3799"/>
                      <a:gd name="T9" fmla="*/ 2041 h 2340"/>
                      <a:gd name="T10" fmla="*/ 137 w 3799"/>
                      <a:gd name="T11" fmla="*/ 2042 h 2340"/>
                      <a:gd name="T12" fmla="*/ 142 w 3799"/>
                      <a:gd name="T13" fmla="*/ 2049 h 2340"/>
                      <a:gd name="T14" fmla="*/ 156 w 3799"/>
                      <a:gd name="T15" fmla="*/ 2050 h 2340"/>
                      <a:gd name="T16" fmla="*/ 169 w 3799"/>
                      <a:gd name="T17" fmla="*/ 2041 h 2340"/>
                      <a:gd name="T18" fmla="*/ 173 w 3799"/>
                      <a:gd name="T19" fmla="*/ 2018 h 2340"/>
                      <a:gd name="T20" fmla="*/ 158 w 3799"/>
                      <a:gd name="T21" fmla="*/ 20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158" y="2009"/>
                        </a:moveTo>
                        <a:lnTo>
                          <a:pt x="141" y="2013"/>
                        </a:lnTo>
                        <a:lnTo>
                          <a:pt x="140" y="2016"/>
                        </a:lnTo>
                        <a:lnTo>
                          <a:pt x="143" y="2018"/>
                        </a:lnTo>
                        <a:lnTo>
                          <a:pt x="139" y="2041"/>
                        </a:lnTo>
                        <a:lnTo>
                          <a:pt x="137" y="2042"/>
                        </a:lnTo>
                        <a:lnTo>
                          <a:pt x="142" y="2049"/>
                        </a:lnTo>
                        <a:lnTo>
                          <a:pt x="156" y="2050"/>
                        </a:lnTo>
                        <a:lnTo>
                          <a:pt x="169" y="2041"/>
                        </a:lnTo>
                        <a:lnTo>
                          <a:pt x="173" y="2018"/>
                        </a:lnTo>
                        <a:lnTo>
                          <a:pt x="158" y="20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7" name="Freeform 36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28 w 3799"/>
                      <a:gd name="T1" fmla="*/ 2009 h 2340"/>
                      <a:gd name="T2" fmla="*/ 111 w 3799"/>
                      <a:gd name="T3" fmla="*/ 2013 h 2340"/>
                      <a:gd name="T4" fmla="*/ 103 w 3799"/>
                      <a:gd name="T5" fmla="*/ 2031 h 2340"/>
                      <a:gd name="T6" fmla="*/ 104 w 3799"/>
                      <a:gd name="T7" fmla="*/ 2036 h 2340"/>
                      <a:gd name="T8" fmla="*/ 112 w 3799"/>
                      <a:gd name="T9" fmla="*/ 2049 h 2340"/>
                      <a:gd name="T10" fmla="*/ 126 w 3799"/>
                      <a:gd name="T11" fmla="*/ 2050 h 2340"/>
                      <a:gd name="T12" fmla="*/ 137 w 3799"/>
                      <a:gd name="T13" fmla="*/ 2042 h 2340"/>
                      <a:gd name="T14" fmla="*/ 133 w 3799"/>
                      <a:gd name="T15" fmla="*/ 2036 h 2340"/>
                      <a:gd name="T16" fmla="*/ 133 w 3799"/>
                      <a:gd name="T17" fmla="*/ 2031 h 2340"/>
                      <a:gd name="T18" fmla="*/ 140 w 3799"/>
                      <a:gd name="T19" fmla="*/ 2016 h 2340"/>
                      <a:gd name="T20" fmla="*/ 128 w 3799"/>
                      <a:gd name="T21" fmla="*/ 20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128" y="2009"/>
                        </a:moveTo>
                        <a:lnTo>
                          <a:pt x="111" y="2013"/>
                        </a:lnTo>
                        <a:lnTo>
                          <a:pt x="103" y="2031"/>
                        </a:lnTo>
                        <a:lnTo>
                          <a:pt x="104" y="2036"/>
                        </a:lnTo>
                        <a:lnTo>
                          <a:pt x="112" y="2049"/>
                        </a:lnTo>
                        <a:lnTo>
                          <a:pt x="126" y="2050"/>
                        </a:lnTo>
                        <a:lnTo>
                          <a:pt x="137" y="2042"/>
                        </a:lnTo>
                        <a:lnTo>
                          <a:pt x="133" y="2036"/>
                        </a:lnTo>
                        <a:lnTo>
                          <a:pt x="133" y="2031"/>
                        </a:lnTo>
                        <a:lnTo>
                          <a:pt x="140" y="2016"/>
                        </a:lnTo>
                        <a:lnTo>
                          <a:pt x="128" y="20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8" name="Freeform 36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40 w 3799"/>
                      <a:gd name="T1" fmla="*/ 2016 h 2340"/>
                      <a:gd name="T2" fmla="*/ 133 w 3799"/>
                      <a:gd name="T3" fmla="*/ 2031 h 2340"/>
                      <a:gd name="T4" fmla="*/ 133 w 3799"/>
                      <a:gd name="T5" fmla="*/ 2036 h 2340"/>
                      <a:gd name="T6" fmla="*/ 137 w 3799"/>
                      <a:gd name="T7" fmla="*/ 2042 h 2340"/>
                      <a:gd name="T8" fmla="*/ 139 w 3799"/>
                      <a:gd name="T9" fmla="*/ 2041 h 2340"/>
                      <a:gd name="T10" fmla="*/ 143 w 3799"/>
                      <a:gd name="T11" fmla="*/ 2018 h 2340"/>
                      <a:gd name="T12" fmla="*/ 140 w 3799"/>
                      <a:gd name="T13" fmla="*/ 20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140" y="2016"/>
                        </a:moveTo>
                        <a:lnTo>
                          <a:pt x="133" y="2031"/>
                        </a:lnTo>
                        <a:lnTo>
                          <a:pt x="133" y="2036"/>
                        </a:lnTo>
                        <a:lnTo>
                          <a:pt x="137" y="2042"/>
                        </a:lnTo>
                        <a:lnTo>
                          <a:pt x="139" y="2041"/>
                        </a:lnTo>
                        <a:lnTo>
                          <a:pt x="143" y="2018"/>
                        </a:lnTo>
                        <a:lnTo>
                          <a:pt x="140" y="20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9" name="Freeform 36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92 w 3799"/>
                      <a:gd name="T1" fmla="*/ 2078 h 2340"/>
                      <a:gd name="T2" fmla="*/ 185 w 3799"/>
                      <a:gd name="T3" fmla="*/ 2080 h 2340"/>
                      <a:gd name="T4" fmla="*/ 177 w 3799"/>
                      <a:gd name="T5" fmla="*/ 2097 h 2340"/>
                      <a:gd name="T6" fmla="*/ 177 w 3799"/>
                      <a:gd name="T7" fmla="*/ 2102 h 2340"/>
                      <a:gd name="T8" fmla="*/ 186 w 3799"/>
                      <a:gd name="T9" fmla="*/ 2115 h 2340"/>
                      <a:gd name="T10" fmla="*/ 200 w 3799"/>
                      <a:gd name="T11" fmla="*/ 2117 h 2340"/>
                      <a:gd name="T12" fmla="*/ 213 w 3799"/>
                      <a:gd name="T13" fmla="*/ 2107 h 2340"/>
                      <a:gd name="T14" fmla="*/ 215 w 3799"/>
                      <a:gd name="T15" fmla="*/ 2095 h 2340"/>
                      <a:gd name="T16" fmla="*/ 201 w 3799"/>
                      <a:gd name="T17" fmla="*/ 2093 h 2340"/>
                      <a:gd name="T18" fmla="*/ 192 w 3799"/>
                      <a:gd name="T19" fmla="*/ 2080 h 2340"/>
                      <a:gd name="T20" fmla="*/ 192 w 3799"/>
                      <a:gd name="T21" fmla="*/ 207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192" y="2078"/>
                        </a:moveTo>
                        <a:lnTo>
                          <a:pt x="185" y="2080"/>
                        </a:lnTo>
                        <a:lnTo>
                          <a:pt x="177" y="2097"/>
                        </a:lnTo>
                        <a:lnTo>
                          <a:pt x="177" y="2102"/>
                        </a:lnTo>
                        <a:lnTo>
                          <a:pt x="186" y="2115"/>
                        </a:lnTo>
                        <a:lnTo>
                          <a:pt x="200" y="2117"/>
                        </a:lnTo>
                        <a:lnTo>
                          <a:pt x="213" y="2107"/>
                        </a:lnTo>
                        <a:lnTo>
                          <a:pt x="215" y="2095"/>
                        </a:lnTo>
                        <a:lnTo>
                          <a:pt x="201" y="2093"/>
                        </a:lnTo>
                        <a:lnTo>
                          <a:pt x="192" y="2080"/>
                        </a:lnTo>
                        <a:lnTo>
                          <a:pt x="192" y="20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0" name="Freeform 36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02 w 3799"/>
                      <a:gd name="T1" fmla="*/ 2075 h 2340"/>
                      <a:gd name="T2" fmla="*/ 192 w 3799"/>
                      <a:gd name="T3" fmla="*/ 2078 h 2340"/>
                      <a:gd name="T4" fmla="*/ 192 w 3799"/>
                      <a:gd name="T5" fmla="*/ 2080 h 2340"/>
                      <a:gd name="T6" fmla="*/ 201 w 3799"/>
                      <a:gd name="T7" fmla="*/ 2093 h 2340"/>
                      <a:gd name="T8" fmla="*/ 215 w 3799"/>
                      <a:gd name="T9" fmla="*/ 2095 h 2340"/>
                      <a:gd name="T10" fmla="*/ 215 w 3799"/>
                      <a:gd name="T11" fmla="*/ 2095 h 2340"/>
                      <a:gd name="T12" fmla="*/ 217 w 3799"/>
                      <a:gd name="T13" fmla="*/ 2084 h 2340"/>
                      <a:gd name="T14" fmla="*/ 202 w 3799"/>
                      <a:gd name="T15" fmla="*/ 207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202" y="2075"/>
                        </a:moveTo>
                        <a:lnTo>
                          <a:pt x="192" y="2078"/>
                        </a:lnTo>
                        <a:lnTo>
                          <a:pt x="192" y="2080"/>
                        </a:lnTo>
                        <a:lnTo>
                          <a:pt x="201" y="2093"/>
                        </a:lnTo>
                        <a:lnTo>
                          <a:pt x="215" y="2095"/>
                        </a:lnTo>
                        <a:lnTo>
                          <a:pt x="215" y="2095"/>
                        </a:lnTo>
                        <a:lnTo>
                          <a:pt x="217" y="2084"/>
                        </a:lnTo>
                        <a:lnTo>
                          <a:pt x="202" y="20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1" name="Freeform 37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15 w 3799"/>
                      <a:gd name="T1" fmla="*/ 2095 h 2340"/>
                      <a:gd name="T2" fmla="*/ 215 w 3799"/>
                      <a:gd name="T3" fmla="*/ 2095 h 2340"/>
                      <a:gd name="T4" fmla="*/ 215 w 3799"/>
                      <a:gd name="T5" fmla="*/ 2095 h 2340"/>
                      <a:gd name="T6" fmla="*/ 215 w 3799"/>
                      <a:gd name="T7" fmla="*/ 209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99" h="2340">
                        <a:moveTo>
                          <a:pt x="215" y="2095"/>
                        </a:moveTo>
                        <a:lnTo>
                          <a:pt x="215" y="2095"/>
                        </a:lnTo>
                        <a:lnTo>
                          <a:pt x="215" y="2095"/>
                        </a:lnTo>
                        <a:lnTo>
                          <a:pt x="215" y="20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2" name="Freeform 37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30 w 3799"/>
                      <a:gd name="T1" fmla="*/ 2075 h 2340"/>
                      <a:gd name="T2" fmla="*/ 202 w 3799"/>
                      <a:gd name="T3" fmla="*/ 2075 h 2340"/>
                      <a:gd name="T4" fmla="*/ 217 w 3799"/>
                      <a:gd name="T5" fmla="*/ 2084 h 2340"/>
                      <a:gd name="T6" fmla="*/ 215 w 3799"/>
                      <a:gd name="T7" fmla="*/ 2095 h 2340"/>
                      <a:gd name="T8" fmla="*/ 228 w 3799"/>
                      <a:gd name="T9" fmla="*/ 2085 h 2340"/>
                      <a:gd name="T10" fmla="*/ 230 w 3799"/>
                      <a:gd name="T11" fmla="*/ 207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230" y="2075"/>
                        </a:moveTo>
                        <a:lnTo>
                          <a:pt x="202" y="2075"/>
                        </a:lnTo>
                        <a:lnTo>
                          <a:pt x="217" y="2084"/>
                        </a:lnTo>
                        <a:lnTo>
                          <a:pt x="215" y="2095"/>
                        </a:lnTo>
                        <a:lnTo>
                          <a:pt x="228" y="2085"/>
                        </a:lnTo>
                        <a:lnTo>
                          <a:pt x="230" y="20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3" name="Freeform 37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17 w 3799"/>
                      <a:gd name="T1" fmla="*/ 2053 h 2340"/>
                      <a:gd name="T2" fmla="*/ 200 w 3799"/>
                      <a:gd name="T3" fmla="*/ 2057 h 2340"/>
                      <a:gd name="T4" fmla="*/ 192 w 3799"/>
                      <a:gd name="T5" fmla="*/ 2075 h 2340"/>
                      <a:gd name="T6" fmla="*/ 192 w 3799"/>
                      <a:gd name="T7" fmla="*/ 2078 h 2340"/>
                      <a:gd name="T8" fmla="*/ 202 w 3799"/>
                      <a:gd name="T9" fmla="*/ 2075 h 2340"/>
                      <a:gd name="T10" fmla="*/ 230 w 3799"/>
                      <a:gd name="T11" fmla="*/ 2075 h 2340"/>
                      <a:gd name="T12" fmla="*/ 232 w 3799"/>
                      <a:gd name="T13" fmla="*/ 2062 h 2340"/>
                      <a:gd name="T14" fmla="*/ 217 w 3799"/>
                      <a:gd name="T15" fmla="*/ 205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217" y="2053"/>
                        </a:moveTo>
                        <a:lnTo>
                          <a:pt x="200" y="2057"/>
                        </a:lnTo>
                        <a:lnTo>
                          <a:pt x="192" y="2075"/>
                        </a:lnTo>
                        <a:lnTo>
                          <a:pt x="192" y="2078"/>
                        </a:lnTo>
                        <a:lnTo>
                          <a:pt x="202" y="2075"/>
                        </a:lnTo>
                        <a:lnTo>
                          <a:pt x="230" y="2075"/>
                        </a:lnTo>
                        <a:lnTo>
                          <a:pt x="232" y="2062"/>
                        </a:lnTo>
                        <a:lnTo>
                          <a:pt x="217" y="20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4" name="Freeform 37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32 w 3799"/>
                      <a:gd name="T1" fmla="*/ 2208 h 2340"/>
                      <a:gd name="T2" fmla="*/ 215 w 3799"/>
                      <a:gd name="T3" fmla="*/ 2213 h 2340"/>
                      <a:gd name="T4" fmla="*/ 207 w 3799"/>
                      <a:gd name="T5" fmla="*/ 2230 h 2340"/>
                      <a:gd name="T6" fmla="*/ 207 w 3799"/>
                      <a:gd name="T7" fmla="*/ 2235 h 2340"/>
                      <a:gd name="T8" fmla="*/ 216 w 3799"/>
                      <a:gd name="T9" fmla="*/ 2248 h 2340"/>
                      <a:gd name="T10" fmla="*/ 230 w 3799"/>
                      <a:gd name="T11" fmla="*/ 2250 h 2340"/>
                      <a:gd name="T12" fmla="*/ 243 w 3799"/>
                      <a:gd name="T13" fmla="*/ 2240 h 2340"/>
                      <a:gd name="T14" fmla="*/ 245 w 3799"/>
                      <a:gd name="T15" fmla="*/ 2226 h 2340"/>
                      <a:gd name="T16" fmla="*/ 237 w 3799"/>
                      <a:gd name="T17" fmla="*/ 2213 h 2340"/>
                      <a:gd name="T18" fmla="*/ 236 w 3799"/>
                      <a:gd name="T19" fmla="*/ 2211 h 2340"/>
                      <a:gd name="T20" fmla="*/ 232 w 3799"/>
                      <a:gd name="T21" fmla="*/ 220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232" y="2208"/>
                        </a:moveTo>
                        <a:lnTo>
                          <a:pt x="215" y="2213"/>
                        </a:lnTo>
                        <a:lnTo>
                          <a:pt x="207" y="2230"/>
                        </a:lnTo>
                        <a:lnTo>
                          <a:pt x="207" y="2235"/>
                        </a:lnTo>
                        <a:lnTo>
                          <a:pt x="216" y="2248"/>
                        </a:lnTo>
                        <a:lnTo>
                          <a:pt x="230" y="2250"/>
                        </a:lnTo>
                        <a:lnTo>
                          <a:pt x="243" y="2240"/>
                        </a:lnTo>
                        <a:lnTo>
                          <a:pt x="245" y="2226"/>
                        </a:lnTo>
                        <a:lnTo>
                          <a:pt x="237" y="2213"/>
                        </a:lnTo>
                        <a:lnTo>
                          <a:pt x="236" y="2211"/>
                        </a:lnTo>
                        <a:lnTo>
                          <a:pt x="232" y="22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5" name="Freeform 37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41 w 3799"/>
                      <a:gd name="T1" fmla="*/ 2198 h 2340"/>
                      <a:gd name="T2" fmla="*/ 236 w 3799"/>
                      <a:gd name="T3" fmla="*/ 2208 h 2340"/>
                      <a:gd name="T4" fmla="*/ 236 w 3799"/>
                      <a:gd name="T5" fmla="*/ 2211 h 2340"/>
                      <a:gd name="T6" fmla="*/ 247 w 3799"/>
                      <a:gd name="T7" fmla="*/ 2217 h 2340"/>
                      <a:gd name="T8" fmla="*/ 245 w 3799"/>
                      <a:gd name="T9" fmla="*/ 2226 h 2340"/>
                      <a:gd name="T10" fmla="*/ 245 w 3799"/>
                      <a:gd name="T11" fmla="*/ 2226 h 2340"/>
                      <a:gd name="T12" fmla="*/ 260 w 3799"/>
                      <a:gd name="T13" fmla="*/ 2228 h 2340"/>
                      <a:gd name="T14" fmla="*/ 272 w 3799"/>
                      <a:gd name="T15" fmla="*/ 2218 h 2340"/>
                      <a:gd name="T16" fmla="*/ 276 w 3799"/>
                      <a:gd name="T17" fmla="*/ 2198 h 2340"/>
                      <a:gd name="T18" fmla="*/ 245 w 3799"/>
                      <a:gd name="T19" fmla="*/ 2198 h 2340"/>
                      <a:gd name="T20" fmla="*/ 241 w 3799"/>
                      <a:gd name="T21" fmla="*/ 219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241" y="2198"/>
                        </a:moveTo>
                        <a:lnTo>
                          <a:pt x="236" y="2208"/>
                        </a:lnTo>
                        <a:lnTo>
                          <a:pt x="236" y="2211"/>
                        </a:lnTo>
                        <a:lnTo>
                          <a:pt x="247" y="2217"/>
                        </a:lnTo>
                        <a:lnTo>
                          <a:pt x="245" y="2226"/>
                        </a:lnTo>
                        <a:lnTo>
                          <a:pt x="245" y="2226"/>
                        </a:lnTo>
                        <a:lnTo>
                          <a:pt x="260" y="2228"/>
                        </a:lnTo>
                        <a:lnTo>
                          <a:pt x="272" y="2218"/>
                        </a:lnTo>
                        <a:lnTo>
                          <a:pt x="276" y="2198"/>
                        </a:lnTo>
                        <a:lnTo>
                          <a:pt x="245" y="2198"/>
                        </a:lnTo>
                        <a:lnTo>
                          <a:pt x="241" y="21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6" name="Freeform 37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36 w 3799"/>
                      <a:gd name="T1" fmla="*/ 2211 h 2340"/>
                      <a:gd name="T2" fmla="*/ 237 w 3799"/>
                      <a:gd name="T3" fmla="*/ 2213 h 2340"/>
                      <a:gd name="T4" fmla="*/ 245 w 3799"/>
                      <a:gd name="T5" fmla="*/ 2226 h 2340"/>
                      <a:gd name="T6" fmla="*/ 247 w 3799"/>
                      <a:gd name="T7" fmla="*/ 2217 h 2340"/>
                      <a:gd name="T8" fmla="*/ 236 w 3799"/>
                      <a:gd name="T9" fmla="*/ 221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236" y="2211"/>
                        </a:moveTo>
                        <a:lnTo>
                          <a:pt x="237" y="2213"/>
                        </a:lnTo>
                        <a:lnTo>
                          <a:pt x="245" y="2226"/>
                        </a:lnTo>
                        <a:lnTo>
                          <a:pt x="247" y="2217"/>
                        </a:lnTo>
                        <a:lnTo>
                          <a:pt x="236" y="22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7" name="Freeform 37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58 w 3799"/>
                      <a:gd name="T1" fmla="*/ 2187 h 2340"/>
                      <a:gd name="T2" fmla="*/ 244 w 3799"/>
                      <a:gd name="T3" fmla="*/ 2190 h 2340"/>
                      <a:gd name="T4" fmla="*/ 241 w 3799"/>
                      <a:gd name="T5" fmla="*/ 2198 h 2340"/>
                      <a:gd name="T6" fmla="*/ 245 w 3799"/>
                      <a:gd name="T7" fmla="*/ 2198 h 2340"/>
                      <a:gd name="T8" fmla="*/ 257 w 3799"/>
                      <a:gd name="T9" fmla="*/ 2188 h 2340"/>
                      <a:gd name="T10" fmla="*/ 258 w 3799"/>
                      <a:gd name="T11" fmla="*/ 218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258" y="2187"/>
                        </a:moveTo>
                        <a:lnTo>
                          <a:pt x="244" y="2190"/>
                        </a:lnTo>
                        <a:lnTo>
                          <a:pt x="241" y="2198"/>
                        </a:lnTo>
                        <a:lnTo>
                          <a:pt x="245" y="2198"/>
                        </a:lnTo>
                        <a:lnTo>
                          <a:pt x="257" y="2188"/>
                        </a:lnTo>
                        <a:lnTo>
                          <a:pt x="258" y="21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8" name="Freeform 37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59 w 3799"/>
                      <a:gd name="T1" fmla="*/ 2187 h 2340"/>
                      <a:gd name="T2" fmla="*/ 258 w 3799"/>
                      <a:gd name="T3" fmla="*/ 2187 h 2340"/>
                      <a:gd name="T4" fmla="*/ 257 w 3799"/>
                      <a:gd name="T5" fmla="*/ 2188 h 2340"/>
                      <a:gd name="T6" fmla="*/ 245 w 3799"/>
                      <a:gd name="T7" fmla="*/ 2198 h 2340"/>
                      <a:gd name="T8" fmla="*/ 276 w 3799"/>
                      <a:gd name="T9" fmla="*/ 2198 h 2340"/>
                      <a:gd name="T10" fmla="*/ 276 w 3799"/>
                      <a:gd name="T11" fmla="*/ 2195 h 2340"/>
                      <a:gd name="T12" fmla="*/ 267 w 3799"/>
                      <a:gd name="T13" fmla="*/ 2190 h 2340"/>
                      <a:gd name="T14" fmla="*/ 260 w 3799"/>
                      <a:gd name="T15" fmla="*/ 2189 h 2340"/>
                      <a:gd name="T16" fmla="*/ 259 w 3799"/>
                      <a:gd name="T17" fmla="*/ 218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259" y="2187"/>
                        </a:moveTo>
                        <a:lnTo>
                          <a:pt x="258" y="2187"/>
                        </a:lnTo>
                        <a:lnTo>
                          <a:pt x="257" y="2188"/>
                        </a:lnTo>
                        <a:lnTo>
                          <a:pt x="245" y="2198"/>
                        </a:lnTo>
                        <a:lnTo>
                          <a:pt x="276" y="2198"/>
                        </a:lnTo>
                        <a:lnTo>
                          <a:pt x="276" y="2195"/>
                        </a:lnTo>
                        <a:lnTo>
                          <a:pt x="267" y="2190"/>
                        </a:lnTo>
                        <a:lnTo>
                          <a:pt x="260" y="2189"/>
                        </a:lnTo>
                        <a:lnTo>
                          <a:pt x="259" y="21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79" name="Freeform 37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46 w 3799"/>
                      <a:gd name="T1" fmla="*/ 2157 h 2340"/>
                      <a:gd name="T2" fmla="*/ 229 w 3799"/>
                      <a:gd name="T3" fmla="*/ 2161 h 2340"/>
                      <a:gd name="T4" fmla="*/ 221 w 3799"/>
                      <a:gd name="T5" fmla="*/ 2178 h 2340"/>
                      <a:gd name="T6" fmla="*/ 222 w 3799"/>
                      <a:gd name="T7" fmla="*/ 2184 h 2340"/>
                      <a:gd name="T8" fmla="*/ 231 w 3799"/>
                      <a:gd name="T9" fmla="*/ 2196 h 2340"/>
                      <a:gd name="T10" fmla="*/ 241 w 3799"/>
                      <a:gd name="T11" fmla="*/ 2198 h 2340"/>
                      <a:gd name="T12" fmla="*/ 244 w 3799"/>
                      <a:gd name="T13" fmla="*/ 2190 h 2340"/>
                      <a:gd name="T14" fmla="*/ 258 w 3799"/>
                      <a:gd name="T15" fmla="*/ 2187 h 2340"/>
                      <a:gd name="T16" fmla="*/ 258 w 3799"/>
                      <a:gd name="T17" fmla="*/ 2186 h 2340"/>
                      <a:gd name="T18" fmla="*/ 251 w 3799"/>
                      <a:gd name="T19" fmla="*/ 2176 h 2340"/>
                      <a:gd name="T20" fmla="*/ 251 w 3799"/>
                      <a:gd name="T21" fmla="*/ 2171 h 2340"/>
                      <a:gd name="T22" fmla="*/ 255 w 3799"/>
                      <a:gd name="T23" fmla="*/ 2162 h 2340"/>
                      <a:gd name="T24" fmla="*/ 246 w 3799"/>
                      <a:gd name="T25" fmla="*/ 21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799" h="2340">
                        <a:moveTo>
                          <a:pt x="246" y="2157"/>
                        </a:moveTo>
                        <a:lnTo>
                          <a:pt x="229" y="2161"/>
                        </a:lnTo>
                        <a:lnTo>
                          <a:pt x="221" y="2178"/>
                        </a:lnTo>
                        <a:lnTo>
                          <a:pt x="222" y="2184"/>
                        </a:lnTo>
                        <a:lnTo>
                          <a:pt x="231" y="2196"/>
                        </a:lnTo>
                        <a:lnTo>
                          <a:pt x="241" y="2198"/>
                        </a:lnTo>
                        <a:lnTo>
                          <a:pt x="244" y="2190"/>
                        </a:lnTo>
                        <a:lnTo>
                          <a:pt x="258" y="2187"/>
                        </a:lnTo>
                        <a:lnTo>
                          <a:pt x="258" y="2186"/>
                        </a:lnTo>
                        <a:lnTo>
                          <a:pt x="251" y="2176"/>
                        </a:lnTo>
                        <a:lnTo>
                          <a:pt x="251" y="2171"/>
                        </a:lnTo>
                        <a:lnTo>
                          <a:pt x="255" y="2162"/>
                        </a:lnTo>
                        <a:lnTo>
                          <a:pt x="246" y="2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0" name="Freeform 37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0 w 3799"/>
                      <a:gd name="T1" fmla="*/ 2186 h 2340"/>
                      <a:gd name="T2" fmla="*/ 261 w 3799"/>
                      <a:gd name="T3" fmla="*/ 2186 h 2340"/>
                      <a:gd name="T4" fmla="*/ 267 w 3799"/>
                      <a:gd name="T5" fmla="*/ 2190 h 2340"/>
                      <a:gd name="T6" fmla="*/ 274 w 3799"/>
                      <a:gd name="T7" fmla="*/ 2191 h 2340"/>
                      <a:gd name="T8" fmla="*/ 280 w 3799"/>
                      <a:gd name="T9" fmla="*/ 218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280" y="2186"/>
                        </a:moveTo>
                        <a:lnTo>
                          <a:pt x="261" y="2186"/>
                        </a:lnTo>
                        <a:lnTo>
                          <a:pt x="267" y="2190"/>
                        </a:lnTo>
                        <a:lnTo>
                          <a:pt x="274" y="2191"/>
                        </a:lnTo>
                        <a:lnTo>
                          <a:pt x="280" y="21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1" name="Freeform 38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61 w 3799"/>
                      <a:gd name="T1" fmla="*/ 2186 h 2340"/>
                      <a:gd name="T2" fmla="*/ 259 w 3799"/>
                      <a:gd name="T3" fmla="*/ 2187 h 2340"/>
                      <a:gd name="T4" fmla="*/ 260 w 3799"/>
                      <a:gd name="T5" fmla="*/ 2189 h 2340"/>
                      <a:gd name="T6" fmla="*/ 267 w 3799"/>
                      <a:gd name="T7" fmla="*/ 2190 h 2340"/>
                      <a:gd name="T8" fmla="*/ 261 w 3799"/>
                      <a:gd name="T9" fmla="*/ 218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261" y="2186"/>
                        </a:moveTo>
                        <a:lnTo>
                          <a:pt x="259" y="2187"/>
                        </a:lnTo>
                        <a:lnTo>
                          <a:pt x="260" y="2189"/>
                        </a:lnTo>
                        <a:lnTo>
                          <a:pt x="267" y="2190"/>
                        </a:lnTo>
                        <a:lnTo>
                          <a:pt x="261" y="21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2" name="Freeform 38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76 w 3799"/>
                      <a:gd name="T1" fmla="*/ 2149 h 2340"/>
                      <a:gd name="T2" fmla="*/ 259 w 3799"/>
                      <a:gd name="T3" fmla="*/ 2154 h 2340"/>
                      <a:gd name="T4" fmla="*/ 255 w 3799"/>
                      <a:gd name="T5" fmla="*/ 2162 h 2340"/>
                      <a:gd name="T6" fmla="*/ 261 w 3799"/>
                      <a:gd name="T7" fmla="*/ 2166 h 2340"/>
                      <a:gd name="T8" fmla="*/ 258 w 3799"/>
                      <a:gd name="T9" fmla="*/ 2186 h 2340"/>
                      <a:gd name="T10" fmla="*/ 259 w 3799"/>
                      <a:gd name="T11" fmla="*/ 2187 h 2340"/>
                      <a:gd name="T12" fmla="*/ 261 w 3799"/>
                      <a:gd name="T13" fmla="*/ 2186 h 2340"/>
                      <a:gd name="T14" fmla="*/ 280 w 3799"/>
                      <a:gd name="T15" fmla="*/ 2186 h 2340"/>
                      <a:gd name="T16" fmla="*/ 287 w 3799"/>
                      <a:gd name="T17" fmla="*/ 2181 h 2340"/>
                      <a:gd name="T18" fmla="*/ 291 w 3799"/>
                      <a:gd name="T19" fmla="*/ 2160 h 2340"/>
                      <a:gd name="T20" fmla="*/ 290 w 3799"/>
                      <a:gd name="T21" fmla="*/ 2159 h 2340"/>
                      <a:gd name="T22" fmla="*/ 288 w 3799"/>
                      <a:gd name="T23" fmla="*/ 2156 h 2340"/>
                      <a:gd name="T24" fmla="*/ 276 w 3799"/>
                      <a:gd name="T25" fmla="*/ 214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799" h="2340">
                        <a:moveTo>
                          <a:pt x="276" y="2149"/>
                        </a:moveTo>
                        <a:lnTo>
                          <a:pt x="259" y="2154"/>
                        </a:lnTo>
                        <a:lnTo>
                          <a:pt x="255" y="2162"/>
                        </a:lnTo>
                        <a:lnTo>
                          <a:pt x="261" y="2166"/>
                        </a:lnTo>
                        <a:lnTo>
                          <a:pt x="258" y="2186"/>
                        </a:lnTo>
                        <a:lnTo>
                          <a:pt x="259" y="2187"/>
                        </a:lnTo>
                        <a:lnTo>
                          <a:pt x="261" y="2186"/>
                        </a:lnTo>
                        <a:lnTo>
                          <a:pt x="280" y="2186"/>
                        </a:lnTo>
                        <a:lnTo>
                          <a:pt x="287" y="2181"/>
                        </a:lnTo>
                        <a:lnTo>
                          <a:pt x="291" y="2160"/>
                        </a:lnTo>
                        <a:lnTo>
                          <a:pt x="290" y="2159"/>
                        </a:lnTo>
                        <a:lnTo>
                          <a:pt x="288" y="2156"/>
                        </a:lnTo>
                        <a:lnTo>
                          <a:pt x="276" y="21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3" name="Freeform 38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55 w 3799"/>
                      <a:gd name="T1" fmla="*/ 2162 h 2340"/>
                      <a:gd name="T2" fmla="*/ 251 w 3799"/>
                      <a:gd name="T3" fmla="*/ 2171 h 2340"/>
                      <a:gd name="T4" fmla="*/ 251 w 3799"/>
                      <a:gd name="T5" fmla="*/ 2176 h 2340"/>
                      <a:gd name="T6" fmla="*/ 258 w 3799"/>
                      <a:gd name="T7" fmla="*/ 2186 h 2340"/>
                      <a:gd name="T8" fmla="*/ 261 w 3799"/>
                      <a:gd name="T9" fmla="*/ 2166 h 2340"/>
                      <a:gd name="T10" fmla="*/ 255 w 3799"/>
                      <a:gd name="T11" fmla="*/ 216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255" y="2162"/>
                        </a:moveTo>
                        <a:lnTo>
                          <a:pt x="251" y="2171"/>
                        </a:lnTo>
                        <a:lnTo>
                          <a:pt x="251" y="2176"/>
                        </a:lnTo>
                        <a:lnTo>
                          <a:pt x="258" y="2186"/>
                        </a:lnTo>
                        <a:lnTo>
                          <a:pt x="261" y="2166"/>
                        </a:lnTo>
                        <a:lnTo>
                          <a:pt x="255" y="21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4" name="Freeform 38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06 w 3799"/>
                      <a:gd name="T1" fmla="*/ 2120 h 2340"/>
                      <a:gd name="T2" fmla="*/ 289 w 3799"/>
                      <a:gd name="T3" fmla="*/ 2124 h 2340"/>
                      <a:gd name="T4" fmla="*/ 281 w 3799"/>
                      <a:gd name="T5" fmla="*/ 2141 h 2340"/>
                      <a:gd name="T6" fmla="*/ 281 w 3799"/>
                      <a:gd name="T7" fmla="*/ 2147 h 2340"/>
                      <a:gd name="T8" fmla="*/ 288 w 3799"/>
                      <a:gd name="T9" fmla="*/ 2156 h 2340"/>
                      <a:gd name="T10" fmla="*/ 291 w 3799"/>
                      <a:gd name="T11" fmla="*/ 2158 h 2340"/>
                      <a:gd name="T12" fmla="*/ 291 w 3799"/>
                      <a:gd name="T13" fmla="*/ 2160 h 2340"/>
                      <a:gd name="T14" fmla="*/ 304 w 3799"/>
                      <a:gd name="T15" fmla="*/ 2161 h 2340"/>
                      <a:gd name="T16" fmla="*/ 317 w 3799"/>
                      <a:gd name="T17" fmla="*/ 2151 h 2340"/>
                      <a:gd name="T18" fmla="*/ 321 w 3799"/>
                      <a:gd name="T19" fmla="*/ 2129 h 2340"/>
                      <a:gd name="T20" fmla="*/ 306 w 3799"/>
                      <a:gd name="T21" fmla="*/ 212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306" y="2120"/>
                        </a:moveTo>
                        <a:lnTo>
                          <a:pt x="289" y="2124"/>
                        </a:lnTo>
                        <a:lnTo>
                          <a:pt x="281" y="2141"/>
                        </a:lnTo>
                        <a:lnTo>
                          <a:pt x="281" y="2147"/>
                        </a:lnTo>
                        <a:lnTo>
                          <a:pt x="288" y="2156"/>
                        </a:lnTo>
                        <a:lnTo>
                          <a:pt x="291" y="2158"/>
                        </a:lnTo>
                        <a:lnTo>
                          <a:pt x="291" y="2160"/>
                        </a:lnTo>
                        <a:lnTo>
                          <a:pt x="304" y="2161"/>
                        </a:lnTo>
                        <a:lnTo>
                          <a:pt x="317" y="2151"/>
                        </a:lnTo>
                        <a:lnTo>
                          <a:pt x="321" y="2129"/>
                        </a:lnTo>
                        <a:lnTo>
                          <a:pt x="306" y="21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5" name="Freeform 38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8 w 3799"/>
                      <a:gd name="T1" fmla="*/ 2156 h 2340"/>
                      <a:gd name="T2" fmla="*/ 290 w 3799"/>
                      <a:gd name="T3" fmla="*/ 2159 h 2340"/>
                      <a:gd name="T4" fmla="*/ 291 w 3799"/>
                      <a:gd name="T5" fmla="*/ 2160 h 2340"/>
                      <a:gd name="T6" fmla="*/ 291 w 3799"/>
                      <a:gd name="T7" fmla="*/ 2158 h 2340"/>
                      <a:gd name="T8" fmla="*/ 288 w 3799"/>
                      <a:gd name="T9" fmla="*/ 215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288" y="2156"/>
                        </a:moveTo>
                        <a:lnTo>
                          <a:pt x="290" y="2159"/>
                        </a:lnTo>
                        <a:lnTo>
                          <a:pt x="291" y="2160"/>
                        </a:lnTo>
                        <a:lnTo>
                          <a:pt x="291" y="2158"/>
                        </a:lnTo>
                        <a:lnTo>
                          <a:pt x="288" y="2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6" name="Freeform 38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1 w 3799"/>
                      <a:gd name="T1" fmla="*/ 2009 h 2340"/>
                      <a:gd name="T2" fmla="*/ 274 w 3799"/>
                      <a:gd name="T3" fmla="*/ 2013 h 2340"/>
                      <a:gd name="T4" fmla="*/ 266 w 3799"/>
                      <a:gd name="T5" fmla="*/ 2031 h 2340"/>
                      <a:gd name="T6" fmla="*/ 266 w 3799"/>
                      <a:gd name="T7" fmla="*/ 2036 h 2340"/>
                      <a:gd name="T8" fmla="*/ 275 w 3799"/>
                      <a:gd name="T9" fmla="*/ 2049 h 2340"/>
                      <a:gd name="T10" fmla="*/ 289 w 3799"/>
                      <a:gd name="T11" fmla="*/ 2050 h 2340"/>
                      <a:gd name="T12" fmla="*/ 302 w 3799"/>
                      <a:gd name="T13" fmla="*/ 2041 h 2340"/>
                      <a:gd name="T14" fmla="*/ 302 w 3799"/>
                      <a:gd name="T15" fmla="*/ 2038 h 2340"/>
                      <a:gd name="T16" fmla="*/ 296 w 3799"/>
                      <a:gd name="T17" fmla="*/ 2028 h 2340"/>
                      <a:gd name="T18" fmla="*/ 295 w 3799"/>
                      <a:gd name="T19" fmla="*/ 2023 h 2340"/>
                      <a:gd name="T20" fmla="*/ 300 w 3799"/>
                      <a:gd name="T21" fmla="*/ 2014 h 2340"/>
                      <a:gd name="T22" fmla="*/ 291 w 3799"/>
                      <a:gd name="T23" fmla="*/ 20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291" y="2009"/>
                        </a:moveTo>
                        <a:lnTo>
                          <a:pt x="274" y="2013"/>
                        </a:lnTo>
                        <a:lnTo>
                          <a:pt x="266" y="2031"/>
                        </a:lnTo>
                        <a:lnTo>
                          <a:pt x="266" y="2036"/>
                        </a:lnTo>
                        <a:lnTo>
                          <a:pt x="275" y="2049"/>
                        </a:lnTo>
                        <a:lnTo>
                          <a:pt x="289" y="2050"/>
                        </a:lnTo>
                        <a:lnTo>
                          <a:pt x="302" y="2041"/>
                        </a:lnTo>
                        <a:lnTo>
                          <a:pt x="302" y="2038"/>
                        </a:lnTo>
                        <a:lnTo>
                          <a:pt x="296" y="2028"/>
                        </a:lnTo>
                        <a:lnTo>
                          <a:pt x="295" y="2023"/>
                        </a:lnTo>
                        <a:lnTo>
                          <a:pt x="300" y="2014"/>
                        </a:lnTo>
                        <a:lnTo>
                          <a:pt x="291" y="20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7" name="Freeform 38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0 w 3799"/>
                      <a:gd name="T1" fmla="*/ 2002 h 2340"/>
                      <a:gd name="T2" fmla="*/ 303 w 3799"/>
                      <a:gd name="T3" fmla="*/ 2006 h 2340"/>
                      <a:gd name="T4" fmla="*/ 300 w 3799"/>
                      <a:gd name="T5" fmla="*/ 2014 h 2340"/>
                      <a:gd name="T6" fmla="*/ 306 w 3799"/>
                      <a:gd name="T7" fmla="*/ 2018 h 2340"/>
                      <a:gd name="T8" fmla="*/ 302 w 3799"/>
                      <a:gd name="T9" fmla="*/ 2038 h 2340"/>
                      <a:gd name="T10" fmla="*/ 305 w 3799"/>
                      <a:gd name="T11" fmla="*/ 2041 h 2340"/>
                      <a:gd name="T12" fmla="*/ 319 w 3799"/>
                      <a:gd name="T13" fmla="*/ 2043 h 2340"/>
                      <a:gd name="T14" fmla="*/ 331 w 3799"/>
                      <a:gd name="T15" fmla="*/ 2033 h 2340"/>
                      <a:gd name="T16" fmla="*/ 335 w 3799"/>
                      <a:gd name="T17" fmla="*/ 2010 h 2340"/>
                      <a:gd name="T18" fmla="*/ 320 w 3799"/>
                      <a:gd name="T19" fmla="*/ 200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320" y="2002"/>
                        </a:moveTo>
                        <a:lnTo>
                          <a:pt x="303" y="2006"/>
                        </a:lnTo>
                        <a:lnTo>
                          <a:pt x="300" y="2014"/>
                        </a:lnTo>
                        <a:lnTo>
                          <a:pt x="306" y="2018"/>
                        </a:lnTo>
                        <a:lnTo>
                          <a:pt x="302" y="2038"/>
                        </a:lnTo>
                        <a:lnTo>
                          <a:pt x="305" y="2041"/>
                        </a:lnTo>
                        <a:lnTo>
                          <a:pt x="319" y="2043"/>
                        </a:lnTo>
                        <a:lnTo>
                          <a:pt x="331" y="2033"/>
                        </a:lnTo>
                        <a:lnTo>
                          <a:pt x="335" y="2010"/>
                        </a:lnTo>
                        <a:lnTo>
                          <a:pt x="320" y="20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8" name="Freeform 38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00 w 3799"/>
                      <a:gd name="T1" fmla="*/ 2014 h 2340"/>
                      <a:gd name="T2" fmla="*/ 295 w 3799"/>
                      <a:gd name="T3" fmla="*/ 2023 h 2340"/>
                      <a:gd name="T4" fmla="*/ 296 w 3799"/>
                      <a:gd name="T5" fmla="*/ 2028 h 2340"/>
                      <a:gd name="T6" fmla="*/ 302 w 3799"/>
                      <a:gd name="T7" fmla="*/ 2038 h 2340"/>
                      <a:gd name="T8" fmla="*/ 306 w 3799"/>
                      <a:gd name="T9" fmla="*/ 2018 h 2340"/>
                      <a:gd name="T10" fmla="*/ 300 w 3799"/>
                      <a:gd name="T11" fmla="*/ 201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300" y="2014"/>
                        </a:moveTo>
                        <a:lnTo>
                          <a:pt x="295" y="2023"/>
                        </a:lnTo>
                        <a:lnTo>
                          <a:pt x="296" y="2028"/>
                        </a:lnTo>
                        <a:lnTo>
                          <a:pt x="302" y="2038"/>
                        </a:lnTo>
                        <a:lnTo>
                          <a:pt x="306" y="2018"/>
                        </a:lnTo>
                        <a:lnTo>
                          <a:pt x="300" y="20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9" name="Freeform 38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35 w 3799"/>
                      <a:gd name="T1" fmla="*/ 2260 h 2340"/>
                      <a:gd name="T2" fmla="*/ 318 w 3799"/>
                      <a:gd name="T3" fmla="*/ 2264 h 2340"/>
                      <a:gd name="T4" fmla="*/ 310 w 3799"/>
                      <a:gd name="T5" fmla="*/ 2282 h 2340"/>
                      <a:gd name="T6" fmla="*/ 311 w 3799"/>
                      <a:gd name="T7" fmla="*/ 2287 h 2340"/>
                      <a:gd name="T8" fmla="*/ 319 w 3799"/>
                      <a:gd name="T9" fmla="*/ 2300 h 2340"/>
                      <a:gd name="T10" fmla="*/ 334 w 3799"/>
                      <a:gd name="T11" fmla="*/ 2302 h 2340"/>
                      <a:gd name="T12" fmla="*/ 346 w 3799"/>
                      <a:gd name="T13" fmla="*/ 2292 h 2340"/>
                      <a:gd name="T14" fmla="*/ 350 w 3799"/>
                      <a:gd name="T15" fmla="*/ 2269 h 2340"/>
                      <a:gd name="T16" fmla="*/ 335 w 3799"/>
                      <a:gd name="T17" fmla="*/ 226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35" y="2260"/>
                        </a:moveTo>
                        <a:lnTo>
                          <a:pt x="318" y="2264"/>
                        </a:lnTo>
                        <a:lnTo>
                          <a:pt x="310" y="2282"/>
                        </a:lnTo>
                        <a:lnTo>
                          <a:pt x="311" y="2287"/>
                        </a:lnTo>
                        <a:lnTo>
                          <a:pt x="319" y="2300"/>
                        </a:lnTo>
                        <a:lnTo>
                          <a:pt x="334" y="2302"/>
                        </a:lnTo>
                        <a:lnTo>
                          <a:pt x="346" y="2292"/>
                        </a:lnTo>
                        <a:lnTo>
                          <a:pt x="350" y="2269"/>
                        </a:lnTo>
                        <a:lnTo>
                          <a:pt x="335" y="22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0" name="Freeform 38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0 w 3799"/>
                      <a:gd name="T1" fmla="*/ 2098 h 2340"/>
                      <a:gd name="T2" fmla="*/ 333 w 3799"/>
                      <a:gd name="T3" fmla="*/ 2102 h 2340"/>
                      <a:gd name="T4" fmla="*/ 325 w 3799"/>
                      <a:gd name="T5" fmla="*/ 2119 h 2340"/>
                      <a:gd name="T6" fmla="*/ 325 w 3799"/>
                      <a:gd name="T7" fmla="*/ 2124 h 2340"/>
                      <a:gd name="T8" fmla="*/ 334 w 3799"/>
                      <a:gd name="T9" fmla="*/ 2137 h 2340"/>
                      <a:gd name="T10" fmla="*/ 348 w 3799"/>
                      <a:gd name="T11" fmla="*/ 2139 h 2340"/>
                      <a:gd name="T12" fmla="*/ 361 w 3799"/>
                      <a:gd name="T13" fmla="*/ 2129 h 2340"/>
                      <a:gd name="T14" fmla="*/ 365 w 3799"/>
                      <a:gd name="T15" fmla="*/ 2106 h 2340"/>
                      <a:gd name="T16" fmla="*/ 350 w 3799"/>
                      <a:gd name="T17" fmla="*/ 209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50" y="2098"/>
                        </a:moveTo>
                        <a:lnTo>
                          <a:pt x="333" y="2102"/>
                        </a:lnTo>
                        <a:lnTo>
                          <a:pt x="325" y="2119"/>
                        </a:lnTo>
                        <a:lnTo>
                          <a:pt x="325" y="2124"/>
                        </a:lnTo>
                        <a:lnTo>
                          <a:pt x="334" y="2137"/>
                        </a:lnTo>
                        <a:lnTo>
                          <a:pt x="348" y="2139"/>
                        </a:lnTo>
                        <a:lnTo>
                          <a:pt x="361" y="2129"/>
                        </a:lnTo>
                        <a:lnTo>
                          <a:pt x="365" y="2106"/>
                        </a:lnTo>
                        <a:lnTo>
                          <a:pt x="350" y="20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1" name="Freeform 39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94 w 3799"/>
                      <a:gd name="T1" fmla="*/ 1883 h 2340"/>
                      <a:gd name="T2" fmla="*/ 377 w 3799"/>
                      <a:gd name="T3" fmla="*/ 1888 h 2340"/>
                      <a:gd name="T4" fmla="*/ 369 w 3799"/>
                      <a:gd name="T5" fmla="*/ 1905 h 2340"/>
                      <a:gd name="T6" fmla="*/ 370 w 3799"/>
                      <a:gd name="T7" fmla="*/ 1910 h 2340"/>
                      <a:gd name="T8" fmla="*/ 379 w 3799"/>
                      <a:gd name="T9" fmla="*/ 1923 h 2340"/>
                      <a:gd name="T10" fmla="*/ 393 w 3799"/>
                      <a:gd name="T11" fmla="*/ 1925 h 2340"/>
                      <a:gd name="T12" fmla="*/ 405 w 3799"/>
                      <a:gd name="T13" fmla="*/ 1915 h 2340"/>
                      <a:gd name="T14" fmla="*/ 409 w 3799"/>
                      <a:gd name="T15" fmla="*/ 1892 h 2340"/>
                      <a:gd name="T16" fmla="*/ 394 w 3799"/>
                      <a:gd name="T17" fmla="*/ 188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94" y="1883"/>
                        </a:moveTo>
                        <a:lnTo>
                          <a:pt x="377" y="1888"/>
                        </a:lnTo>
                        <a:lnTo>
                          <a:pt x="369" y="1905"/>
                        </a:lnTo>
                        <a:lnTo>
                          <a:pt x="370" y="1910"/>
                        </a:lnTo>
                        <a:lnTo>
                          <a:pt x="379" y="1923"/>
                        </a:lnTo>
                        <a:lnTo>
                          <a:pt x="393" y="1925"/>
                        </a:lnTo>
                        <a:lnTo>
                          <a:pt x="405" y="1915"/>
                        </a:lnTo>
                        <a:lnTo>
                          <a:pt x="409" y="1892"/>
                        </a:lnTo>
                        <a:lnTo>
                          <a:pt x="394" y="18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2" name="Freeform 39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5 w 3799"/>
                      <a:gd name="T1" fmla="*/ 1846 h 2340"/>
                      <a:gd name="T2" fmla="*/ 348 w 3799"/>
                      <a:gd name="T3" fmla="*/ 1851 h 2340"/>
                      <a:gd name="T4" fmla="*/ 340 w 3799"/>
                      <a:gd name="T5" fmla="*/ 1868 h 2340"/>
                      <a:gd name="T6" fmla="*/ 340 w 3799"/>
                      <a:gd name="T7" fmla="*/ 1873 h 2340"/>
                      <a:gd name="T8" fmla="*/ 349 w 3799"/>
                      <a:gd name="T9" fmla="*/ 1886 h 2340"/>
                      <a:gd name="T10" fmla="*/ 363 w 3799"/>
                      <a:gd name="T11" fmla="*/ 1888 h 2340"/>
                      <a:gd name="T12" fmla="*/ 376 w 3799"/>
                      <a:gd name="T13" fmla="*/ 1878 h 2340"/>
                      <a:gd name="T14" fmla="*/ 380 w 3799"/>
                      <a:gd name="T15" fmla="*/ 1855 h 2340"/>
                      <a:gd name="T16" fmla="*/ 365 w 3799"/>
                      <a:gd name="T17" fmla="*/ 184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65" y="1846"/>
                        </a:moveTo>
                        <a:lnTo>
                          <a:pt x="348" y="1851"/>
                        </a:lnTo>
                        <a:lnTo>
                          <a:pt x="340" y="1868"/>
                        </a:lnTo>
                        <a:lnTo>
                          <a:pt x="340" y="1873"/>
                        </a:lnTo>
                        <a:lnTo>
                          <a:pt x="349" y="1886"/>
                        </a:lnTo>
                        <a:lnTo>
                          <a:pt x="363" y="1888"/>
                        </a:lnTo>
                        <a:lnTo>
                          <a:pt x="376" y="1878"/>
                        </a:lnTo>
                        <a:lnTo>
                          <a:pt x="380" y="1855"/>
                        </a:lnTo>
                        <a:lnTo>
                          <a:pt x="365" y="18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3" name="Freeform 39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80 w 3799"/>
                      <a:gd name="T1" fmla="*/ 1994 h 2340"/>
                      <a:gd name="T2" fmla="*/ 363 w 3799"/>
                      <a:gd name="T3" fmla="*/ 1998 h 2340"/>
                      <a:gd name="T4" fmla="*/ 355 w 3799"/>
                      <a:gd name="T5" fmla="*/ 2016 h 2340"/>
                      <a:gd name="T6" fmla="*/ 355 w 3799"/>
                      <a:gd name="T7" fmla="*/ 2021 h 2340"/>
                      <a:gd name="T8" fmla="*/ 364 w 3799"/>
                      <a:gd name="T9" fmla="*/ 2034 h 2340"/>
                      <a:gd name="T10" fmla="*/ 378 w 3799"/>
                      <a:gd name="T11" fmla="*/ 2036 h 2340"/>
                      <a:gd name="T12" fmla="*/ 391 w 3799"/>
                      <a:gd name="T13" fmla="*/ 2026 h 2340"/>
                      <a:gd name="T14" fmla="*/ 395 w 3799"/>
                      <a:gd name="T15" fmla="*/ 2003 h 2340"/>
                      <a:gd name="T16" fmla="*/ 380 w 3799"/>
                      <a:gd name="T17" fmla="*/ 199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80" y="1994"/>
                        </a:moveTo>
                        <a:lnTo>
                          <a:pt x="363" y="1998"/>
                        </a:lnTo>
                        <a:lnTo>
                          <a:pt x="355" y="2016"/>
                        </a:lnTo>
                        <a:lnTo>
                          <a:pt x="355" y="2021"/>
                        </a:lnTo>
                        <a:lnTo>
                          <a:pt x="364" y="2034"/>
                        </a:lnTo>
                        <a:lnTo>
                          <a:pt x="378" y="2036"/>
                        </a:lnTo>
                        <a:lnTo>
                          <a:pt x="391" y="2026"/>
                        </a:lnTo>
                        <a:lnTo>
                          <a:pt x="395" y="2003"/>
                        </a:lnTo>
                        <a:lnTo>
                          <a:pt x="380" y="19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4" name="Freeform 39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409 w 3799"/>
                      <a:gd name="T1" fmla="*/ 1773 h 2340"/>
                      <a:gd name="T2" fmla="*/ 392 w 3799"/>
                      <a:gd name="T3" fmla="*/ 1777 h 2340"/>
                      <a:gd name="T4" fmla="*/ 384 w 3799"/>
                      <a:gd name="T5" fmla="*/ 1794 h 2340"/>
                      <a:gd name="T6" fmla="*/ 385 w 3799"/>
                      <a:gd name="T7" fmla="*/ 1799 h 2340"/>
                      <a:gd name="T8" fmla="*/ 393 w 3799"/>
                      <a:gd name="T9" fmla="*/ 1812 h 2340"/>
                      <a:gd name="T10" fmla="*/ 407 w 3799"/>
                      <a:gd name="T11" fmla="*/ 1814 h 2340"/>
                      <a:gd name="T12" fmla="*/ 420 w 3799"/>
                      <a:gd name="T13" fmla="*/ 1804 h 2340"/>
                      <a:gd name="T14" fmla="*/ 424 w 3799"/>
                      <a:gd name="T15" fmla="*/ 1781 h 2340"/>
                      <a:gd name="T16" fmla="*/ 409 w 3799"/>
                      <a:gd name="T17" fmla="*/ 177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409" y="1773"/>
                        </a:moveTo>
                        <a:lnTo>
                          <a:pt x="392" y="1777"/>
                        </a:lnTo>
                        <a:lnTo>
                          <a:pt x="384" y="1794"/>
                        </a:lnTo>
                        <a:lnTo>
                          <a:pt x="385" y="1799"/>
                        </a:lnTo>
                        <a:lnTo>
                          <a:pt x="393" y="1812"/>
                        </a:lnTo>
                        <a:lnTo>
                          <a:pt x="407" y="1814"/>
                        </a:lnTo>
                        <a:lnTo>
                          <a:pt x="420" y="1804"/>
                        </a:lnTo>
                        <a:lnTo>
                          <a:pt x="424" y="1781"/>
                        </a:lnTo>
                        <a:lnTo>
                          <a:pt x="409" y="17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5" name="Freeform 39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424 w 3799"/>
                      <a:gd name="T1" fmla="*/ 1580 h 2340"/>
                      <a:gd name="T2" fmla="*/ 407 w 3799"/>
                      <a:gd name="T3" fmla="*/ 1585 h 2340"/>
                      <a:gd name="T4" fmla="*/ 399 w 3799"/>
                      <a:gd name="T5" fmla="*/ 1602 h 2340"/>
                      <a:gd name="T6" fmla="*/ 399 w 3799"/>
                      <a:gd name="T7" fmla="*/ 1607 h 2340"/>
                      <a:gd name="T8" fmla="*/ 408 w 3799"/>
                      <a:gd name="T9" fmla="*/ 1620 h 2340"/>
                      <a:gd name="T10" fmla="*/ 422 w 3799"/>
                      <a:gd name="T11" fmla="*/ 1622 h 2340"/>
                      <a:gd name="T12" fmla="*/ 435 w 3799"/>
                      <a:gd name="T13" fmla="*/ 1612 h 2340"/>
                      <a:gd name="T14" fmla="*/ 439 w 3799"/>
                      <a:gd name="T15" fmla="*/ 1589 h 2340"/>
                      <a:gd name="T16" fmla="*/ 424 w 3799"/>
                      <a:gd name="T17" fmla="*/ 158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424" y="1580"/>
                        </a:moveTo>
                        <a:lnTo>
                          <a:pt x="407" y="1585"/>
                        </a:lnTo>
                        <a:lnTo>
                          <a:pt x="399" y="1602"/>
                        </a:lnTo>
                        <a:lnTo>
                          <a:pt x="399" y="1607"/>
                        </a:lnTo>
                        <a:lnTo>
                          <a:pt x="408" y="1620"/>
                        </a:lnTo>
                        <a:lnTo>
                          <a:pt x="422" y="1622"/>
                        </a:lnTo>
                        <a:lnTo>
                          <a:pt x="435" y="1612"/>
                        </a:lnTo>
                        <a:lnTo>
                          <a:pt x="439" y="1589"/>
                        </a:lnTo>
                        <a:lnTo>
                          <a:pt x="424" y="15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6" name="Freeform 39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439 w 3799"/>
                      <a:gd name="T1" fmla="*/ 1529 h 2340"/>
                      <a:gd name="T2" fmla="*/ 422 w 3799"/>
                      <a:gd name="T3" fmla="*/ 1533 h 2340"/>
                      <a:gd name="T4" fmla="*/ 414 w 3799"/>
                      <a:gd name="T5" fmla="*/ 1550 h 2340"/>
                      <a:gd name="T6" fmla="*/ 414 w 3799"/>
                      <a:gd name="T7" fmla="*/ 1556 h 2340"/>
                      <a:gd name="T8" fmla="*/ 423 w 3799"/>
                      <a:gd name="T9" fmla="*/ 1568 h 2340"/>
                      <a:gd name="T10" fmla="*/ 437 w 3799"/>
                      <a:gd name="T11" fmla="*/ 1570 h 2340"/>
                      <a:gd name="T12" fmla="*/ 450 w 3799"/>
                      <a:gd name="T13" fmla="*/ 1560 h 2340"/>
                      <a:gd name="T14" fmla="*/ 454 w 3799"/>
                      <a:gd name="T15" fmla="*/ 1538 h 2340"/>
                      <a:gd name="T16" fmla="*/ 439 w 3799"/>
                      <a:gd name="T17" fmla="*/ 152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439" y="1529"/>
                        </a:moveTo>
                        <a:lnTo>
                          <a:pt x="422" y="1533"/>
                        </a:lnTo>
                        <a:lnTo>
                          <a:pt x="414" y="1550"/>
                        </a:lnTo>
                        <a:lnTo>
                          <a:pt x="414" y="1556"/>
                        </a:lnTo>
                        <a:lnTo>
                          <a:pt x="423" y="1568"/>
                        </a:lnTo>
                        <a:lnTo>
                          <a:pt x="437" y="1570"/>
                        </a:lnTo>
                        <a:lnTo>
                          <a:pt x="450" y="1560"/>
                        </a:lnTo>
                        <a:lnTo>
                          <a:pt x="454" y="1538"/>
                        </a:lnTo>
                        <a:lnTo>
                          <a:pt x="439" y="15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7" name="Freeform 39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454 w 3799"/>
                      <a:gd name="T1" fmla="*/ 1366 h 2340"/>
                      <a:gd name="T2" fmla="*/ 437 w 3799"/>
                      <a:gd name="T3" fmla="*/ 1370 h 2340"/>
                      <a:gd name="T4" fmla="*/ 428 w 3799"/>
                      <a:gd name="T5" fmla="*/ 1388 h 2340"/>
                      <a:gd name="T6" fmla="*/ 429 w 3799"/>
                      <a:gd name="T7" fmla="*/ 1393 h 2340"/>
                      <a:gd name="T8" fmla="*/ 438 w 3799"/>
                      <a:gd name="T9" fmla="*/ 1406 h 2340"/>
                      <a:gd name="T10" fmla="*/ 452 w 3799"/>
                      <a:gd name="T11" fmla="*/ 1408 h 2340"/>
                      <a:gd name="T12" fmla="*/ 465 w 3799"/>
                      <a:gd name="T13" fmla="*/ 1398 h 2340"/>
                      <a:gd name="T14" fmla="*/ 469 w 3799"/>
                      <a:gd name="T15" fmla="*/ 1375 h 2340"/>
                      <a:gd name="T16" fmla="*/ 454 w 3799"/>
                      <a:gd name="T17" fmla="*/ 136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454" y="1366"/>
                        </a:moveTo>
                        <a:lnTo>
                          <a:pt x="437" y="1370"/>
                        </a:lnTo>
                        <a:lnTo>
                          <a:pt x="428" y="1388"/>
                        </a:lnTo>
                        <a:lnTo>
                          <a:pt x="429" y="1393"/>
                        </a:lnTo>
                        <a:lnTo>
                          <a:pt x="438" y="1406"/>
                        </a:lnTo>
                        <a:lnTo>
                          <a:pt x="452" y="1408"/>
                        </a:lnTo>
                        <a:lnTo>
                          <a:pt x="465" y="1398"/>
                        </a:lnTo>
                        <a:lnTo>
                          <a:pt x="469" y="1375"/>
                        </a:lnTo>
                        <a:lnTo>
                          <a:pt x="454" y="13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8" name="Freeform 39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468 w 3799"/>
                      <a:gd name="T1" fmla="*/ 1159 h 2340"/>
                      <a:gd name="T2" fmla="*/ 451 w 3799"/>
                      <a:gd name="T3" fmla="*/ 1164 h 2340"/>
                      <a:gd name="T4" fmla="*/ 443 w 3799"/>
                      <a:gd name="T5" fmla="*/ 1181 h 2340"/>
                      <a:gd name="T6" fmla="*/ 444 w 3799"/>
                      <a:gd name="T7" fmla="*/ 1186 h 2340"/>
                      <a:gd name="T8" fmla="*/ 452 w 3799"/>
                      <a:gd name="T9" fmla="*/ 1199 h 2340"/>
                      <a:gd name="T10" fmla="*/ 467 w 3799"/>
                      <a:gd name="T11" fmla="*/ 1201 h 2340"/>
                      <a:gd name="T12" fmla="*/ 479 w 3799"/>
                      <a:gd name="T13" fmla="*/ 1191 h 2340"/>
                      <a:gd name="T14" fmla="*/ 483 w 3799"/>
                      <a:gd name="T15" fmla="*/ 1170 h 2340"/>
                      <a:gd name="T16" fmla="*/ 482 w 3799"/>
                      <a:gd name="T17" fmla="*/ 1169 h 2340"/>
                      <a:gd name="T18" fmla="*/ 480 w 3799"/>
                      <a:gd name="T19" fmla="*/ 1166 h 2340"/>
                      <a:gd name="T20" fmla="*/ 468 w 3799"/>
                      <a:gd name="T21" fmla="*/ 115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468" y="1159"/>
                        </a:moveTo>
                        <a:lnTo>
                          <a:pt x="451" y="1164"/>
                        </a:lnTo>
                        <a:lnTo>
                          <a:pt x="443" y="1181"/>
                        </a:lnTo>
                        <a:lnTo>
                          <a:pt x="444" y="1186"/>
                        </a:lnTo>
                        <a:lnTo>
                          <a:pt x="452" y="1199"/>
                        </a:lnTo>
                        <a:lnTo>
                          <a:pt x="467" y="1201"/>
                        </a:lnTo>
                        <a:lnTo>
                          <a:pt x="479" y="1191"/>
                        </a:lnTo>
                        <a:lnTo>
                          <a:pt x="483" y="1170"/>
                        </a:lnTo>
                        <a:lnTo>
                          <a:pt x="482" y="1169"/>
                        </a:lnTo>
                        <a:lnTo>
                          <a:pt x="480" y="1166"/>
                        </a:lnTo>
                        <a:lnTo>
                          <a:pt x="468" y="11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99" name="Freeform 39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488 w 3799"/>
                      <a:gd name="T1" fmla="*/ 1132 h 2340"/>
                      <a:gd name="T2" fmla="*/ 481 w 3799"/>
                      <a:gd name="T3" fmla="*/ 1134 h 2340"/>
                      <a:gd name="T4" fmla="*/ 473 w 3799"/>
                      <a:gd name="T5" fmla="*/ 1151 h 2340"/>
                      <a:gd name="T6" fmla="*/ 473 w 3799"/>
                      <a:gd name="T7" fmla="*/ 1157 h 2340"/>
                      <a:gd name="T8" fmla="*/ 480 w 3799"/>
                      <a:gd name="T9" fmla="*/ 1166 h 2340"/>
                      <a:gd name="T10" fmla="*/ 483 w 3799"/>
                      <a:gd name="T11" fmla="*/ 1168 h 2340"/>
                      <a:gd name="T12" fmla="*/ 483 w 3799"/>
                      <a:gd name="T13" fmla="*/ 1170 h 2340"/>
                      <a:gd name="T14" fmla="*/ 496 w 3799"/>
                      <a:gd name="T15" fmla="*/ 1171 h 2340"/>
                      <a:gd name="T16" fmla="*/ 509 w 3799"/>
                      <a:gd name="T17" fmla="*/ 1161 h 2340"/>
                      <a:gd name="T18" fmla="*/ 511 w 3799"/>
                      <a:gd name="T19" fmla="*/ 1149 h 2340"/>
                      <a:gd name="T20" fmla="*/ 497 w 3799"/>
                      <a:gd name="T21" fmla="*/ 1147 h 2340"/>
                      <a:gd name="T22" fmla="*/ 488 w 3799"/>
                      <a:gd name="T23" fmla="*/ 1135 h 2340"/>
                      <a:gd name="T24" fmla="*/ 488 w 3799"/>
                      <a:gd name="T25" fmla="*/ 113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799" h="2340">
                        <a:moveTo>
                          <a:pt x="488" y="1132"/>
                        </a:moveTo>
                        <a:lnTo>
                          <a:pt x="481" y="1134"/>
                        </a:lnTo>
                        <a:lnTo>
                          <a:pt x="473" y="1151"/>
                        </a:lnTo>
                        <a:lnTo>
                          <a:pt x="473" y="1157"/>
                        </a:lnTo>
                        <a:lnTo>
                          <a:pt x="480" y="1166"/>
                        </a:lnTo>
                        <a:lnTo>
                          <a:pt x="483" y="1168"/>
                        </a:lnTo>
                        <a:lnTo>
                          <a:pt x="483" y="1170"/>
                        </a:lnTo>
                        <a:lnTo>
                          <a:pt x="496" y="1171"/>
                        </a:lnTo>
                        <a:lnTo>
                          <a:pt x="509" y="1161"/>
                        </a:lnTo>
                        <a:lnTo>
                          <a:pt x="511" y="1149"/>
                        </a:lnTo>
                        <a:lnTo>
                          <a:pt x="497" y="1147"/>
                        </a:lnTo>
                        <a:lnTo>
                          <a:pt x="488" y="1135"/>
                        </a:lnTo>
                        <a:lnTo>
                          <a:pt x="488" y="11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0" name="Freeform 39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480 w 3799"/>
                      <a:gd name="T1" fmla="*/ 1166 h 2340"/>
                      <a:gd name="T2" fmla="*/ 482 w 3799"/>
                      <a:gd name="T3" fmla="*/ 1169 h 2340"/>
                      <a:gd name="T4" fmla="*/ 483 w 3799"/>
                      <a:gd name="T5" fmla="*/ 1170 h 2340"/>
                      <a:gd name="T6" fmla="*/ 483 w 3799"/>
                      <a:gd name="T7" fmla="*/ 1168 h 2340"/>
                      <a:gd name="T8" fmla="*/ 480 w 3799"/>
                      <a:gd name="T9" fmla="*/ 116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480" y="1166"/>
                        </a:moveTo>
                        <a:lnTo>
                          <a:pt x="482" y="1169"/>
                        </a:lnTo>
                        <a:lnTo>
                          <a:pt x="483" y="1170"/>
                        </a:lnTo>
                        <a:lnTo>
                          <a:pt x="483" y="1168"/>
                        </a:lnTo>
                        <a:lnTo>
                          <a:pt x="480" y="11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1" name="Freeform 40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498 w 3799"/>
                      <a:gd name="T1" fmla="*/ 1130 h 2340"/>
                      <a:gd name="T2" fmla="*/ 488 w 3799"/>
                      <a:gd name="T3" fmla="*/ 1132 h 2340"/>
                      <a:gd name="T4" fmla="*/ 488 w 3799"/>
                      <a:gd name="T5" fmla="*/ 1135 h 2340"/>
                      <a:gd name="T6" fmla="*/ 497 w 3799"/>
                      <a:gd name="T7" fmla="*/ 1147 h 2340"/>
                      <a:gd name="T8" fmla="*/ 511 w 3799"/>
                      <a:gd name="T9" fmla="*/ 1149 h 2340"/>
                      <a:gd name="T10" fmla="*/ 511 w 3799"/>
                      <a:gd name="T11" fmla="*/ 1149 h 2340"/>
                      <a:gd name="T12" fmla="*/ 513 w 3799"/>
                      <a:gd name="T13" fmla="*/ 1139 h 2340"/>
                      <a:gd name="T14" fmla="*/ 498 w 3799"/>
                      <a:gd name="T15" fmla="*/ 113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498" y="1130"/>
                        </a:moveTo>
                        <a:lnTo>
                          <a:pt x="488" y="1132"/>
                        </a:lnTo>
                        <a:lnTo>
                          <a:pt x="488" y="1135"/>
                        </a:lnTo>
                        <a:lnTo>
                          <a:pt x="497" y="1147"/>
                        </a:lnTo>
                        <a:lnTo>
                          <a:pt x="511" y="1149"/>
                        </a:lnTo>
                        <a:lnTo>
                          <a:pt x="511" y="1149"/>
                        </a:lnTo>
                        <a:lnTo>
                          <a:pt x="513" y="1139"/>
                        </a:lnTo>
                        <a:lnTo>
                          <a:pt x="498" y="11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2" name="Freeform 40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525 w 3799"/>
                      <a:gd name="T1" fmla="*/ 1130 h 2340"/>
                      <a:gd name="T2" fmla="*/ 498 w 3799"/>
                      <a:gd name="T3" fmla="*/ 1130 h 2340"/>
                      <a:gd name="T4" fmla="*/ 513 w 3799"/>
                      <a:gd name="T5" fmla="*/ 1139 h 2340"/>
                      <a:gd name="T6" fmla="*/ 511 w 3799"/>
                      <a:gd name="T7" fmla="*/ 1149 h 2340"/>
                      <a:gd name="T8" fmla="*/ 524 w 3799"/>
                      <a:gd name="T9" fmla="*/ 1139 h 2340"/>
                      <a:gd name="T10" fmla="*/ 525 w 3799"/>
                      <a:gd name="T11" fmla="*/ 113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525" y="1130"/>
                        </a:moveTo>
                        <a:lnTo>
                          <a:pt x="498" y="1130"/>
                        </a:lnTo>
                        <a:lnTo>
                          <a:pt x="513" y="1139"/>
                        </a:lnTo>
                        <a:lnTo>
                          <a:pt x="511" y="1149"/>
                        </a:lnTo>
                        <a:lnTo>
                          <a:pt x="524" y="1139"/>
                        </a:lnTo>
                        <a:lnTo>
                          <a:pt x="525" y="11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3" name="Freeform 40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513 w 3799"/>
                      <a:gd name="T1" fmla="*/ 1108 h 2340"/>
                      <a:gd name="T2" fmla="*/ 496 w 3799"/>
                      <a:gd name="T3" fmla="*/ 1112 h 2340"/>
                      <a:gd name="T4" fmla="*/ 488 w 3799"/>
                      <a:gd name="T5" fmla="*/ 1129 h 2340"/>
                      <a:gd name="T6" fmla="*/ 488 w 3799"/>
                      <a:gd name="T7" fmla="*/ 1132 h 2340"/>
                      <a:gd name="T8" fmla="*/ 498 w 3799"/>
                      <a:gd name="T9" fmla="*/ 1130 h 2340"/>
                      <a:gd name="T10" fmla="*/ 525 w 3799"/>
                      <a:gd name="T11" fmla="*/ 1130 h 2340"/>
                      <a:gd name="T12" fmla="*/ 528 w 3799"/>
                      <a:gd name="T13" fmla="*/ 1117 h 2340"/>
                      <a:gd name="T14" fmla="*/ 513 w 3799"/>
                      <a:gd name="T15" fmla="*/ 110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513" y="1108"/>
                        </a:moveTo>
                        <a:lnTo>
                          <a:pt x="496" y="1112"/>
                        </a:lnTo>
                        <a:lnTo>
                          <a:pt x="488" y="1129"/>
                        </a:lnTo>
                        <a:lnTo>
                          <a:pt x="488" y="1132"/>
                        </a:lnTo>
                        <a:lnTo>
                          <a:pt x="498" y="1130"/>
                        </a:lnTo>
                        <a:lnTo>
                          <a:pt x="525" y="1130"/>
                        </a:lnTo>
                        <a:lnTo>
                          <a:pt x="528" y="1117"/>
                        </a:lnTo>
                        <a:lnTo>
                          <a:pt x="513" y="11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4" name="Freeform 40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483 w 3799"/>
                      <a:gd name="T1" fmla="*/ 916 h 2340"/>
                      <a:gd name="T2" fmla="*/ 466 w 3799"/>
                      <a:gd name="T3" fmla="*/ 920 h 2340"/>
                      <a:gd name="T4" fmla="*/ 458 w 3799"/>
                      <a:gd name="T5" fmla="*/ 937 h 2340"/>
                      <a:gd name="T6" fmla="*/ 459 w 3799"/>
                      <a:gd name="T7" fmla="*/ 943 h 2340"/>
                      <a:gd name="T8" fmla="*/ 467 w 3799"/>
                      <a:gd name="T9" fmla="*/ 955 h 2340"/>
                      <a:gd name="T10" fmla="*/ 481 w 3799"/>
                      <a:gd name="T11" fmla="*/ 957 h 2340"/>
                      <a:gd name="T12" fmla="*/ 494 w 3799"/>
                      <a:gd name="T13" fmla="*/ 947 h 2340"/>
                      <a:gd name="T14" fmla="*/ 498 w 3799"/>
                      <a:gd name="T15" fmla="*/ 924 h 2340"/>
                      <a:gd name="T16" fmla="*/ 483 w 3799"/>
                      <a:gd name="T17" fmla="*/ 9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483" y="916"/>
                        </a:moveTo>
                        <a:lnTo>
                          <a:pt x="466" y="920"/>
                        </a:lnTo>
                        <a:lnTo>
                          <a:pt x="458" y="937"/>
                        </a:lnTo>
                        <a:lnTo>
                          <a:pt x="459" y="943"/>
                        </a:lnTo>
                        <a:lnTo>
                          <a:pt x="467" y="955"/>
                        </a:lnTo>
                        <a:lnTo>
                          <a:pt x="481" y="957"/>
                        </a:lnTo>
                        <a:lnTo>
                          <a:pt x="494" y="947"/>
                        </a:lnTo>
                        <a:lnTo>
                          <a:pt x="498" y="924"/>
                        </a:lnTo>
                        <a:lnTo>
                          <a:pt x="483" y="9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5" name="Freeform 40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527 w 3799"/>
                      <a:gd name="T1" fmla="*/ 1662 h 2340"/>
                      <a:gd name="T2" fmla="*/ 511 w 3799"/>
                      <a:gd name="T3" fmla="*/ 1666 h 2340"/>
                      <a:gd name="T4" fmla="*/ 502 w 3799"/>
                      <a:gd name="T5" fmla="*/ 1683 h 2340"/>
                      <a:gd name="T6" fmla="*/ 503 w 3799"/>
                      <a:gd name="T7" fmla="*/ 1689 h 2340"/>
                      <a:gd name="T8" fmla="*/ 512 w 3799"/>
                      <a:gd name="T9" fmla="*/ 1701 h 2340"/>
                      <a:gd name="T10" fmla="*/ 526 w 3799"/>
                      <a:gd name="T11" fmla="*/ 1703 h 2340"/>
                      <a:gd name="T12" fmla="*/ 538 w 3799"/>
                      <a:gd name="T13" fmla="*/ 1693 h 2340"/>
                      <a:gd name="T14" fmla="*/ 543 w 3799"/>
                      <a:gd name="T15" fmla="*/ 1671 h 2340"/>
                      <a:gd name="T16" fmla="*/ 527 w 3799"/>
                      <a:gd name="T17" fmla="*/ 166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527" y="1662"/>
                        </a:moveTo>
                        <a:lnTo>
                          <a:pt x="511" y="1666"/>
                        </a:lnTo>
                        <a:lnTo>
                          <a:pt x="502" y="1683"/>
                        </a:lnTo>
                        <a:lnTo>
                          <a:pt x="503" y="1689"/>
                        </a:lnTo>
                        <a:lnTo>
                          <a:pt x="512" y="1701"/>
                        </a:lnTo>
                        <a:lnTo>
                          <a:pt x="526" y="1703"/>
                        </a:lnTo>
                        <a:lnTo>
                          <a:pt x="538" y="1693"/>
                        </a:lnTo>
                        <a:lnTo>
                          <a:pt x="543" y="1671"/>
                        </a:lnTo>
                        <a:lnTo>
                          <a:pt x="527" y="16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6" name="Freeform 40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542 w 3799"/>
                      <a:gd name="T1" fmla="*/ 1736 h 2340"/>
                      <a:gd name="T2" fmla="*/ 525 w 3799"/>
                      <a:gd name="T3" fmla="*/ 1740 h 2340"/>
                      <a:gd name="T4" fmla="*/ 517 w 3799"/>
                      <a:gd name="T5" fmla="*/ 1757 h 2340"/>
                      <a:gd name="T6" fmla="*/ 518 w 3799"/>
                      <a:gd name="T7" fmla="*/ 1762 h 2340"/>
                      <a:gd name="T8" fmla="*/ 526 w 3799"/>
                      <a:gd name="T9" fmla="*/ 1775 h 2340"/>
                      <a:gd name="T10" fmla="*/ 541 w 3799"/>
                      <a:gd name="T11" fmla="*/ 1777 h 2340"/>
                      <a:gd name="T12" fmla="*/ 553 w 3799"/>
                      <a:gd name="T13" fmla="*/ 1767 h 2340"/>
                      <a:gd name="T14" fmla="*/ 557 w 3799"/>
                      <a:gd name="T15" fmla="*/ 1744 h 2340"/>
                      <a:gd name="T16" fmla="*/ 542 w 3799"/>
                      <a:gd name="T17" fmla="*/ 173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542" y="1736"/>
                        </a:moveTo>
                        <a:lnTo>
                          <a:pt x="525" y="1740"/>
                        </a:lnTo>
                        <a:lnTo>
                          <a:pt x="517" y="1757"/>
                        </a:lnTo>
                        <a:lnTo>
                          <a:pt x="518" y="1762"/>
                        </a:lnTo>
                        <a:lnTo>
                          <a:pt x="526" y="1775"/>
                        </a:lnTo>
                        <a:lnTo>
                          <a:pt x="541" y="1777"/>
                        </a:lnTo>
                        <a:lnTo>
                          <a:pt x="553" y="1767"/>
                        </a:lnTo>
                        <a:lnTo>
                          <a:pt x="557" y="1744"/>
                        </a:lnTo>
                        <a:lnTo>
                          <a:pt x="542" y="17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7" name="Freeform 40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557 w 3799"/>
                      <a:gd name="T1" fmla="*/ 2002 h 2340"/>
                      <a:gd name="T2" fmla="*/ 540 w 3799"/>
                      <a:gd name="T3" fmla="*/ 2006 h 2340"/>
                      <a:gd name="T4" fmla="*/ 532 w 3799"/>
                      <a:gd name="T5" fmla="*/ 2023 h 2340"/>
                      <a:gd name="T6" fmla="*/ 533 w 3799"/>
                      <a:gd name="T7" fmla="*/ 2028 h 2340"/>
                      <a:gd name="T8" fmla="*/ 541 w 3799"/>
                      <a:gd name="T9" fmla="*/ 2041 h 2340"/>
                      <a:gd name="T10" fmla="*/ 555 w 3799"/>
                      <a:gd name="T11" fmla="*/ 2043 h 2340"/>
                      <a:gd name="T12" fmla="*/ 568 w 3799"/>
                      <a:gd name="T13" fmla="*/ 2033 h 2340"/>
                      <a:gd name="T14" fmla="*/ 572 w 3799"/>
                      <a:gd name="T15" fmla="*/ 2010 h 2340"/>
                      <a:gd name="T16" fmla="*/ 557 w 3799"/>
                      <a:gd name="T17" fmla="*/ 200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557" y="2002"/>
                        </a:moveTo>
                        <a:lnTo>
                          <a:pt x="540" y="2006"/>
                        </a:lnTo>
                        <a:lnTo>
                          <a:pt x="532" y="2023"/>
                        </a:lnTo>
                        <a:lnTo>
                          <a:pt x="533" y="2028"/>
                        </a:lnTo>
                        <a:lnTo>
                          <a:pt x="541" y="2041"/>
                        </a:lnTo>
                        <a:lnTo>
                          <a:pt x="555" y="2043"/>
                        </a:lnTo>
                        <a:lnTo>
                          <a:pt x="568" y="2033"/>
                        </a:lnTo>
                        <a:lnTo>
                          <a:pt x="572" y="2010"/>
                        </a:lnTo>
                        <a:lnTo>
                          <a:pt x="557" y="20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8" name="Freeform 40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572 w 3799"/>
                      <a:gd name="T1" fmla="*/ 2046 h 2340"/>
                      <a:gd name="T2" fmla="*/ 555 w 3799"/>
                      <a:gd name="T3" fmla="*/ 2050 h 2340"/>
                      <a:gd name="T4" fmla="*/ 547 w 3799"/>
                      <a:gd name="T5" fmla="*/ 2068 h 2340"/>
                      <a:gd name="T6" fmla="*/ 547 w 3799"/>
                      <a:gd name="T7" fmla="*/ 2073 h 2340"/>
                      <a:gd name="T8" fmla="*/ 556 w 3799"/>
                      <a:gd name="T9" fmla="*/ 2086 h 2340"/>
                      <a:gd name="T10" fmla="*/ 570 w 3799"/>
                      <a:gd name="T11" fmla="*/ 2087 h 2340"/>
                      <a:gd name="T12" fmla="*/ 583 w 3799"/>
                      <a:gd name="T13" fmla="*/ 2077 h 2340"/>
                      <a:gd name="T14" fmla="*/ 583 w 3799"/>
                      <a:gd name="T15" fmla="*/ 2075 h 2340"/>
                      <a:gd name="T16" fmla="*/ 577 w 3799"/>
                      <a:gd name="T17" fmla="*/ 2065 h 2340"/>
                      <a:gd name="T18" fmla="*/ 576 w 3799"/>
                      <a:gd name="T19" fmla="*/ 2060 h 2340"/>
                      <a:gd name="T20" fmla="*/ 581 w 3799"/>
                      <a:gd name="T21" fmla="*/ 2051 h 2340"/>
                      <a:gd name="T22" fmla="*/ 572 w 3799"/>
                      <a:gd name="T23" fmla="*/ 204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572" y="2046"/>
                        </a:moveTo>
                        <a:lnTo>
                          <a:pt x="555" y="2050"/>
                        </a:lnTo>
                        <a:lnTo>
                          <a:pt x="547" y="2068"/>
                        </a:lnTo>
                        <a:lnTo>
                          <a:pt x="547" y="2073"/>
                        </a:lnTo>
                        <a:lnTo>
                          <a:pt x="556" y="2086"/>
                        </a:lnTo>
                        <a:lnTo>
                          <a:pt x="570" y="2087"/>
                        </a:lnTo>
                        <a:lnTo>
                          <a:pt x="583" y="2077"/>
                        </a:lnTo>
                        <a:lnTo>
                          <a:pt x="583" y="2075"/>
                        </a:lnTo>
                        <a:lnTo>
                          <a:pt x="577" y="2065"/>
                        </a:lnTo>
                        <a:lnTo>
                          <a:pt x="576" y="2060"/>
                        </a:lnTo>
                        <a:lnTo>
                          <a:pt x="581" y="2051"/>
                        </a:lnTo>
                        <a:lnTo>
                          <a:pt x="572" y="20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9" name="Freeform 40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596 w 3799"/>
                      <a:gd name="T1" fmla="*/ 2080 h 2340"/>
                      <a:gd name="T2" fmla="*/ 600 w 3799"/>
                      <a:gd name="T3" fmla="*/ 2086 h 2340"/>
                      <a:gd name="T4" fmla="*/ 615 w 3799"/>
                      <a:gd name="T5" fmla="*/ 2087 h 2340"/>
                      <a:gd name="T6" fmla="*/ 624 w 3799"/>
                      <a:gd name="T7" fmla="*/ 2080 h 2340"/>
                      <a:gd name="T8" fmla="*/ 600 w 3799"/>
                      <a:gd name="T9" fmla="*/ 2080 h 2340"/>
                      <a:gd name="T10" fmla="*/ 596 w 3799"/>
                      <a:gd name="T11" fmla="*/ 208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596" y="2080"/>
                        </a:moveTo>
                        <a:lnTo>
                          <a:pt x="600" y="2086"/>
                        </a:lnTo>
                        <a:lnTo>
                          <a:pt x="615" y="2087"/>
                        </a:lnTo>
                        <a:lnTo>
                          <a:pt x="624" y="2080"/>
                        </a:lnTo>
                        <a:lnTo>
                          <a:pt x="600" y="2080"/>
                        </a:lnTo>
                        <a:lnTo>
                          <a:pt x="596" y="20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0" name="Freeform 40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15 w 3799"/>
                      <a:gd name="T1" fmla="*/ 2046 h 2340"/>
                      <a:gd name="T2" fmla="*/ 599 w 3799"/>
                      <a:gd name="T3" fmla="*/ 2050 h 2340"/>
                      <a:gd name="T4" fmla="*/ 591 w 3799"/>
                      <a:gd name="T5" fmla="*/ 2068 h 2340"/>
                      <a:gd name="T6" fmla="*/ 592 w 3799"/>
                      <a:gd name="T7" fmla="*/ 2073 h 2340"/>
                      <a:gd name="T8" fmla="*/ 596 w 3799"/>
                      <a:gd name="T9" fmla="*/ 2080 h 2340"/>
                      <a:gd name="T10" fmla="*/ 600 w 3799"/>
                      <a:gd name="T11" fmla="*/ 2080 h 2340"/>
                      <a:gd name="T12" fmla="*/ 612 w 3799"/>
                      <a:gd name="T13" fmla="*/ 2070 h 2340"/>
                      <a:gd name="T14" fmla="*/ 617 w 3799"/>
                      <a:gd name="T15" fmla="*/ 2047 h 2340"/>
                      <a:gd name="T16" fmla="*/ 615 w 3799"/>
                      <a:gd name="T17" fmla="*/ 204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615" y="2046"/>
                        </a:moveTo>
                        <a:lnTo>
                          <a:pt x="599" y="2050"/>
                        </a:lnTo>
                        <a:lnTo>
                          <a:pt x="591" y="2068"/>
                        </a:lnTo>
                        <a:lnTo>
                          <a:pt x="592" y="2073"/>
                        </a:lnTo>
                        <a:lnTo>
                          <a:pt x="596" y="2080"/>
                        </a:lnTo>
                        <a:lnTo>
                          <a:pt x="600" y="2080"/>
                        </a:lnTo>
                        <a:lnTo>
                          <a:pt x="612" y="2070"/>
                        </a:lnTo>
                        <a:lnTo>
                          <a:pt x="617" y="2047"/>
                        </a:lnTo>
                        <a:lnTo>
                          <a:pt x="615" y="20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1" name="Freeform 41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16 w 3799"/>
                      <a:gd name="T1" fmla="*/ 2046 h 2340"/>
                      <a:gd name="T2" fmla="*/ 615 w 3799"/>
                      <a:gd name="T3" fmla="*/ 2046 h 2340"/>
                      <a:gd name="T4" fmla="*/ 617 w 3799"/>
                      <a:gd name="T5" fmla="*/ 2047 h 2340"/>
                      <a:gd name="T6" fmla="*/ 612 w 3799"/>
                      <a:gd name="T7" fmla="*/ 2070 h 2340"/>
                      <a:gd name="T8" fmla="*/ 600 w 3799"/>
                      <a:gd name="T9" fmla="*/ 2080 h 2340"/>
                      <a:gd name="T10" fmla="*/ 624 w 3799"/>
                      <a:gd name="T11" fmla="*/ 2080 h 2340"/>
                      <a:gd name="T12" fmla="*/ 627 w 3799"/>
                      <a:gd name="T13" fmla="*/ 2077 h 2340"/>
                      <a:gd name="T14" fmla="*/ 631 w 3799"/>
                      <a:gd name="T15" fmla="*/ 2055 h 2340"/>
                      <a:gd name="T16" fmla="*/ 616 w 3799"/>
                      <a:gd name="T17" fmla="*/ 204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616" y="2046"/>
                        </a:moveTo>
                        <a:lnTo>
                          <a:pt x="615" y="2046"/>
                        </a:lnTo>
                        <a:lnTo>
                          <a:pt x="617" y="2047"/>
                        </a:lnTo>
                        <a:lnTo>
                          <a:pt x="612" y="2070"/>
                        </a:lnTo>
                        <a:lnTo>
                          <a:pt x="600" y="2080"/>
                        </a:lnTo>
                        <a:lnTo>
                          <a:pt x="624" y="2080"/>
                        </a:lnTo>
                        <a:lnTo>
                          <a:pt x="627" y="2077"/>
                        </a:lnTo>
                        <a:lnTo>
                          <a:pt x="631" y="2055"/>
                        </a:lnTo>
                        <a:lnTo>
                          <a:pt x="616" y="20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2" name="Freeform 41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01 w 3799"/>
                      <a:gd name="T1" fmla="*/ 2038 h 2340"/>
                      <a:gd name="T2" fmla="*/ 584 w 3799"/>
                      <a:gd name="T3" fmla="*/ 2043 h 2340"/>
                      <a:gd name="T4" fmla="*/ 581 w 3799"/>
                      <a:gd name="T5" fmla="*/ 2051 h 2340"/>
                      <a:gd name="T6" fmla="*/ 587 w 3799"/>
                      <a:gd name="T7" fmla="*/ 2055 h 2340"/>
                      <a:gd name="T8" fmla="*/ 583 w 3799"/>
                      <a:gd name="T9" fmla="*/ 2075 h 2340"/>
                      <a:gd name="T10" fmla="*/ 586 w 3799"/>
                      <a:gd name="T11" fmla="*/ 2078 h 2340"/>
                      <a:gd name="T12" fmla="*/ 596 w 3799"/>
                      <a:gd name="T13" fmla="*/ 2080 h 2340"/>
                      <a:gd name="T14" fmla="*/ 592 w 3799"/>
                      <a:gd name="T15" fmla="*/ 2073 h 2340"/>
                      <a:gd name="T16" fmla="*/ 591 w 3799"/>
                      <a:gd name="T17" fmla="*/ 2068 h 2340"/>
                      <a:gd name="T18" fmla="*/ 599 w 3799"/>
                      <a:gd name="T19" fmla="*/ 2050 h 2340"/>
                      <a:gd name="T20" fmla="*/ 615 w 3799"/>
                      <a:gd name="T21" fmla="*/ 2046 h 2340"/>
                      <a:gd name="T22" fmla="*/ 601 w 3799"/>
                      <a:gd name="T23" fmla="*/ 203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601" y="2038"/>
                        </a:moveTo>
                        <a:lnTo>
                          <a:pt x="584" y="2043"/>
                        </a:lnTo>
                        <a:lnTo>
                          <a:pt x="581" y="2051"/>
                        </a:lnTo>
                        <a:lnTo>
                          <a:pt x="587" y="2055"/>
                        </a:lnTo>
                        <a:lnTo>
                          <a:pt x="583" y="2075"/>
                        </a:lnTo>
                        <a:lnTo>
                          <a:pt x="586" y="2078"/>
                        </a:lnTo>
                        <a:lnTo>
                          <a:pt x="596" y="2080"/>
                        </a:lnTo>
                        <a:lnTo>
                          <a:pt x="592" y="2073"/>
                        </a:lnTo>
                        <a:lnTo>
                          <a:pt x="591" y="2068"/>
                        </a:lnTo>
                        <a:lnTo>
                          <a:pt x="599" y="2050"/>
                        </a:lnTo>
                        <a:lnTo>
                          <a:pt x="615" y="2046"/>
                        </a:lnTo>
                        <a:lnTo>
                          <a:pt x="601" y="20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3" name="Freeform 41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581 w 3799"/>
                      <a:gd name="T1" fmla="*/ 2051 h 2340"/>
                      <a:gd name="T2" fmla="*/ 576 w 3799"/>
                      <a:gd name="T3" fmla="*/ 2060 h 2340"/>
                      <a:gd name="T4" fmla="*/ 577 w 3799"/>
                      <a:gd name="T5" fmla="*/ 2065 h 2340"/>
                      <a:gd name="T6" fmla="*/ 583 w 3799"/>
                      <a:gd name="T7" fmla="*/ 2075 h 2340"/>
                      <a:gd name="T8" fmla="*/ 587 w 3799"/>
                      <a:gd name="T9" fmla="*/ 2055 h 2340"/>
                      <a:gd name="T10" fmla="*/ 581 w 3799"/>
                      <a:gd name="T11" fmla="*/ 205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581" y="2051"/>
                        </a:moveTo>
                        <a:lnTo>
                          <a:pt x="576" y="2060"/>
                        </a:lnTo>
                        <a:lnTo>
                          <a:pt x="577" y="2065"/>
                        </a:lnTo>
                        <a:lnTo>
                          <a:pt x="583" y="2075"/>
                        </a:lnTo>
                        <a:lnTo>
                          <a:pt x="587" y="2055"/>
                        </a:lnTo>
                        <a:lnTo>
                          <a:pt x="581" y="20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4" name="Freeform 41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587 w 3799"/>
                      <a:gd name="T1" fmla="*/ 2253 h 2340"/>
                      <a:gd name="T2" fmla="*/ 570 w 3799"/>
                      <a:gd name="T3" fmla="*/ 2257 h 2340"/>
                      <a:gd name="T4" fmla="*/ 562 w 3799"/>
                      <a:gd name="T5" fmla="*/ 2274 h 2340"/>
                      <a:gd name="T6" fmla="*/ 562 w 3799"/>
                      <a:gd name="T7" fmla="*/ 2280 h 2340"/>
                      <a:gd name="T8" fmla="*/ 571 w 3799"/>
                      <a:gd name="T9" fmla="*/ 2292 h 2340"/>
                      <a:gd name="T10" fmla="*/ 585 w 3799"/>
                      <a:gd name="T11" fmla="*/ 2294 h 2340"/>
                      <a:gd name="T12" fmla="*/ 598 w 3799"/>
                      <a:gd name="T13" fmla="*/ 2284 h 2340"/>
                      <a:gd name="T14" fmla="*/ 602 w 3799"/>
                      <a:gd name="T15" fmla="*/ 2262 h 2340"/>
                      <a:gd name="T16" fmla="*/ 587 w 3799"/>
                      <a:gd name="T17" fmla="*/ 225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587" y="2253"/>
                        </a:moveTo>
                        <a:lnTo>
                          <a:pt x="570" y="2257"/>
                        </a:lnTo>
                        <a:lnTo>
                          <a:pt x="562" y="2274"/>
                        </a:lnTo>
                        <a:lnTo>
                          <a:pt x="562" y="2280"/>
                        </a:lnTo>
                        <a:lnTo>
                          <a:pt x="571" y="2292"/>
                        </a:lnTo>
                        <a:lnTo>
                          <a:pt x="585" y="2294"/>
                        </a:lnTo>
                        <a:lnTo>
                          <a:pt x="598" y="2284"/>
                        </a:lnTo>
                        <a:lnTo>
                          <a:pt x="602" y="2262"/>
                        </a:lnTo>
                        <a:lnTo>
                          <a:pt x="587" y="22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5" name="Freeform 41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27 w 3799"/>
                      <a:gd name="T1" fmla="*/ 2121 h 2340"/>
                      <a:gd name="T2" fmla="*/ 614 w 3799"/>
                      <a:gd name="T3" fmla="*/ 2124 h 2340"/>
                      <a:gd name="T4" fmla="*/ 606 w 3799"/>
                      <a:gd name="T5" fmla="*/ 2141 h 2340"/>
                      <a:gd name="T6" fmla="*/ 606 w 3799"/>
                      <a:gd name="T7" fmla="*/ 2147 h 2340"/>
                      <a:gd name="T8" fmla="*/ 615 w 3799"/>
                      <a:gd name="T9" fmla="*/ 2159 h 2340"/>
                      <a:gd name="T10" fmla="*/ 629 w 3799"/>
                      <a:gd name="T11" fmla="*/ 2161 h 2340"/>
                      <a:gd name="T12" fmla="*/ 640 w 3799"/>
                      <a:gd name="T13" fmla="*/ 2153 h 2340"/>
                      <a:gd name="T14" fmla="*/ 630 w 3799"/>
                      <a:gd name="T15" fmla="*/ 2152 h 2340"/>
                      <a:gd name="T16" fmla="*/ 621 w 3799"/>
                      <a:gd name="T17" fmla="*/ 2139 h 2340"/>
                      <a:gd name="T18" fmla="*/ 621 w 3799"/>
                      <a:gd name="T19" fmla="*/ 2134 h 2340"/>
                      <a:gd name="T20" fmla="*/ 627 w 3799"/>
                      <a:gd name="T21" fmla="*/ 212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627" y="2121"/>
                        </a:moveTo>
                        <a:lnTo>
                          <a:pt x="614" y="2124"/>
                        </a:lnTo>
                        <a:lnTo>
                          <a:pt x="606" y="2141"/>
                        </a:lnTo>
                        <a:lnTo>
                          <a:pt x="606" y="2147"/>
                        </a:lnTo>
                        <a:lnTo>
                          <a:pt x="615" y="2159"/>
                        </a:lnTo>
                        <a:lnTo>
                          <a:pt x="629" y="2161"/>
                        </a:lnTo>
                        <a:lnTo>
                          <a:pt x="640" y="2153"/>
                        </a:lnTo>
                        <a:lnTo>
                          <a:pt x="630" y="2152"/>
                        </a:lnTo>
                        <a:lnTo>
                          <a:pt x="621" y="2139"/>
                        </a:lnTo>
                        <a:lnTo>
                          <a:pt x="621" y="2134"/>
                        </a:lnTo>
                        <a:lnTo>
                          <a:pt x="627" y="2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6" name="Freeform 41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43 w 3799"/>
                      <a:gd name="T1" fmla="*/ 2120 h 2340"/>
                      <a:gd name="T2" fmla="*/ 631 w 3799"/>
                      <a:gd name="T3" fmla="*/ 2120 h 2340"/>
                      <a:gd name="T4" fmla="*/ 646 w 3799"/>
                      <a:gd name="T5" fmla="*/ 2129 h 2340"/>
                      <a:gd name="T6" fmla="*/ 642 w 3799"/>
                      <a:gd name="T7" fmla="*/ 2151 h 2340"/>
                      <a:gd name="T8" fmla="*/ 640 w 3799"/>
                      <a:gd name="T9" fmla="*/ 2153 h 2340"/>
                      <a:gd name="T10" fmla="*/ 644 w 3799"/>
                      <a:gd name="T11" fmla="*/ 2154 h 2340"/>
                      <a:gd name="T12" fmla="*/ 657 w 3799"/>
                      <a:gd name="T13" fmla="*/ 2144 h 2340"/>
                      <a:gd name="T14" fmla="*/ 660 w 3799"/>
                      <a:gd name="T15" fmla="*/ 2124 h 2340"/>
                      <a:gd name="T16" fmla="*/ 659 w 3799"/>
                      <a:gd name="T17" fmla="*/ 2124 h 2340"/>
                      <a:gd name="T18" fmla="*/ 645 w 3799"/>
                      <a:gd name="T19" fmla="*/ 2122 h 2340"/>
                      <a:gd name="T20" fmla="*/ 643 w 3799"/>
                      <a:gd name="T21" fmla="*/ 212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643" y="2120"/>
                        </a:moveTo>
                        <a:lnTo>
                          <a:pt x="631" y="2120"/>
                        </a:lnTo>
                        <a:lnTo>
                          <a:pt x="646" y="2129"/>
                        </a:lnTo>
                        <a:lnTo>
                          <a:pt x="642" y="2151"/>
                        </a:lnTo>
                        <a:lnTo>
                          <a:pt x="640" y="2153"/>
                        </a:lnTo>
                        <a:lnTo>
                          <a:pt x="644" y="2154"/>
                        </a:lnTo>
                        <a:lnTo>
                          <a:pt x="657" y="2144"/>
                        </a:lnTo>
                        <a:lnTo>
                          <a:pt x="660" y="2124"/>
                        </a:lnTo>
                        <a:lnTo>
                          <a:pt x="659" y="2124"/>
                        </a:lnTo>
                        <a:lnTo>
                          <a:pt x="645" y="2122"/>
                        </a:lnTo>
                        <a:lnTo>
                          <a:pt x="643" y="21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7" name="Freeform 41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31 w 3799"/>
                      <a:gd name="T1" fmla="*/ 2120 h 2340"/>
                      <a:gd name="T2" fmla="*/ 627 w 3799"/>
                      <a:gd name="T3" fmla="*/ 2121 h 2340"/>
                      <a:gd name="T4" fmla="*/ 621 w 3799"/>
                      <a:gd name="T5" fmla="*/ 2134 h 2340"/>
                      <a:gd name="T6" fmla="*/ 621 w 3799"/>
                      <a:gd name="T7" fmla="*/ 2139 h 2340"/>
                      <a:gd name="T8" fmla="*/ 630 w 3799"/>
                      <a:gd name="T9" fmla="*/ 2152 h 2340"/>
                      <a:gd name="T10" fmla="*/ 640 w 3799"/>
                      <a:gd name="T11" fmla="*/ 2153 h 2340"/>
                      <a:gd name="T12" fmla="*/ 642 w 3799"/>
                      <a:gd name="T13" fmla="*/ 2151 h 2340"/>
                      <a:gd name="T14" fmla="*/ 646 w 3799"/>
                      <a:gd name="T15" fmla="*/ 2129 h 2340"/>
                      <a:gd name="T16" fmla="*/ 631 w 3799"/>
                      <a:gd name="T17" fmla="*/ 212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631" y="2120"/>
                        </a:moveTo>
                        <a:lnTo>
                          <a:pt x="627" y="2121"/>
                        </a:lnTo>
                        <a:lnTo>
                          <a:pt x="621" y="2134"/>
                        </a:lnTo>
                        <a:lnTo>
                          <a:pt x="621" y="2139"/>
                        </a:lnTo>
                        <a:lnTo>
                          <a:pt x="630" y="2152"/>
                        </a:lnTo>
                        <a:lnTo>
                          <a:pt x="640" y="2153"/>
                        </a:lnTo>
                        <a:lnTo>
                          <a:pt x="642" y="2151"/>
                        </a:lnTo>
                        <a:lnTo>
                          <a:pt x="646" y="2129"/>
                        </a:lnTo>
                        <a:lnTo>
                          <a:pt x="631" y="21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8" name="Freeform 41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46 w 3799"/>
                      <a:gd name="T1" fmla="*/ 2112 h 2340"/>
                      <a:gd name="T2" fmla="*/ 639 w 3799"/>
                      <a:gd name="T3" fmla="*/ 2114 h 2340"/>
                      <a:gd name="T4" fmla="*/ 645 w 3799"/>
                      <a:gd name="T5" fmla="*/ 2122 h 2340"/>
                      <a:gd name="T6" fmla="*/ 659 w 3799"/>
                      <a:gd name="T7" fmla="*/ 2124 h 2340"/>
                      <a:gd name="T8" fmla="*/ 661 w 3799"/>
                      <a:gd name="T9" fmla="*/ 2123 h 2340"/>
                      <a:gd name="T10" fmla="*/ 661 w 3799"/>
                      <a:gd name="T11" fmla="*/ 2121 h 2340"/>
                      <a:gd name="T12" fmla="*/ 646 w 3799"/>
                      <a:gd name="T13" fmla="*/ 211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646" y="2112"/>
                        </a:moveTo>
                        <a:lnTo>
                          <a:pt x="639" y="2114"/>
                        </a:lnTo>
                        <a:lnTo>
                          <a:pt x="645" y="2122"/>
                        </a:lnTo>
                        <a:lnTo>
                          <a:pt x="659" y="2124"/>
                        </a:lnTo>
                        <a:lnTo>
                          <a:pt x="661" y="2123"/>
                        </a:lnTo>
                        <a:lnTo>
                          <a:pt x="661" y="2121"/>
                        </a:lnTo>
                        <a:lnTo>
                          <a:pt x="646" y="2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9" name="Freeform 41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61 w 3799"/>
                      <a:gd name="T1" fmla="*/ 2123 h 2340"/>
                      <a:gd name="T2" fmla="*/ 659 w 3799"/>
                      <a:gd name="T3" fmla="*/ 2124 h 2340"/>
                      <a:gd name="T4" fmla="*/ 660 w 3799"/>
                      <a:gd name="T5" fmla="*/ 2124 h 2340"/>
                      <a:gd name="T6" fmla="*/ 661 w 3799"/>
                      <a:gd name="T7" fmla="*/ 212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99" h="2340">
                        <a:moveTo>
                          <a:pt x="661" y="2123"/>
                        </a:moveTo>
                        <a:lnTo>
                          <a:pt x="659" y="2124"/>
                        </a:lnTo>
                        <a:lnTo>
                          <a:pt x="660" y="2124"/>
                        </a:lnTo>
                        <a:lnTo>
                          <a:pt x="661" y="21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0" name="Freeform 41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72 w 3799"/>
                      <a:gd name="T1" fmla="*/ 2112 h 2340"/>
                      <a:gd name="T2" fmla="*/ 646 w 3799"/>
                      <a:gd name="T3" fmla="*/ 2112 h 2340"/>
                      <a:gd name="T4" fmla="*/ 661 w 3799"/>
                      <a:gd name="T5" fmla="*/ 2121 h 2340"/>
                      <a:gd name="T6" fmla="*/ 661 w 3799"/>
                      <a:gd name="T7" fmla="*/ 2123 h 2340"/>
                      <a:gd name="T8" fmla="*/ 672 w 3799"/>
                      <a:gd name="T9" fmla="*/ 2114 h 2340"/>
                      <a:gd name="T10" fmla="*/ 672 w 3799"/>
                      <a:gd name="T11" fmla="*/ 211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672" y="2112"/>
                        </a:moveTo>
                        <a:lnTo>
                          <a:pt x="646" y="2112"/>
                        </a:lnTo>
                        <a:lnTo>
                          <a:pt x="661" y="2121"/>
                        </a:lnTo>
                        <a:lnTo>
                          <a:pt x="661" y="2123"/>
                        </a:lnTo>
                        <a:lnTo>
                          <a:pt x="672" y="2114"/>
                        </a:lnTo>
                        <a:lnTo>
                          <a:pt x="672" y="2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1" name="Freeform 42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39 w 3799"/>
                      <a:gd name="T1" fmla="*/ 2114 h 2340"/>
                      <a:gd name="T2" fmla="*/ 629 w 3799"/>
                      <a:gd name="T3" fmla="*/ 2117 h 2340"/>
                      <a:gd name="T4" fmla="*/ 627 w 3799"/>
                      <a:gd name="T5" fmla="*/ 2121 h 2340"/>
                      <a:gd name="T6" fmla="*/ 631 w 3799"/>
                      <a:gd name="T7" fmla="*/ 2120 h 2340"/>
                      <a:gd name="T8" fmla="*/ 643 w 3799"/>
                      <a:gd name="T9" fmla="*/ 2120 h 2340"/>
                      <a:gd name="T10" fmla="*/ 639 w 3799"/>
                      <a:gd name="T11" fmla="*/ 211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639" y="2114"/>
                        </a:moveTo>
                        <a:lnTo>
                          <a:pt x="629" y="2117"/>
                        </a:lnTo>
                        <a:lnTo>
                          <a:pt x="627" y="2121"/>
                        </a:lnTo>
                        <a:lnTo>
                          <a:pt x="631" y="2120"/>
                        </a:lnTo>
                        <a:lnTo>
                          <a:pt x="643" y="2120"/>
                        </a:lnTo>
                        <a:lnTo>
                          <a:pt x="639" y="21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2" name="Freeform 42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61 w 3799"/>
                      <a:gd name="T1" fmla="*/ 2083 h 2340"/>
                      <a:gd name="T2" fmla="*/ 644 w 3799"/>
                      <a:gd name="T3" fmla="*/ 2087 h 2340"/>
                      <a:gd name="T4" fmla="*/ 636 w 3799"/>
                      <a:gd name="T5" fmla="*/ 2104 h 2340"/>
                      <a:gd name="T6" fmla="*/ 636 w 3799"/>
                      <a:gd name="T7" fmla="*/ 2110 h 2340"/>
                      <a:gd name="T8" fmla="*/ 639 w 3799"/>
                      <a:gd name="T9" fmla="*/ 2114 h 2340"/>
                      <a:gd name="T10" fmla="*/ 646 w 3799"/>
                      <a:gd name="T11" fmla="*/ 2112 h 2340"/>
                      <a:gd name="T12" fmla="*/ 672 w 3799"/>
                      <a:gd name="T13" fmla="*/ 2112 h 2340"/>
                      <a:gd name="T14" fmla="*/ 676 w 3799"/>
                      <a:gd name="T15" fmla="*/ 2092 h 2340"/>
                      <a:gd name="T16" fmla="*/ 661 w 3799"/>
                      <a:gd name="T17" fmla="*/ 208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661" y="2083"/>
                        </a:moveTo>
                        <a:lnTo>
                          <a:pt x="644" y="2087"/>
                        </a:lnTo>
                        <a:lnTo>
                          <a:pt x="636" y="2104"/>
                        </a:lnTo>
                        <a:lnTo>
                          <a:pt x="636" y="2110"/>
                        </a:lnTo>
                        <a:lnTo>
                          <a:pt x="639" y="2114"/>
                        </a:lnTo>
                        <a:lnTo>
                          <a:pt x="646" y="2112"/>
                        </a:lnTo>
                        <a:lnTo>
                          <a:pt x="672" y="2112"/>
                        </a:lnTo>
                        <a:lnTo>
                          <a:pt x="676" y="2092"/>
                        </a:lnTo>
                        <a:lnTo>
                          <a:pt x="661" y="20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3" name="Freeform 42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75 w 3799"/>
                      <a:gd name="T1" fmla="*/ 1957 h 2340"/>
                      <a:gd name="T2" fmla="*/ 658 w 3799"/>
                      <a:gd name="T3" fmla="*/ 1961 h 2340"/>
                      <a:gd name="T4" fmla="*/ 650 w 3799"/>
                      <a:gd name="T5" fmla="*/ 1979 h 2340"/>
                      <a:gd name="T6" fmla="*/ 651 w 3799"/>
                      <a:gd name="T7" fmla="*/ 1984 h 2340"/>
                      <a:gd name="T8" fmla="*/ 660 w 3799"/>
                      <a:gd name="T9" fmla="*/ 1997 h 2340"/>
                      <a:gd name="T10" fmla="*/ 674 w 3799"/>
                      <a:gd name="T11" fmla="*/ 1999 h 2340"/>
                      <a:gd name="T12" fmla="*/ 686 w 3799"/>
                      <a:gd name="T13" fmla="*/ 1989 h 2340"/>
                      <a:gd name="T14" fmla="*/ 690 w 3799"/>
                      <a:gd name="T15" fmla="*/ 1966 h 2340"/>
                      <a:gd name="T16" fmla="*/ 675 w 3799"/>
                      <a:gd name="T17" fmla="*/ 19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675" y="1957"/>
                        </a:moveTo>
                        <a:lnTo>
                          <a:pt x="658" y="1961"/>
                        </a:lnTo>
                        <a:lnTo>
                          <a:pt x="650" y="1979"/>
                        </a:lnTo>
                        <a:lnTo>
                          <a:pt x="651" y="1984"/>
                        </a:lnTo>
                        <a:lnTo>
                          <a:pt x="660" y="1997"/>
                        </a:lnTo>
                        <a:lnTo>
                          <a:pt x="674" y="1999"/>
                        </a:lnTo>
                        <a:lnTo>
                          <a:pt x="686" y="1989"/>
                        </a:lnTo>
                        <a:lnTo>
                          <a:pt x="690" y="1966"/>
                        </a:lnTo>
                        <a:lnTo>
                          <a:pt x="675" y="19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4" name="Freeform 42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90 w 3799"/>
                      <a:gd name="T1" fmla="*/ 2016 h 2340"/>
                      <a:gd name="T2" fmla="*/ 673 w 3799"/>
                      <a:gd name="T3" fmla="*/ 2021 h 2340"/>
                      <a:gd name="T4" fmla="*/ 665 w 3799"/>
                      <a:gd name="T5" fmla="*/ 2038 h 2340"/>
                      <a:gd name="T6" fmla="*/ 666 w 3799"/>
                      <a:gd name="T7" fmla="*/ 2043 h 2340"/>
                      <a:gd name="T8" fmla="*/ 674 w 3799"/>
                      <a:gd name="T9" fmla="*/ 2056 h 2340"/>
                      <a:gd name="T10" fmla="*/ 689 w 3799"/>
                      <a:gd name="T11" fmla="*/ 2058 h 2340"/>
                      <a:gd name="T12" fmla="*/ 701 w 3799"/>
                      <a:gd name="T13" fmla="*/ 2048 h 2340"/>
                      <a:gd name="T14" fmla="*/ 705 w 3799"/>
                      <a:gd name="T15" fmla="*/ 2025 h 2340"/>
                      <a:gd name="T16" fmla="*/ 690 w 3799"/>
                      <a:gd name="T17" fmla="*/ 20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690" y="2016"/>
                        </a:moveTo>
                        <a:lnTo>
                          <a:pt x="673" y="2021"/>
                        </a:lnTo>
                        <a:lnTo>
                          <a:pt x="665" y="2038"/>
                        </a:lnTo>
                        <a:lnTo>
                          <a:pt x="666" y="2043"/>
                        </a:lnTo>
                        <a:lnTo>
                          <a:pt x="674" y="2056"/>
                        </a:lnTo>
                        <a:lnTo>
                          <a:pt x="689" y="2058"/>
                        </a:lnTo>
                        <a:lnTo>
                          <a:pt x="701" y="2048"/>
                        </a:lnTo>
                        <a:lnTo>
                          <a:pt x="705" y="2025"/>
                        </a:lnTo>
                        <a:lnTo>
                          <a:pt x="690" y="20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5" name="Freeform 42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697 w 3799"/>
                      <a:gd name="T1" fmla="*/ 2203 h 2340"/>
                      <a:gd name="T2" fmla="*/ 688 w 3799"/>
                      <a:gd name="T3" fmla="*/ 2205 h 2340"/>
                      <a:gd name="T4" fmla="*/ 680 w 3799"/>
                      <a:gd name="T5" fmla="*/ 2223 h 2340"/>
                      <a:gd name="T6" fmla="*/ 680 w 3799"/>
                      <a:gd name="T7" fmla="*/ 2228 h 2340"/>
                      <a:gd name="T8" fmla="*/ 689 w 3799"/>
                      <a:gd name="T9" fmla="*/ 2241 h 2340"/>
                      <a:gd name="T10" fmla="*/ 703 w 3799"/>
                      <a:gd name="T11" fmla="*/ 2243 h 2340"/>
                      <a:gd name="T12" fmla="*/ 716 w 3799"/>
                      <a:gd name="T13" fmla="*/ 2233 h 2340"/>
                      <a:gd name="T14" fmla="*/ 717 w 3799"/>
                      <a:gd name="T15" fmla="*/ 2228 h 2340"/>
                      <a:gd name="T16" fmla="*/ 704 w 3799"/>
                      <a:gd name="T17" fmla="*/ 2226 h 2340"/>
                      <a:gd name="T18" fmla="*/ 695 w 3799"/>
                      <a:gd name="T19" fmla="*/ 2213 h 2340"/>
                      <a:gd name="T20" fmla="*/ 695 w 3799"/>
                      <a:gd name="T21" fmla="*/ 2208 h 2340"/>
                      <a:gd name="T22" fmla="*/ 697 w 3799"/>
                      <a:gd name="T23" fmla="*/ 220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697" y="2203"/>
                        </a:moveTo>
                        <a:lnTo>
                          <a:pt x="688" y="2205"/>
                        </a:lnTo>
                        <a:lnTo>
                          <a:pt x="680" y="2223"/>
                        </a:lnTo>
                        <a:lnTo>
                          <a:pt x="680" y="2228"/>
                        </a:lnTo>
                        <a:lnTo>
                          <a:pt x="689" y="2241"/>
                        </a:lnTo>
                        <a:lnTo>
                          <a:pt x="703" y="2243"/>
                        </a:lnTo>
                        <a:lnTo>
                          <a:pt x="716" y="2233"/>
                        </a:lnTo>
                        <a:lnTo>
                          <a:pt x="717" y="2228"/>
                        </a:lnTo>
                        <a:lnTo>
                          <a:pt x="704" y="2226"/>
                        </a:lnTo>
                        <a:lnTo>
                          <a:pt x="695" y="2213"/>
                        </a:lnTo>
                        <a:lnTo>
                          <a:pt x="695" y="2208"/>
                        </a:lnTo>
                        <a:lnTo>
                          <a:pt x="697" y="22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6" name="Freeform 42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734 w 3799"/>
                      <a:gd name="T1" fmla="*/ 2201 h 2340"/>
                      <a:gd name="T2" fmla="*/ 705 w 3799"/>
                      <a:gd name="T3" fmla="*/ 2201 h 2340"/>
                      <a:gd name="T4" fmla="*/ 720 w 3799"/>
                      <a:gd name="T5" fmla="*/ 2210 h 2340"/>
                      <a:gd name="T6" fmla="*/ 717 w 3799"/>
                      <a:gd name="T7" fmla="*/ 2228 h 2340"/>
                      <a:gd name="T8" fmla="*/ 718 w 3799"/>
                      <a:gd name="T9" fmla="*/ 2228 h 2340"/>
                      <a:gd name="T10" fmla="*/ 731 w 3799"/>
                      <a:gd name="T11" fmla="*/ 2218 h 2340"/>
                      <a:gd name="T12" fmla="*/ 734 w 3799"/>
                      <a:gd name="T13" fmla="*/ 220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734" y="2201"/>
                        </a:moveTo>
                        <a:lnTo>
                          <a:pt x="705" y="2201"/>
                        </a:lnTo>
                        <a:lnTo>
                          <a:pt x="720" y="2210"/>
                        </a:lnTo>
                        <a:lnTo>
                          <a:pt x="717" y="2228"/>
                        </a:lnTo>
                        <a:lnTo>
                          <a:pt x="718" y="2228"/>
                        </a:lnTo>
                        <a:lnTo>
                          <a:pt x="731" y="2218"/>
                        </a:lnTo>
                        <a:lnTo>
                          <a:pt x="734" y="2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7" name="Freeform 42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705 w 3799"/>
                      <a:gd name="T1" fmla="*/ 2201 h 2340"/>
                      <a:gd name="T2" fmla="*/ 697 w 3799"/>
                      <a:gd name="T3" fmla="*/ 2203 h 2340"/>
                      <a:gd name="T4" fmla="*/ 695 w 3799"/>
                      <a:gd name="T5" fmla="*/ 2208 h 2340"/>
                      <a:gd name="T6" fmla="*/ 695 w 3799"/>
                      <a:gd name="T7" fmla="*/ 2213 h 2340"/>
                      <a:gd name="T8" fmla="*/ 704 w 3799"/>
                      <a:gd name="T9" fmla="*/ 2226 h 2340"/>
                      <a:gd name="T10" fmla="*/ 717 w 3799"/>
                      <a:gd name="T11" fmla="*/ 2228 h 2340"/>
                      <a:gd name="T12" fmla="*/ 720 w 3799"/>
                      <a:gd name="T13" fmla="*/ 2210 h 2340"/>
                      <a:gd name="T14" fmla="*/ 705 w 3799"/>
                      <a:gd name="T15" fmla="*/ 220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705" y="2201"/>
                        </a:moveTo>
                        <a:lnTo>
                          <a:pt x="697" y="2203"/>
                        </a:lnTo>
                        <a:lnTo>
                          <a:pt x="695" y="2208"/>
                        </a:lnTo>
                        <a:lnTo>
                          <a:pt x="695" y="2213"/>
                        </a:lnTo>
                        <a:lnTo>
                          <a:pt x="704" y="2226"/>
                        </a:lnTo>
                        <a:lnTo>
                          <a:pt x="717" y="2228"/>
                        </a:lnTo>
                        <a:lnTo>
                          <a:pt x="720" y="2210"/>
                        </a:lnTo>
                        <a:lnTo>
                          <a:pt x="705" y="2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8" name="Freeform 42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720 w 3799"/>
                      <a:gd name="T1" fmla="*/ 2186 h 2340"/>
                      <a:gd name="T2" fmla="*/ 703 w 3799"/>
                      <a:gd name="T3" fmla="*/ 2190 h 2340"/>
                      <a:gd name="T4" fmla="*/ 697 w 3799"/>
                      <a:gd name="T5" fmla="*/ 2203 h 2340"/>
                      <a:gd name="T6" fmla="*/ 705 w 3799"/>
                      <a:gd name="T7" fmla="*/ 2201 h 2340"/>
                      <a:gd name="T8" fmla="*/ 734 w 3799"/>
                      <a:gd name="T9" fmla="*/ 2201 h 2340"/>
                      <a:gd name="T10" fmla="*/ 735 w 3799"/>
                      <a:gd name="T11" fmla="*/ 2195 h 2340"/>
                      <a:gd name="T12" fmla="*/ 720 w 3799"/>
                      <a:gd name="T13" fmla="*/ 218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720" y="2186"/>
                        </a:moveTo>
                        <a:lnTo>
                          <a:pt x="703" y="2190"/>
                        </a:lnTo>
                        <a:lnTo>
                          <a:pt x="697" y="2203"/>
                        </a:lnTo>
                        <a:lnTo>
                          <a:pt x="705" y="2201"/>
                        </a:lnTo>
                        <a:lnTo>
                          <a:pt x="734" y="2201"/>
                        </a:lnTo>
                        <a:lnTo>
                          <a:pt x="735" y="2195"/>
                        </a:lnTo>
                        <a:lnTo>
                          <a:pt x="720" y="21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9" name="Freeform 42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764 w 3799"/>
                      <a:gd name="T1" fmla="*/ 2031 h 2340"/>
                      <a:gd name="T2" fmla="*/ 747 w 3799"/>
                      <a:gd name="T3" fmla="*/ 2035 h 2340"/>
                      <a:gd name="T4" fmla="*/ 739 w 3799"/>
                      <a:gd name="T5" fmla="*/ 2053 h 2340"/>
                      <a:gd name="T6" fmla="*/ 740 w 3799"/>
                      <a:gd name="T7" fmla="*/ 2058 h 2340"/>
                      <a:gd name="T8" fmla="*/ 748 w 3799"/>
                      <a:gd name="T9" fmla="*/ 2071 h 2340"/>
                      <a:gd name="T10" fmla="*/ 763 w 3799"/>
                      <a:gd name="T11" fmla="*/ 2073 h 2340"/>
                      <a:gd name="T12" fmla="*/ 775 w 3799"/>
                      <a:gd name="T13" fmla="*/ 2063 h 2340"/>
                      <a:gd name="T14" fmla="*/ 779 w 3799"/>
                      <a:gd name="T15" fmla="*/ 2040 h 2340"/>
                      <a:gd name="T16" fmla="*/ 764 w 3799"/>
                      <a:gd name="T17" fmla="*/ 203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764" y="2031"/>
                        </a:moveTo>
                        <a:lnTo>
                          <a:pt x="747" y="2035"/>
                        </a:lnTo>
                        <a:lnTo>
                          <a:pt x="739" y="2053"/>
                        </a:lnTo>
                        <a:lnTo>
                          <a:pt x="740" y="2058"/>
                        </a:lnTo>
                        <a:lnTo>
                          <a:pt x="748" y="2071"/>
                        </a:lnTo>
                        <a:lnTo>
                          <a:pt x="763" y="2073"/>
                        </a:lnTo>
                        <a:lnTo>
                          <a:pt x="775" y="2063"/>
                        </a:lnTo>
                        <a:lnTo>
                          <a:pt x="779" y="2040"/>
                        </a:lnTo>
                        <a:lnTo>
                          <a:pt x="764" y="20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0" name="Freeform 42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735 w 3799"/>
                      <a:gd name="T1" fmla="*/ 1994 h 2340"/>
                      <a:gd name="T2" fmla="*/ 718 w 3799"/>
                      <a:gd name="T3" fmla="*/ 1998 h 2340"/>
                      <a:gd name="T4" fmla="*/ 710 w 3799"/>
                      <a:gd name="T5" fmla="*/ 2016 h 2340"/>
                      <a:gd name="T6" fmla="*/ 710 w 3799"/>
                      <a:gd name="T7" fmla="*/ 2021 h 2340"/>
                      <a:gd name="T8" fmla="*/ 719 w 3799"/>
                      <a:gd name="T9" fmla="*/ 2034 h 2340"/>
                      <a:gd name="T10" fmla="*/ 733 w 3799"/>
                      <a:gd name="T11" fmla="*/ 2036 h 2340"/>
                      <a:gd name="T12" fmla="*/ 746 w 3799"/>
                      <a:gd name="T13" fmla="*/ 2026 h 2340"/>
                      <a:gd name="T14" fmla="*/ 750 w 3799"/>
                      <a:gd name="T15" fmla="*/ 2003 h 2340"/>
                      <a:gd name="T16" fmla="*/ 735 w 3799"/>
                      <a:gd name="T17" fmla="*/ 199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735" y="1994"/>
                        </a:moveTo>
                        <a:lnTo>
                          <a:pt x="718" y="1998"/>
                        </a:lnTo>
                        <a:lnTo>
                          <a:pt x="710" y="2016"/>
                        </a:lnTo>
                        <a:lnTo>
                          <a:pt x="710" y="2021"/>
                        </a:lnTo>
                        <a:lnTo>
                          <a:pt x="719" y="2034"/>
                        </a:lnTo>
                        <a:lnTo>
                          <a:pt x="733" y="2036"/>
                        </a:lnTo>
                        <a:lnTo>
                          <a:pt x="746" y="2026"/>
                        </a:lnTo>
                        <a:lnTo>
                          <a:pt x="750" y="2003"/>
                        </a:lnTo>
                        <a:lnTo>
                          <a:pt x="735" y="19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1" name="Freeform 43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749 w 3799"/>
                      <a:gd name="T1" fmla="*/ 1898 h 2340"/>
                      <a:gd name="T2" fmla="*/ 732 w 3799"/>
                      <a:gd name="T3" fmla="*/ 1902 h 2340"/>
                      <a:gd name="T4" fmla="*/ 724 w 3799"/>
                      <a:gd name="T5" fmla="*/ 1920 h 2340"/>
                      <a:gd name="T6" fmla="*/ 725 w 3799"/>
                      <a:gd name="T7" fmla="*/ 1925 h 2340"/>
                      <a:gd name="T8" fmla="*/ 734 w 3799"/>
                      <a:gd name="T9" fmla="*/ 1938 h 2340"/>
                      <a:gd name="T10" fmla="*/ 748 w 3799"/>
                      <a:gd name="T11" fmla="*/ 1940 h 2340"/>
                      <a:gd name="T12" fmla="*/ 760 w 3799"/>
                      <a:gd name="T13" fmla="*/ 1930 h 2340"/>
                      <a:gd name="T14" fmla="*/ 764 w 3799"/>
                      <a:gd name="T15" fmla="*/ 1907 h 2340"/>
                      <a:gd name="T16" fmla="*/ 749 w 3799"/>
                      <a:gd name="T17" fmla="*/ 189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749" y="1898"/>
                        </a:moveTo>
                        <a:lnTo>
                          <a:pt x="732" y="1902"/>
                        </a:lnTo>
                        <a:lnTo>
                          <a:pt x="724" y="1920"/>
                        </a:lnTo>
                        <a:lnTo>
                          <a:pt x="725" y="1925"/>
                        </a:lnTo>
                        <a:lnTo>
                          <a:pt x="734" y="1938"/>
                        </a:lnTo>
                        <a:lnTo>
                          <a:pt x="748" y="1940"/>
                        </a:lnTo>
                        <a:lnTo>
                          <a:pt x="760" y="1930"/>
                        </a:lnTo>
                        <a:lnTo>
                          <a:pt x="764" y="1907"/>
                        </a:lnTo>
                        <a:lnTo>
                          <a:pt x="749" y="18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2" name="Freeform 43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779 w 3799"/>
                      <a:gd name="T1" fmla="*/ 1861 h 2340"/>
                      <a:gd name="T2" fmla="*/ 762 w 3799"/>
                      <a:gd name="T3" fmla="*/ 1865 h 2340"/>
                      <a:gd name="T4" fmla="*/ 754 w 3799"/>
                      <a:gd name="T5" fmla="*/ 1883 h 2340"/>
                      <a:gd name="T6" fmla="*/ 754 w 3799"/>
                      <a:gd name="T7" fmla="*/ 1888 h 2340"/>
                      <a:gd name="T8" fmla="*/ 763 w 3799"/>
                      <a:gd name="T9" fmla="*/ 1901 h 2340"/>
                      <a:gd name="T10" fmla="*/ 777 w 3799"/>
                      <a:gd name="T11" fmla="*/ 1903 h 2340"/>
                      <a:gd name="T12" fmla="*/ 790 w 3799"/>
                      <a:gd name="T13" fmla="*/ 1893 h 2340"/>
                      <a:gd name="T14" fmla="*/ 794 w 3799"/>
                      <a:gd name="T15" fmla="*/ 1870 h 2340"/>
                      <a:gd name="T16" fmla="*/ 779 w 3799"/>
                      <a:gd name="T17" fmla="*/ 186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779" y="1861"/>
                        </a:moveTo>
                        <a:lnTo>
                          <a:pt x="762" y="1865"/>
                        </a:lnTo>
                        <a:lnTo>
                          <a:pt x="754" y="1883"/>
                        </a:lnTo>
                        <a:lnTo>
                          <a:pt x="754" y="1888"/>
                        </a:lnTo>
                        <a:lnTo>
                          <a:pt x="763" y="1901"/>
                        </a:lnTo>
                        <a:lnTo>
                          <a:pt x="777" y="1903"/>
                        </a:lnTo>
                        <a:lnTo>
                          <a:pt x="790" y="1893"/>
                        </a:lnTo>
                        <a:lnTo>
                          <a:pt x="794" y="1870"/>
                        </a:lnTo>
                        <a:lnTo>
                          <a:pt x="779" y="18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3" name="Freeform 43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794 w 3799"/>
                      <a:gd name="T1" fmla="*/ 1588 h 2340"/>
                      <a:gd name="T2" fmla="*/ 777 w 3799"/>
                      <a:gd name="T3" fmla="*/ 1592 h 2340"/>
                      <a:gd name="T4" fmla="*/ 769 w 3799"/>
                      <a:gd name="T5" fmla="*/ 1609 h 2340"/>
                      <a:gd name="T6" fmla="*/ 769 w 3799"/>
                      <a:gd name="T7" fmla="*/ 1615 h 2340"/>
                      <a:gd name="T8" fmla="*/ 778 w 3799"/>
                      <a:gd name="T9" fmla="*/ 1627 h 2340"/>
                      <a:gd name="T10" fmla="*/ 792 w 3799"/>
                      <a:gd name="T11" fmla="*/ 1629 h 2340"/>
                      <a:gd name="T12" fmla="*/ 805 w 3799"/>
                      <a:gd name="T13" fmla="*/ 1619 h 2340"/>
                      <a:gd name="T14" fmla="*/ 809 w 3799"/>
                      <a:gd name="T15" fmla="*/ 1597 h 2340"/>
                      <a:gd name="T16" fmla="*/ 794 w 3799"/>
                      <a:gd name="T17" fmla="*/ 158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794" y="1588"/>
                        </a:moveTo>
                        <a:lnTo>
                          <a:pt x="777" y="1592"/>
                        </a:lnTo>
                        <a:lnTo>
                          <a:pt x="769" y="1609"/>
                        </a:lnTo>
                        <a:lnTo>
                          <a:pt x="769" y="1615"/>
                        </a:lnTo>
                        <a:lnTo>
                          <a:pt x="778" y="1627"/>
                        </a:lnTo>
                        <a:lnTo>
                          <a:pt x="792" y="1629"/>
                        </a:lnTo>
                        <a:lnTo>
                          <a:pt x="805" y="1619"/>
                        </a:lnTo>
                        <a:lnTo>
                          <a:pt x="809" y="1597"/>
                        </a:lnTo>
                        <a:lnTo>
                          <a:pt x="794" y="15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4" name="Freeform 43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09 w 3799"/>
                      <a:gd name="T1" fmla="*/ 1765 h 2340"/>
                      <a:gd name="T2" fmla="*/ 792 w 3799"/>
                      <a:gd name="T3" fmla="*/ 1769 h 2340"/>
                      <a:gd name="T4" fmla="*/ 784 w 3799"/>
                      <a:gd name="T5" fmla="*/ 1787 h 2340"/>
                      <a:gd name="T6" fmla="*/ 784 w 3799"/>
                      <a:gd name="T7" fmla="*/ 1792 h 2340"/>
                      <a:gd name="T8" fmla="*/ 793 w 3799"/>
                      <a:gd name="T9" fmla="*/ 1805 h 2340"/>
                      <a:gd name="T10" fmla="*/ 807 w 3799"/>
                      <a:gd name="T11" fmla="*/ 1807 h 2340"/>
                      <a:gd name="T12" fmla="*/ 820 w 3799"/>
                      <a:gd name="T13" fmla="*/ 1797 h 2340"/>
                      <a:gd name="T14" fmla="*/ 824 w 3799"/>
                      <a:gd name="T15" fmla="*/ 1774 h 2340"/>
                      <a:gd name="T16" fmla="*/ 809 w 3799"/>
                      <a:gd name="T17" fmla="*/ 176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809" y="1765"/>
                        </a:moveTo>
                        <a:lnTo>
                          <a:pt x="792" y="1769"/>
                        </a:lnTo>
                        <a:lnTo>
                          <a:pt x="784" y="1787"/>
                        </a:lnTo>
                        <a:lnTo>
                          <a:pt x="784" y="1792"/>
                        </a:lnTo>
                        <a:lnTo>
                          <a:pt x="793" y="1805"/>
                        </a:lnTo>
                        <a:lnTo>
                          <a:pt x="807" y="1807"/>
                        </a:lnTo>
                        <a:lnTo>
                          <a:pt x="820" y="1797"/>
                        </a:lnTo>
                        <a:lnTo>
                          <a:pt x="824" y="1774"/>
                        </a:lnTo>
                        <a:lnTo>
                          <a:pt x="809" y="17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5" name="Freeform 43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23 w 3799"/>
                      <a:gd name="T1" fmla="*/ 1632 h 2340"/>
                      <a:gd name="T2" fmla="*/ 806 w 3799"/>
                      <a:gd name="T3" fmla="*/ 1636 h 2340"/>
                      <a:gd name="T4" fmla="*/ 798 w 3799"/>
                      <a:gd name="T5" fmla="*/ 1654 h 2340"/>
                      <a:gd name="T6" fmla="*/ 799 w 3799"/>
                      <a:gd name="T7" fmla="*/ 1659 h 2340"/>
                      <a:gd name="T8" fmla="*/ 808 w 3799"/>
                      <a:gd name="T9" fmla="*/ 1672 h 2340"/>
                      <a:gd name="T10" fmla="*/ 822 w 3799"/>
                      <a:gd name="T11" fmla="*/ 1674 h 2340"/>
                      <a:gd name="T12" fmla="*/ 834 w 3799"/>
                      <a:gd name="T13" fmla="*/ 1664 h 2340"/>
                      <a:gd name="T14" fmla="*/ 838 w 3799"/>
                      <a:gd name="T15" fmla="*/ 1641 h 2340"/>
                      <a:gd name="T16" fmla="*/ 823 w 3799"/>
                      <a:gd name="T17" fmla="*/ 163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823" y="1632"/>
                        </a:moveTo>
                        <a:lnTo>
                          <a:pt x="806" y="1636"/>
                        </a:lnTo>
                        <a:lnTo>
                          <a:pt x="798" y="1654"/>
                        </a:lnTo>
                        <a:lnTo>
                          <a:pt x="799" y="1659"/>
                        </a:lnTo>
                        <a:lnTo>
                          <a:pt x="808" y="1672"/>
                        </a:lnTo>
                        <a:lnTo>
                          <a:pt x="822" y="1674"/>
                        </a:lnTo>
                        <a:lnTo>
                          <a:pt x="834" y="1664"/>
                        </a:lnTo>
                        <a:lnTo>
                          <a:pt x="838" y="1641"/>
                        </a:lnTo>
                        <a:lnTo>
                          <a:pt x="823" y="16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6" name="Freeform 43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38 w 3799"/>
                      <a:gd name="T1" fmla="*/ 1987 h 2340"/>
                      <a:gd name="T2" fmla="*/ 821 w 3799"/>
                      <a:gd name="T3" fmla="*/ 1991 h 2340"/>
                      <a:gd name="T4" fmla="*/ 813 w 3799"/>
                      <a:gd name="T5" fmla="*/ 2008 h 2340"/>
                      <a:gd name="T6" fmla="*/ 814 w 3799"/>
                      <a:gd name="T7" fmla="*/ 2014 h 2340"/>
                      <a:gd name="T8" fmla="*/ 822 w 3799"/>
                      <a:gd name="T9" fmla="*/ 2026 h 2340"/>
                      <a:gd name="T10" fmla="*/ 837 w 3799"/>
                      <a:gd name="T11" fmla="*/ 2028 h 2340"/>
                      <a:gd name="T12" fmla="*/ 849 w 3799"/>
                      <a:gd name="T13" fmla="*/ 2018 h 2340"/>
                      <a:gd name="T14" fmla="*/ 853 w 3799"/>
                      <a:gd name="T15" fmla="*/ 1996 h 2340"/>
                      <a:gd name="T16" fmla="*/ 838 w 3799"/>
                      <a:gd name="T17" fmla="*/ 198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838" y="1987"/>
                        </a:moveTo>
                        <a:lnTo>
                          <a:pt x="821" y="1991"/>
                        </a:lnTo>
                        <a:lnTo>
                          <a:pt x="813" y="2008"/>
                        </a:lnTo>
                        <a:lnTo>
                          <a:pt x="814" y="2014"/>
                        </a:lnTo>
                        <a:lnTo>
                          <a:pt x="822" y="2026"/>
                        </a:lnTo>
                        <a:lnTo>
                          <a:pt x="837" y="2028"/>
                        </a:lnTo>
                        <a:lnTo>
                          <a:pt x="849" y="2018"/>
                        </a:lnTo>
                        <a:lnTo>
                          <a:pt x="853" y="1996"/>
                        </a:lnTo>
                        <a:lnTo>
                          <a:pt x="838" y="19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7" name="Freeform 43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53 w 3799"/>
                      <a:gd name="T1" fmla="*/ 2134 h 2340"/>
                      <a:gd name="T2" fmla="*/ 836 w 3799"/>
                      <a:gd name="T3" fmla="*/ 2139 h 2340"/>
                      <a:gd name="T4" fmla="*/ 828 w 3799"/>
                      <a:gd name="T5" fmla="*/ 2156 h 2340"/>
                      <a:gd name="T6" fmla="*/ 828 w 3799"/>
                      <a:gd name="T7" fmla="*/ 2161 h 2340"/>
                      <a:gd name="T8" fmla="*/ 837 w 3799"/>
                      <a:gd name="T9" fmla="*/ 2174 h 2340"/>
                      <a:gd name="T10" fmla="*/ 851 w 3799"/>
                      <a:gd name="T11" fmla="*/ 2176 h 2340"/>
                      <a:gd name="T12" fmla="*/ 864 w 3799"/>
                      <a:gd name="T13" fmla="*/ 2166 h 2340"/>
                      <a:gd name="T14" fmla="*/ 868 w 3799"/>
                      <a:gd name="T15" fmla="*/ 2143 h 2340"/>
                      <a:gd name="T16" fmla="*/ 853 w 3799"/>
                      <a:gd name="T17" fmla="*/ 213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853" y="2134"/>
                        </a:moveTo>
                        <a:lnTo>
                          <a:pt x="836" y="2139"/>
                        </a:lnTo>
                        <a:lnTo>
                          <a:pt x="828" y="2156"/>
                        </a:lnTo>
                        <a:lnTo>
                          <a:pt x="828" y="2161"/>
                        </a:lnTo>
                        <a:lnTo>
                          <a:pt x="837" y="2174"/>
                        </a:lnTo>
                        <a:lnTo>
                          <a:pt x="851" y="2176"/>
                        </a:lnTo>
                        <a:lnTo>
                          <a:pt x="864" y="2166"/>
                        </a:lnTo>
                        <a:lnTo>
                          <a:pt x="868" y="2143"/>
                        </a:lnTo>
                        <a:lnTo>
                          <a:pt x="853" y="21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8" name="Freeform 43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59 w 3799"/>
                      <a:gd name="T1" fmla="*/ 2227 h 2340"/>
                      <a:gd name="T2" fmla="*/ 858 w 3799"/>
                      <a:gd name="T3" fmla="*/ 2230 h 2340"/>
                      <a:gd name="T4" fmla="*/ 858 w 3799"/>
                      <a:gd name="T5" fmla="*/ 2235 h 2340"/>
                      <a:gd name="T6" fmla="*/ 867 w 3799"/>
                      <a:gd name="T7" fmla="*/ 2248 h 2340"/>
                      <a:gd name="T8" fmla="*/ 881 w 3799"/>
                      <a:gd name="T9" fmla="*/ 2250 h 2340"/>
                      <a:gd name="T10" fmla="*/ 894 w 3799"/>
                      <a:gd name="T11" fmla="*/ 2240 h 2340"/>
                      <a:gd name="T12" fmla="*/ 896 w 3799"/>
                      <a:gd name="T13" fmla="*/ 2228 h 2340"/>
                      <a:gd name="T14" fmla="*/ 866 w 3799"/>
                      <a:gd name="T15" fmla="*/ 2228 h 2340"/>
                      <a:gd name="T16" fmla="*/ 859 w 3799"/>
                      <a:gd name="T17" fmla="*/ 222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859" y="2227"/>
                        </a:moveTo>
                        <a:lnTo>
                          <a:pt x="858" y="2230"/>
                        </a:lnTo>
                        <a:lnTo>
                          <a:pt x="858" y="2235"/>
                        </a:lnTo>
                        <a:lnTo>
                          <a:pt x="867" y="2248"/>
                        </a:lnTo>
                        <a:lnTo>
                          <a:pt x="881" y="2250"/>
                        </a:lnTo>
                        <a:lnTo>
                          <a:pt x="894" y="2240"/>
                        </a:lnTo>
                        <a:lnTo>
                          <a:pt x="896" y="2228"/>
                        </a:lnTo>
                        <a:lnTo>
                          <a:pt x="866" y="2228"/>
                        </a:lnTo>
                        <a:lnTo>
                          <a:pt x="859" y="22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9" name="Freeform 43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80 w 3799"/>
                      <a:gd name="T1" fmla="*/ 2209 h 2340"/>
                      <a:gd name="T2" fmla="*/ 866 w 3799"/>
                      <a:gd name="T3" fmla="*/ 2213 h 2340"/>
                      <a:gd name="T4" fmla="*/ 859 w 3799"/>
                      <a:gd name="T5" fmla="*/ 2227 h 2340"/>
                      <a:gd name="T6" fmla="*/ 866 w 3799"/>
                      <a:gd name="T7" fmla="*/ 2228 h 2340"/>
                      <a:gd name="T8" fmla="*/ 879 w 3799"/>
                      <a:gd name="T9" fmla="*/ 2218 h 2340"/>
                      <a:gd name="T10" fmla="*/ 880 w 3799"/>
                      <a:gd name="T11" fmla="*/ 22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880" y="2209"/>
                        </a:moveTo>
                        <a:lnTo>
                          <a:pt x="866" y="2213"/>
                        </a:lnTo>
                        <a:lnTo>
                          <a:pt x="859" y="2227"/>
                        </a:lnTo>
                        <a:lnTo>
                          <a:pt x="866" y="2228"/>
                        </a:lnTo>
                        <a:lnTo>
                          <a:pt x="879" y="2218"/>
                        </a:lnTo>
                        <a:lnTo>
                          <a:pt x="880" y="2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0" name="Freeform 43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83 w 3799"/>
                      <a:gd name="T1" fmla="*/ 2208 h 2340"/>
                      <a:gd name="T2" fmla="*/ 880 w 3799"/>
                      <a:gd name="T3" fmla="*/ 2209 h 2340"/>
                      <a:gd name="T4" fmla="*/ 879 w 3799"/>
                      <a:gd name="T5" fmla="*/ 2218 h 2340"/>
                      <a:gd name="T6" fmla="*/ 866 w 3799"/>
                      <a:gd name="T7" fmla="*/ 2228 h 2340"/>
                      <a:gd name="T8" fmla="*/ 896 w 3799"/>
                      <a:gd name="T9" fmla="*/ 2228 h 2340"/>
                      <a:gd name="T10" fmla="*/ 898 w 3799"/>
                      <a:gd name="T11" fmla="*/ 2217 h 2340"/>
                      <a:gd name="T12" fmla="*/ 883 w 3799"/>
                      <a:gd name="T13" fmla="*/ 220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883" y="2208"/>
                        </a:moveTo>
                        <a:lnTo>
                          <a:pt x="880" y="2209"/>
                        </a:lnTo>
                        <a:lnTo>
                          <a:pt x="879" y="2218"/>
                        </a:lnTo>
                        <a:lnTo>
                          <a:pt x="866" y="2228"/>
                        </a:lnTo>
                        <a:lnTo>
                          <a:pt x="896" y="2228"/>
                        </a:lnTo>
                        <a:lnTo>
                          <a:pt x="898" y="2217"/>
                        </a:lnTo>
                        <a:lnTo>
                          <a:pt x="883" y="22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1" name="Freeform 44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68 w 3799"/>
                      <a:gd name="T1" fmla="*/ 2186 h 2340"/>
                      <a:gd name="T2" fmla="*/ 851 w 3799"/>
                      <a:gd name="T3" fmla="*/ 2190 h 2340"/>
                      <a:gd name="T4" fmla="*/ 843 w 3799"/>
                      <a:gd name="T5" fmla="*/ 2208 h 2340"/>
                      <a:gd name="T6" fmla="*/ 843 w 3799"/>
                      <a:gd name="T7" fmla="*/ 2213 h 2340"/>
                      <a:gd name="T8" fmla="*/ 852 w 3799"/>
                      <a:gd name="T9" fmla="*/ 2226 h 2340"/>
                      <a:gd name="T10" fmla="*/ 859 w 3799"/>
                      <a:gd name="T11" fmla="*/ 2227 h 2340"/>
                      <a:gd name="T12" fmla="*/ 866 w 3799"/>
                      <a:gd name="T13" fmla="*/ 2213 h 2340"/>
                      <a:gd name="T14" fmla="*/ 880 w 3799"/>
                      <a:gd name="T15" fmla="*/ 2209 h 2340"/>
                      <a:gd name="T16" fmla="*/ 883 w 3799"/>
                      <a:gd name="T17" fmla="*/ 2195 h 2340"/>
                      <a:gd name="T18" fmla="*/ 868 w 3799"/>
                      <a:gd name="T19" fmla="*/ 218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868" y="2186"/>
                        </a:moveTo>
                        <a:lnTo>
                          <a:pt x="851" y="2190"/>
                        </a:lnTo>
                        <a:lnTo>
                          <a:pt x="843" y="2208"/>
                        </a:lnTo>
                        <a:lnTo>
                          <a:pt x="843" y="2213"/>
                        </a:lnTo>
                        <a:lnTo>
                          <a:pt x="852" y="2226"/>
                        </a:lnTo>
                        <a:lnTo>
                          <a:pt x="859" y="2227"/>
                        </a:lnTo>
                        <a:lnTo>
                          <a:pt x="866" y="2213"/>
                        </a:lnTo>
                        <a:lnTo>
                          <a:pt x="880" y="2209"/>
                        </a:lnTo>
                        <a:lnTo>
                          <a:pt x="883" y="2195"/>
                        </a:lnTo>
                        <a:lnTo>
                          <a:pt x="868" y="21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2" name="Freeform 44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89 w 3799"/>
                      <a:gd name="T1" fmla="*/ 2042 h 2340"/>
                      <a:gd name="T2" fmla="*/ 887 w 3799"/>
                      <a:gd name="T3" fmla="*/ 2045 h 2340"/>
                      <a:gd name="T4" fmla="*/ 888 w 3799"/>
                      <a:gd name="T5" fmla="*/ 2051 h 2340"/>
                      <a:gd name="T6" fmla="*/ 896 w 3799"/>
                      <a:gd name="T7" fmla="*/ 2063 h 2340"/>
                      <a:gd name="T8" fmla="*/ 911 w 3799"/>
                      <a:gd name="T9" fmla="*/ 2065 h 2340"/>
                      <a:gd name="T10" fmla="*/ 923 w 3799"/>
                      <a:gd name="T11" fmla="*/ 2055 h 2340"/>
                      <a:gd name="T12" fmla="*/ 925 w 3799"/>
                      <a:gd name="T13" fmla="*/ 2043 h 2340"/>
                      <a:gd name="T14" fmla="*/ 896 w 3799"/>
                      <a:gd name="T15" fmla="*/ 2043 h 2340"/>
                      <a:gd name="T16" fmla="*/ 889 w 3799"/>
                      <a:gd name="T17" fmla="*/ 204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889" y="2042"/>
                        </a:moveTo>
                        <a:lnTo>
                          <a:pt x="887" y="2045"/>
                        </a:lnTo>
                        <a:lnTo>
                          <a:pt x="888" y="2051"/>
                        </a:lnTo>
                        <a:lnTo>
                          <a:pt x="896" y="2063"/>
                        </a:lnTo>
                        <a:lnTo>
                          <a:pt x="911" y="2065"/>
                        </a:lnTo>
                        <a:lnTo>
                          <a:pt x="923" y="2055"/>
                        </a:lnTo>
                        <a:lnTo>
                          <a:pt x="925" y="2043"/>
                        </a:lnTo>
                        <a:lnTo>
                          <a:pt x="896" y="2043"/>
                        </a:lnTo>
                        <a:lnTo>
                          <a:pt x="889" y="20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3" name="Freeform 44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10 w 3799"/>
                      <a:gd name="T1" fmla="*/ 2024 h 2340"/>
                      <a:gd name="T2" fmla="*/ 895 w 3799"/>
                      <a:gd name="T3" fmla="*/ 2028 h 2340"/>
                      <a:gd name="T4" fmla="*/ 889 w 3799"/>
                      <a:gd name="T5" fmla="*/ 2042 h 2340"/>
                      <a:gd name="T6" fmla="*/ 896 w 3799"/>
                      <a:gd name="T7" fmla="*/ 2043 h 2340"/>
                      <a:gd name="T8" fmla="*/ 908 w 3799"/>
                      <a:gd name="T9" fmla="*/ 2033 h 2340"/>
                      <a:gd name="T10" fmla="*/ 910 w 3799"/>
                      <a:gd name="T11" fmla="*/ 202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910" y="2024"/>
                        </a:moveTo>
                        <a:lnTo>
                          <a:pt x="895" y="2028"/>
                        </a:lnTo>
                        <a:lnTo>
                          <a:pt x="889" y="2042"/>
                        </a:lnTo>
                        <a:lnTo>
                          <a:pt x="896" y="2043"/>
                        </a:lnTo>
                        <a:lnTo>
                          <a:pt x="908" y="2033"/>
                        </a:lnTo>
                        <a:lnTo>
                          <a:pt x="910" y="20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4" name="Freeform 44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12 w 3799"/>
                      <a:gd name="T1" fmla="*/ 2024 h 2340"/>
                      <a:gd name="T2" fmla="*/ 910 w 3799"/>
                      <a:gd name="T3" fmla="*/ 2024 h 2340"/>
                      <a:gd name="T4" fmla="*/ 908 w 3799"/>
                      <a:gd name="T5" fmla="*/ 2033 h 2340"/>
                      <a:gd name="T6" fmla="*/ 896 w 3799"/>
                      <a:gd name="T7" fmla="*/ 2043 h 2340"/>
                      <a:gd name="T8" fmla="*/ 925 w 3799"/>
                      <a:gd name="T9" fmla="*/ 2043 h 2340"/>
                      <a:gd name="T10" fmla="*/ 927 w 3799"/>
                      <a:gd name="T11" fmla="*/ 2033 h 2340"/>
                      <a:gd name="T12" fmla="*/ 912 w 3799"/>
                      <a:gd name="T13" fmla="*/ 202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912" y="2024"/>
                        </a:moveTo>
                        <a:lnTo>
                          <a:pt x="910" y="2024"/>
                        </a:lnTo>
                        <a:lnTo>
                          <a:pt x="908" y="2033"/>
                        </a:lnTo>
                        <a:lnTo>
                          <a:pt x="896" y="2043"/>
                        </a:lnTo>
                        <a:lnTo>
                          <a:pt x="925" y="2043"/>
                        </a:lnTo>
                        <a:lnTo>
                          <a:pt x="927" y="2033"/>
                        </a:lnTo>
                        <a:lnTo>
                          <a:pt x="912" y="20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5" name="Freeform 44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897 w 3799"/>
                      <a:gd name="T1" fmla="*/ 2002 h 2340"/>
                      <a:gd name="T2" fmla="*/ 880 w 3799"/>
                      <a:gd name="T3" fmla="*/ 2006 h 2340"/>
                      <a:gd name="T4" fmla="*/ 872 w 3799"/>
                      <a:gd name="T5" fmla="*/ 2023 h 2340"/>
                      <a:gd name="T6" fmla="*/ 873 w 3799"/>
                      <a:gd name="T7" fmla="*/ 2028 h 2340"/>
                      <a:gd name="T8" fmla="*/ 882 w 3799"/>
                      <a:gd name="T9" fmla="*/ 2041 h 2340"/>
                      <a:gd name="T10" fmla="*/ 889 w 3799"/>
                      <a:gd name="T11" fmla="*/ 2042 h 2340"/>
                      <a:gd name="T12" fmla="*/ 895 w 3799"/>
                      <a:gd name="T13" fmla="*/ 2028 h 2340"/>
                      <a:gd name="T14" fmla="*/ 910 w 3799"/>
                      <a:gd name="T15" fmla="*/ 2024 h 2340"/>
                      <a:gd name="T16" fmla="*/ 912 w 3799"/>
                      <a:gd name="T17" fmla="*/ 2010 h 2340"/>
                      <a:gd name="T18" fmla="*/ 897 w 3799"/>
                      <a:gd name="T19" fmla="*/ 200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897" y="2002"/>
                        </a:moveTo>
                        <a:lnTo>
                          <a:pt x="880" y="2006"/>
                        </a:lnTo>
                        <a:lnTo>
                          <a:pt x="872" y="2023"/>
                        </a:lnTo>
                        <a:lnTo>
                          <a:pt x="873" y="2028"/>
                        </a:lnTo>
                        <a:lnTo>
                          <a:pt x="882" y="2041"/>
                        </a:lnTo>
                        <a:lnTo>
                          <a:pt x="889" y="2042"/>
                        </a:lnTo>
                        <a:lnTo>
                          <a:pt x="895" y="2028"/>
                        </a:lnTo>
                        <a:lnTo>
                          <a:pt x="910" y="2024"/>
                        </a:lnTo>
                        <a:lnTo>
                          <a:pt x="912" y="2010"/>
                        </a:lnTo>
                        <a:lnTo>
                          <a:pt x="897" y="20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6" name="Freeform 44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22 w 3799"/>
                      <a:gd name="T1" fmla="*/ 2198 h 2340"/>
                      <a:gd name="T2" fmla="*/ 926 w 3799"/>
                      <a:gd name="T3" fmla="*/ 2204 h 2340"/>
                      <a:gd name="T4" fmla="*/ 940 w 3799"/>
                      <a:gd name="T5" fmla="*/ 2206 h 2340"/>
                      <a:gd name="T6" fmla="*/ 950 w 3799"/>
                      <a:gd name="T7" fmla="*/ 2198 h 2340"/>
                      <a:gd name="T8" fmla="*/ 925 w 3799"/>
                      <a:gd name="T9" fmla="*/ 2198 h 2340"/>
                      <a:gd name="T10" fmla="*/ 922 w 3799"/>
                      <a:gd name="T11" fmla="*/ 219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922" y="2198"/>
                        </a:moveTo>
                        <a:lnTo>
                          <a:pt x="926" y="2204"/>
                        </a:lnTo>
                        <a:lnTo>
                          <a:pt x="940" y="2206"/>
                        </a:lnTo>
                        <a:lnTo>
                          <a:pt x="950" y="2198"/>
                        </a:lnTo>
                        <a:lnTo>
                          <a:pt x="925" y="2198"/>
                        </a:lnTo>
                        <a:lnTo>
                          <a:pt x="922" y="21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7" name="Freeform 44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40 w 3799"/>
                      <a:gd name="T1" fmla="*/ 2164 h 2340"/>
                      <a:gd name="T2" fmla="*/ 925 w 3799"/>
                      <a:gd name="T3" fmla="*/ 2168 h 2340"/>
                      <a:gd name="T4" fmla="*/ 917 w 3799"/>
                      <a:gd name="T5" fmla="*/ 2186 h 2340"/>
                      <a:gd name="T6" fmla="*/ 917 w 3799"/>
                      <a:gd name="T7" fmla="*/ 2191 h 2340"/>
                      <a:gd name="T8" fmla="*/ 922 w 3799"/>
                      <a:gd name="T9" fmla="*/ 2198 h 2340"/>
                      <a:gd name="T10" fmla="*/ 925 w 3799"/>
                      <a:gd name="T11" fmla="*/ 2198 h 2340"/>
                      <a:gd name="T12" fmla="*/ 938 w 3799"/>
                      <a:gd name="T13" fmla="*/ 2188 h 2340"/>
                      <a:gd name="T14" fmla="*/ 942 w 3799"/>
                      <a:gd name="T15" fmla="*/ 2166 h 2340"/>
                      <a:gd name="T16" fmla="*/ 940 w 3799"/>
                      <a:gd name="T17" fmla="*/ 216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940" y="2164"/>
                        </a:moveTo>
                        <a:lnTo>
                          <a:pt x="925" y="2168"/>
                        </a:lnTo>
                        <a:lnTo>
                          <a:pt x="917" y="2186"/>
                        </a:lnTo>
                        <a:lnTo>
                          <a:pt x="917" y="2191"/>
                        </a:lnTo>
                        <a:lnTo>
                          <a:pt x="922" y="2198"/>
                        </a:lnTo>
                        <a:lnTo>
                          <a:pt x="925" y="2198"/>
                        </a:lnTo>
                        <a:lnTo>
                          <a:pt x="938" y="2188"/>
                        </a:lnTo>
                        <a:lnTo>
                          <a:pt x="942" y="2166"/>
                        </a:lnTo>
                        <a:lnTo>
                          <a:pt x="940" y="21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8" name="Freeform 44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42 w 3799"/>
                      <a:gd name="T1" fmla="*/ 2164 h 2340"/>
                      <a:gd name="T2" fmla="*/ 940 w 3799"/>
                      <a:gd name="T3" fmla="*/ 2164 h 2340"/>
                      <a:gd name="T4" fmla="*/ 942 w 3799"/>
                      <a:gd name="T5" fmla="*/ 2166 h 2340"/>
                      <a:gd name="T6" fmla="*/ 938 w 3799"/>
                      <a:gd name="T7" fmla="*/ 2188 h 2340"/>
                      <a:gd name="T8" fmla="*/ 925 w 3799"/>
                      <a:gd name="T9" fmla="*/ 2198 h 2340"/>
                      <a:gd name="T10" fmla="*/ 950 w 3799"/>
                      <a:gd name="T11" fmla="*/ 2198 h 2340"/>
                      <a:gd name="T12" fmla="*/ 953 w 3799"/>
                      <a:gd name="T13" fmla="*/ 2196 h 2340"/>
                      <a:gd name="T14" fmla="*/ 957 w 3799"/>
                      <a:gd name="T15" fmla="*/ 2173 h 2340"/>
                      <a:gd name="T16" fmla="*/ 942 w 3799"/>
                      <a:gd name="T17" fmla="*/ 216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942" y="2164"/>
                        </a:moveTo>
                        <a:lnTo>
                          <a:pt x="940" y="2164"/>
                        </a:lnTo>
                        <a:lnTo>
                          <a:pt x="942" y="2166"/>
                        </a:lnTo>
                        <a:lnTo>
                          <a:pt x="938" y="2188"/>
                        </a:lnTo>
                        <a:lnTo>
                          <a:pt x="925" y="2198"/>
                        </a:lnTo>
                        <a:lnTo>
                          <a:pt x="950" y="2198"/>
                        </a:lnTo>
                        <a:lnTo>
                          <a:pt x="953" y="2196"/>
                        </a:lnTo>
                        <a:lnTo>
                          <a:pt x="957" y="2173"/>
                        </a:lnTo>
                        <a:lnTo>
                          <a:pt x="942" y="21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9" name="Freeform 44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27 w 3799"/>
                      <a:gd name="T1" fmla="*/ 2157 h 2340"/>
                      <a:gd name="T2" fmla="*/ 910 w 3799"/>
                      <a:gd name="T3" fmla="*/ 2161 h 2340"/>
                      <a:gd name="T4" fmla="*/ 902 w 3799"/>
                      <a:gd name="T5" fmla="*/ 2178 h 2340"/>
                      <a:gd name="T6" fmla="*/ 902 w 3799"/>
                      <a:gd name="T7" fmla="*/ 2184 h 2340"/>
                      <a:gd name="T8" fmla="*/ 911 w 3799"/>
                      <a:gd name="T9" fmla="*/ 2196 h 2340"/>
                      <a:gd name="T10" fmla="*/ 922 w 3799"/>
                      <a:gd name="T11" fmla="*/ 2198 h 2340"/>
                      <a:gd name="T12" fmla="*/ 917 w 3799"/>
                      <a:gd name="T13" fmla="*/ 2191 h 2340"/>
                      <a:gd name="T14" fmla="*/ 917 w 3799"/>
                      <a:gd name="T15" fmla="*/ 2186 h 2340"/>
                      <a:gd name="T16" fmla="*/ 925 w 3799"/>
                      <a:gd name="T17" fmla="*/ 2168 h 2340"/>
                      <a:gd name="T18" fmla="*/ 940 w 3799"/>
                      <a:gd name="T19" fmla="*/ 2164 h 2340"/>
                      <a:gd name="T20" fmla="*/ 927 w 3799"/>
                      <a:gd name="T21" fmla="*/ 21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927" y="2157"/>
                        </a:moveTo>
                        <a:lnTo>
                          <a:pt x="910" y="2161"/>
                        </a:lnTo>
                        <a:lnTo>
                          <a:pt x="902" y="2178"/>
                        </a:lnTo>
                        <a:lnTo>
                          <a:pt x="902" y="2184"/>
                        </a:lnTo>
                        <a:lnTo>
                          <a:pt x="911" y="2196"/>
                        </a:lnTo>
                        <a:lnTo>
                          <a:pt x="922" y="2198"/>
                        </a:lnTo>
                        <a:lnTo>
                          <a:pt x="917" y="2191"/>
                        </a:lnTo>
                        <a:lnTo>
                          <a:pt x="917" y="2186"/>
                        </a:lnTo>
                        <a:lnTo>
                          <a:pt x="925" y="2168"/>
                        </a:lnTo>
                        <a:lnTo>
                          <a:pt x="940" y="2164"/>
                        </a:lnTo>
                        <a:lnTo>
                          <a:pt x="927" y="2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0" name="Freeform 44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47 w 3799"/>
                      <a:gd name="T1" fmla="*/ 2094 h 2340"/>
                      <a:gd name="T2" fmla="*/ 947 w 3799"/>
                      <a:gd name="T3" fmla="*/ 2095 h 2340"/>
                      <a:gd name="T4" fmla="*/ 956 w 3799"/>
                      <a:gd name="T5" fmla="*/ 2108 h 2340"/>
                      <a:gd name="T6" fmla="*/ 970 w 3799"/>
                      <a:gd name="T7" fmla="*/ 2110 h 2340"/>
                      <a:gd name="T8" fmla="*/ 982 w 3799"/>
                      <a:gd name="T9" fmla="*/ 2100 h 2340"/>
                      <a:gd name="T10" fmla="*/ 983 w 3799"/>
                      <a:gd name="T11" fmla="*/ 2097 h 2340"/>
                      <a:gd name="T12" fmla="*/ 981 w 3799"/>
                      <a:gd name="T13" fmla="*/ 2095 h 2340"/>
                      <a:gd name="T14" fmla="*/ 955 w 3799"/>
                      <a:gd name="T15" fmla="*/ 2095 h 2340"/>
                      <a:gd name="T16" fmla="*/ 947 w 3799"/>
                      <a:gd name="T17" fmla="*/ 209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947" y="2094"/>
                        </a:moveTo>
                        <a:lnTo>
                          <a:pt x="947" y="2095"/>
                        </a:lnTo>
                        <a:lnTo>
                          <a:pt x="956" y="2108"/>
                        </a:lnTo>
                        <a:lnTo>
                          <a:pt x="970" y="2110"/>
                        </a:lnTo>
                        <a:lnTo>
                          <a:pt x="982" y="2100"/>
                        </a:lnTo>
                        <a:lnTo>
                          <a:pt x="983" y="2097"/>
                        </a:lnTo>
                        <a:lnTo>
                          <a:pt x="981" y="2095"/>
                        </a:lnTo>
                        <a:lnTo>
                          <a:pt x="955" y="2095"/>
                        </a:lnTo>
                        <a:lnTo>
                          <a:pt x="947" y="20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1" name="Freeform 45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001 w 3799"/>
                      <a:gd name="T1" fmla="*/ 2061 h 2340"/>
                      <a:gd name="T2" fmla="*/ 984 w 3799"/>
                      <a:gd name="T3" fmla="*/ 2065 h 2340"/>
                      <a:gd name="T4" fmla="*/ 980 w 3799"/>
                      <a:gd name="T5" fmla="*/ 2073 h 2340"/>
                      <a:gd name="T6" fmla="*/ 987 w 3799"/>
                      <a:gd name="T7" fmla="*/ 2077 h 2340"/>
                      <a:gd name="T8" fmla="*/ 983 w 3799"/>
                      <a:gd name="T9" fmla="*/ 2097 h 2340"/>
                      <a:gd name="T10" fmla="*/ 985 w 3799"/>
                      <a:gd name="T11" fmla="*/ 2100 h 2340"/>
                      <a:gd name="T12" fmla="*/ 999 w 3799"/>
                      <a:gd name="T13" fmla="*/ 2102 h 2340"/>
                      <a:gd name="T14" fmla="*/ 1010 w 3799"/>
                      <a:gd name="T15" fmla="*/ 2094 h 2340"/>
                      <a:gd name="T16" fmla="*/ 1006 w 3799"/>
                      <a:gd name="T17" fmla="*/ 2088 h 2340"/>
                      <a:gd name="T18" fmla="*/ 1006 w 3799"/>
                      <a:gd name="T19" fmla="*/ 2082 h 2340"/>
                      <a:gd name="T20" fmla="*/ 1012 w 3799"/>
                      <a:gd name="T21" fmla="*/ 2067 h 2340"/>
                      <a:gd name="T22" fmla="*/ 1001 w 3799"/>
                      <a:gd name="T23" fmla="*/ 206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1001" y="2061"/>
                        </a:moveTo>
                        <a:lnTo>
                          <a:pt x="984" y="2065"/>
                        </a:lnTo>
                        <a:lnTo>
                          <a:pt x="980" y="2073"/>
                        </a:lnTo>
                        <a:lnTo>
                          <a:pt x="987" y="2077"/>
                        </a:lnTo>
                        <a:lnTo>
                          <a:pt x="983" y="2097"/>
                        </a:lnTo>
                        <a:lnTo>
                          <a:pt x="985" y="2100"/>
                        </a:lnTo>
                        <a:lnTo>
                          <a:pt x="999" y="2102"/>
                        </a:lnTo>
                        <a:lnTo>
                          <a:pt x="1010" y="2094"/>
                        </a:lnTo>
                        <a:lnTo>
                          <a:pt x="1006" y="2088"/>
                        </a:lnTo>
                        <a:lnTo>
                          <a:pt x="1006" y="2082"/>
                        </a:lnTo>
                        <a:lnTo>
                          <a:pt x="1012" y="2067"/>
                        </a:lnTo>
                        <a:lnTo>
                          <a:pt x="1001" y="20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2" name="Freeform 45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031 w 3799"/>
                      <a:gd name="T1" fmla="*/ 2061 h 2340"/>
                      <a:gd name="T2" fmla="*/ 1014 w 3799"/>
                      <a:gd name="T3" fmla="*/ 2065 h 2340"/>
                      <a:gd name="T4" fmla="*/ 1012 w 3799"/>
                      <a:gd name="T5" fmla="*/ 2067 h 2340"/>
                      <a:gd name="T6" fmla="*/ 1016 w 3799"/>
                      <a:gd name="T7" fmla="*/ 2070 h 2340"/>
                      <a:gd name="T8" fmla="*/ 1012 w 3799"/>
                      <a:gd name="T9" fmla="*/ 2092 h 2340"/>
                      <a:gd name="T10" fmla="*/ 1010 w 3799"/>
                      <a:gd name="T11" fmla="*/ 2094 h 2340"/>
                      <a:gd name="T12" fmla="*/ 1015 w 3799"/>
                      <a:gd name="T13" fmla="*/ 2100 h 2340"/>
                      <a:gd name="T14" fmla="*/ 1029 w 3799"/>
                      <a:gd name="T15" fmla="*/ 2102 h 2340"/>
                      <a:gd name="T16" fmla="*/ 1042 w 3799"/>
                      <a:gd name="T17" fmla="*/ 2092 h 2340"/>
                      <a:gd name="T18" fmla="*/ 1046 w 3799"/>
                      <a:gd name="T19" fmla="*/ 2070 h 2340"/>
                      <a:gd name="T20" fmla="*/ 1031 w 3799"/>
                      <a:gd name="T21" fmla="*/ 206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1031" y="2061"/>
                        </a:moveTo>
                        <a:lnTo>
                          <a:pt x="1014" y="2065"/>
                        </a:lnTo>
                        <a:lnTo>
                          <a:pt x="1012" y="2067"/>
                        </a:lnTo>
                        <a:lnTo>
                          <a:pt x="1016" y="2070"/>
                        </a:lnTo>
                        <a:lnTo>
                          <a:pt x="1012" y="2092"/>
                        </a:lnTo>
                        <a:lnTo>
                          <a:pt x="1010" y="2094"/>
                        </a:lnTo>
                        <a:lnTo>
                          <a:pt x="1015" y="2100"/>
                        </a:lnTo>
                        <a:lnTo>
                          <a:pt x="1029" y="2102"/>
                        </a:lnTo>
                        <a:lnTo>
                          <a:pt x="1042" y="2092"/>
                        </a:lnTo>
                        <a:lnTo>
                          <a:pt x="1046" y="2070"/>
                        </a:lnTo>
                        <a:lnTo>
                          <a:pt x="1031" y="20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3" name="Freeform 45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80 w 3799"/>
                      <a:gd name="T1" fmla="*/ 2073 h 2340"/>
                      <a:gd name="T2" fmla="*/ 976 w 3799"/>
                      <a:gd name="T3" fmla="*/ 2082 h 2340"/>
                      <a:gd name="T4" fmla="*/ 977 w 3799"/>
                      <a:gd name="T5" fmla="*/ 2088 h 2340"/>
                      <a:gd name="T6" fmla="*/ 983 w 3799"/>
                      <a:gd name="T7" fmla="*/ 2097 h 2340"/>
                      <a:gd name="T8" fmla="*/ 987 w 3799"/>
                      <a:gd name="T9" fmla="*/ 2077 h 2340"/>
                      <a:gd name="T10" fmla="*/ 980 w 3799"/>
                      <a:gd name="T11" fmla="*/ 207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980" y="2073"/>
                        </a:moveTo>
                        <a:lnTo>
                          <a:pt x="976" y="2082"/>
                        </a:lnTo>
                        <a:lnTo>
                          <a:pt x="977" y="2088"/>
                        </a:lnTo>
                        <a:lnTo>
                          <a:pt x="983" y="2097"/>
                        </a:lnTo>
                        <a:lnTo>
                          <a:pt x="987" y="2077"/>
                        </a:lnTo>
                        <a:lnTo>
                          <a:pt x="980" y="20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4" name="Freeform 45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71 w 3799"/>
                      <a:gd name="T1" fmla="*/ 2068 h 2340"/>
                      <a:gd name="T2" fmla="*/ 954 w 3799"/>
                      <a:gd name="T3" fmla="*/ 2072 h 2340"/>
                      <a:gd name="T4" fmla="*/ 946 w 3799"/>
                      <a:gd name="T5" fmla="*/ 2090 h 2340"/>
                      <a:gd name="T6" fmla="*/ 947 w 3799"/>
                      <a:gd name="T7" fmla="*/ 2094 h 2340"/>
                      <a:gd name="T8" fmla="*/ 955 w 3799"/>
                      <a:gd name="T9" fmla="*/ 2095 h 2340"/>
                      <a:gd name="T10" fmla="*/ 968 w 3799"/>
                      <a:gd name="T11" fmla="*/ 2085 h 2340"/>
                      <a:gd name="T12" fmla="*/ 971 w 3799"/>
                      <a:gd name="T13" fmla="*/ 206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971" y="2068"/>
                        </a:moveTo>
                        <a:lnTo>
                          <a:pt x="954" y="2072"/>
                        </a:lnTo>
                        <a:lnTo>
                          <a:pt x="946" y="2090"/>
                        </a:lnTo>
                        <a:lnTo>
                          <a:pt x="947" y="2094"/>
                        </a:lnTo>
                        <a:lnTo>
                          <a:pt x="955" y="2095"/>
                        </a:lnTo>
                        <a:lnTo>
                          <a:pt x="968" y="2085"/>
                        </a:lnTo>
                        <a:lnTo>
                          <a:pt x="971" y="20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5" name="Freeform 45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71 w 3799"/>
                      <a:gd name="T1" fmla="*/ 2068 h 2340"/>
                      <a:gd name="T2" fmla="*/ 971 w 3799"/>
                      <a:gd name="T3" fmla="*/ 2068 h 2340"/>
                      <a:gd name="T4" fmla="*/ 968 w 3799"/>
                      <a:gd name="T5" fmla="*/ 2085 h 2340"/>
                      <a:gd name="T6" fmla="*/ 955 w 3799"/>
                      <a:gd name="T7" fmla="*/ 2095 h 2340"/>
                      <a:gd name="T8" fmla="*/ 981 w 3799"/>
                      <a:gd name="T9" fmla="*/ 2095 h 2340"/>
                      <a:gd name="T10" fmla="*/ 976 w 3799"/>
                      <a:gd name="T11" fmla="*/ 2088 h 2340"/>
                      <a:gd name="T12" fmla="*/ 976 w 3799"/>
                      <a:gd name="T13" fmla="*/ 2082 h 2340"/>
                      <a:gd name="T14" fmla="*/ 980 w 3799"/>
                      <a:gd name="T15" fmla="*/ 2073 h 2340"/>
                      <a:gd name="T16" fmla="*/ 971 w 3799"/>
                      <a:gd name="T17" fmla="*/ 206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971" y="2068"/>
                        </a:moveTo>
                        <a:lnTo>
                          <a:pt x="971" y="2068"/>
                        </a:lnTo>
                        <a:lnTo>
                          <a:pt x="968" y="2085"/>
                        </a:lnTo>
                        <a:lnTo>
                          <a:pt x="955" y="2095"/>
                        </a:lnTo>
                        <a:lnTo>
                          <a:pt x="981" y="2095"/>
                        </a:lnTo>
                        <a:lnTo>
                          <a:pt x="976" y="2088"/>
                        </a:lnTo>
                        <a:lnTo>
                          <a:pt x="976" y="2082"/>
                        </a:lnTo>
                        <a:lnTo>
                          <a:pt x="980" y="2073"/>
                        </a:lnTo>
                        <a:lnTo>
                          <a:pt x="971" y="20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6" name="Freeform 45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57 w 3799"/>
                      <a:gd name="T1" fmla="*/ 2053 h 2340"/>
                      <a:gd name="T2" fmla="*/ 940 w 3799"/>
                      <a:gd name="T3" fmla="*/ 2057 h 2340"/>
                      <a:gd name="T4" fmla="*/ 932 w 3799"/>
                      <a:gd name="T5" fmla="*/ 2075 h 2340"/>
                      <a:gd name="T6" fmla="*/ 932 w 3799"/>
                      <a:gd name="T7" fmla="*/ 2080 h 2340"/>
                      <a:gd name="T8" fmla="*/ 941 w 3799"/>
                      <a:gd name="T9" fmla="*/ 2093 h 2340"/>
                      <a:gd name="T10" fmla="*/ 947 w 3799"/>
                      <a:gd name="T11" fmla="*/ 2094 h 2340"/>
                      <a:gd name="T12" fmla="*/ 946 w 3799"/>
                      <a:gd name="T13" fmla="*/ 2090 h 2340"/>
                      <a:gd name="T14" fmla="*/ 954 w 3799"/>
                      <a:gd name="T15" fmla="*/ 2072 h 2340"/>
                      <a:gd name="T16" fmla="*/ 971 w 3799"/>
                      <a:gd name="T17" fmla="*/ 2068 h 2340"/>
                      <a:gd name="T18" fmla="*/ 972 w 3799"/>
                      <a:gd name="T19" fmla="*/ 2062 h 2340"/>
                      <a:gd name="T20" fmla="*/ 957 w 3799"/>
                      <a:gd name="T21" fmla="*/ 205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957" y="2053"/>
                        </a:moveTo>
                        <a:lnTo>
                          <a:pt x="940" y="2057"/>
                        </a:lnTo>
                        <a:lnTo>
                          <a:pt x="932" y="2075"/>
                        </a:lnTo>
                        <a:lnTo>
                          <a:pt x="932" y="2080"/>
                        </a:lnTo>
                        <a:lnTo>
                          <a:pt x="941" y="2093"/>
                        </a:lnTo>
                        <a:lnTo>
                          <a:pt x="947" y="2094"/>
                        </a:lnTo>
                        <a:lnTo>
                          <a:pt x="946" y="2090"/>
                        </a:lnTo>
                        <a:lnTo>
                          <a:pt x="954" y="2072"/>
                        </a:lnTo>
                        <a:lnTo>
                          <a:pt x="971" y="2068"/>
                        </a:lnTo>
                        <a:lnTo>
                          <a:pt x="972" y="2062"/>
                        </a:lnTo>
                        <a:lnTo>
                          <a:pt x="957" y="20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7" name="Freeform 45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012 w 3799"/>
                      <a:gd name="T1" fmla="*/ 2067 h 2340"/>
                      <a:gd name="T2" fmla="*/ 1006 w 3799"/>
                      <a:gd name="T3" fmla="*/ 2082 h 2340"/>
                      <a:gd name="T4" fmla="*/ 1006 w 3799"/>
                      <a:gd name="T5" fmla="*/ 2088 h 2340"/>
                      <a:gd name="T6" fmla="*/ 1010 w 3799"/>
                      <a:gd name="T7" fmla="*/ 2094 h 2340"/>
                      <a:gd name="T8" fmla="*/ 1012 w 3799"/>
                      <a:gd name="T9" fmla="*/ 2092 h 2340"/>
                      <a:gd name="T10" fmla="*/ 1016 w 3799"/>
                      <a:gd name="T11" fmla="*/ 2070 h 2340"/>
                      <a:gd name="T12" fmla="*/ 1012 w 3799"/>
                      <a:gd name="T13" fmla="*/ 206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1012" y="2067"/>
                        </a:moveTo>
                        <a:lnTo>
                          <a:pt x="1006" y="2082"/>
                        </a:lnTo>
                        <a:lnTo>
                          <a:pt x="1006" y="2088"/>
                        </a:lnTo>
                        <a:lnTo>
                          <a:pt x="1010" y="2094"/>
                        </a:lnTo>
                        <a:lnTo>
                          <a:pt x="1012" y="2092"/>
                        </a:lnTo>
                        <a:lnTo>
                          <a:pt x="1016" y="2070"/>
                        </a:lnTo>
                        <a:lnTo>
                          <a:pt x="1012" y="20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8" name="Freeform 45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986 w 3799"/>
                      <a:gd name="T1" fmla="*/ 2157 h 2340"/>
                      <a:gd name="T2" fmla="*/ 969 w 3799"/>
                      <a:gd name="T3" fmla="*/ 2161 h 2340"/>
                      <a:gd name="T4" fmla="*/ 961 w 3799"/>
                      <a:gd name="T5" fmla="*/ 2178 h 2340"/>
                      <a:gd name="T6" fmla="*/ 962 w 3799"/>
                      <a:gd name="T7" fmla="*/ 2184 h 2340"/>
                      <a:gd name="T8" fmla="*/ 970 w 3799"/>
                      <a:gd name="T9" fmla="*/ 2196 h 2340"/>
                      <a:gd name="T10" fmla="*/ 985 w 3799"/>
                      <a:gd name="T11" fmla="*/ 2198 h 2340"/>
                      <a:gd name="T12" fmla="*/ 997 w 3799"/>
                      <a:gd name="T13" fmla="*/ 2188 h 2340"/>
                      <a:gd name="T14" fmla="*/ 1001 w 3799"/>
                      <a:gd name="T15" fmla="*/ 2166 h 2340"/>
                      <a:gd name="T16" fmla="*/ 986 w 3799"/>
                      <a:gd name="T17" fmla="*/ 21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986" y="2157"/>
                        </a:moveTo>
                        <a:lnTo>
                          <a:pt x="969" y="2161"/>
                        </a:lnTo>
                        <a:lnTo>
                          <a:pt x="961" y="2178"/>
                        </a:lnTo>
                        <a:lnTo>
                          <a:pt x="962" y="2184"/>
                        </a:lnTo>
                        <a:lnTo>
                          <a:pt x="970" y="2196"/>
                        </a:lnTo>
                        <a:lnTo>
                          <a:pt x="985" y="2198"/>
                        </a:lnTo>
                        <a:lnTo>
                          <a:pt x="997" y="2188"/>
                        </a:lnTo>
                        <a:lnTo>
                          <a:pt x="1001" y="2166"/>
                        </a:lnTo>
                        <a:lnTo>
                          <a:pt x="986" y="2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9" name="Freeform 45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00 w 3799"/>
                      <a:gd name="T1" fmla="*/ 2190 h 2340"/>
                      <a:gd name="T2" fmla="*/ 1104 w 3799"/>
                      <a:gd name="T3" fmla="*/ 2196 h 2340"/>
                      <a:gd name="T4" fmla="*/ 1118 w 3799"/>
                      <a:gd name="T5" fmla="*/ 2198 h 2340"/>
                      <a:gd name="T6" fmla="*/ 1127 w 3799"/>
                      <a:gd name="T7" fmla="*/ 2191 h 2340"/>
                      <a:gd name="T8" fmla="*/ 1103 w 3799"/>
                      <a:gd name="T9" fmla="*/ 2191 h 2340"/>
                      <a:gd name="T10" fmla="*/ 1100 w 3799"/>
                      <a:gd name="T11" fmla="*/ 219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1100" y="2190"/>
                        </a:moveTo>
                        <a:lnTo>
                          <a:pt x="1104" y="2196"/>
                        </a:lnTo>
                        <a:lnTo>
                          <a:pt x="1118" y="2198"/>
                        </a:lnTo>
                        <a:lnTo>
                          <a:pt x="1127" y="2191"/>
                        </a:lnTo>
                        <a:lnTo>
                          <a:pt x="1103" y="2191"/>
                        </a:lnTo>
                        <a:lnTo>
                          <a:pt x="1100" y="21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0" name="Freeform 45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18 w 3799"/>
                      <a:gd name="T1" fmla="*/ 2157 h 2340"/>
                      <a:gd name="T2" fmla="*/ 1102 w 3799"/>
                      <a:gd name="T3" fmla="*/ 2161 h 2340"/>
                      <a:gd name="T4" fmla="*/ 1094 w 3799"/>
                      <a:gd name="T5" fmla="*/ 2178 h 2340"/>
                      <a:gd name="T6" fmla="*/ 1095 w 3799"/>
                      <a:gd name="T7" fmla="*/ 2184 h 2340"/>
                      <a:gd name="T8" fmla="*/ 1100 w 3799"/>
                      <a:gd name="T9" fmla="*/ 2190 h 2340"/>
                      <a:gd name="T10" fmla="*/ 1103 w 3799"/>
                      <a:gd name="T11" fmla="*/ 2191 h 2340"/>
                      <a:gd name="T12" fmla="*/ 1116 w 3799"/>
                      <a:gd name="T13" fmla="*/ 2181 h 2340"/>
                      <a:gd name="T14" fmla="*/ 1120 w 3799"/>
                      <a:gd name="T15" fmla="*/ 2158 h 2340"/>
                      <a:gd name="T16" fmla="*/ 1118 w 3799"/>
                      <a:gd name="T17" fmla="*/ 21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118" y="2157"/>
                        </a:moveTo>
                        <a:lnTo>
                          <a:pt x="1102" y="2161"/>
                        </a:lnTo>
                        <a:lnTo>
                          <a:pt x="1094" y="2178"/>
                        </a:lnTo>
                        <a:lnTo>
                          <a:pt x="1095" y="2184"/>
                        </a:lnTo>
                        <a:lnTo>
                          <a:pt x="1100" y="2190"/>
                        </a:lnTo>
                        <a:lnTo>
                          <a:pt x="1103" y="2191"/>
                        </a:lnTo>
                        <a:lnTo>
                          <a:pt x="1116" y="2181"/>
                        </a:lnTo>
                        <a:lnTo>
                          <a:pt x="1120" y="2158"/>
                        </a:lnTo>
                        <a:lnTo>
                          <a:pt x="1118" y="2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1" name="Freeform 46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19 w 3799"/>
                      <a:gd name="T1" fmla="*/ 2157 h 2340"/>
                      <a:gd name="T2" fmla="*/ 1118 w 3799"/>
                      <a:gd name="T3" fmla="*/ 2157 h 2340"/>
                      <a:gd name="T4" fmla="*/ 1120 w 3799"/>
                      <a:gd name="T5" fmla="*/ 2158 h 2340"/>
                      <a:gd name="T6" fmla="*/ 1116 w 3799"/>
                      <a:gd name="T7" fmla="*/ 2181 h 2340"/>
                      <a:gd name="T8" fmla="*/ 1103 w 3799"/>
                      <a:gd name="T9" fmla="*/ 2191 h 2340"/>
                      <a:gd name="T10" fmla="*/ 1127 w 3799"/>
                      <a:gd name="T11" fmla="*/ 2191 h 2340"/>
                      <a:gd name="T12" fmla="*/ 1130 w 3799"/>
                      <a:gd name="T13" fmla="*/ 2188 h 2340"/>
                      <a:gd name="T14" fmla="*/ 1135 w 3799"/>
                      <a:gd name="T15" fmla="*/ 2166 h 2340"/>
                      <a:gd name="T16" fmla="*/ 1119 w 3799"/>
                      <a:gd name="T17" fmla="*/ 21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119" y="2157"/>
                        </a:moveTo>
                        <a:lnTo>
                          <a:pt x="1118" y="2157"/>
                        </a:lnTo>
                        <a:lnTo>
                          <a:pt x="1120" y="2158"/>
                        </a:lnTo>
                        <a:lnTo>
                          <a:pt x="1116" y="2181"/>
                        </a:lnTo>
                        <a:lnTo>
                          <a:pt x="1103" y="2191"/>
                        </a:lnTo>
                        <a:lnTo>
                          <a:pt x="1127" y="2191"/>
                        </a:lnTo>
                        <a:lnTo>
                          <a:pt x="1130" y="2188"/>
                        </a:lnTo>
                        <a:lnTo>
                          <a:pt x="1135" y="2166"/>
                        </a:lnTo>
                        <a:lnTo>
                          <a:pt x="1119" y="2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2" name="Freeform 46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05 w 3799"/>
                      <a:gd name="T1" fmla="*/ 2149 h 2340"/>
                      <a:gd name="T2" fmla="*/ 1088 w 3799"/>
                      <a:gd name="T3" fmla="*/ 2154 h 2340"/>
                      <a:gd name="T4" fmla="*/ 1080 w 3799"/>
                      <a:gd name="T5" fmla="*/ 2171 h 2340"/>
                      <a:gd name="T6" fmla="*/ 1080 w 3799"/>
                      <a:gd name="T7" fmla="*/ 2176 h 2340"/>
                      <a:gd name="T8" fmla="*/ 1089 w 3799"/>
                      <a:gd name="T9" fmla="*/ 2189 h 2340"/>
                      <a:gd name="T10" fmla="*/ 1100 w 3799"/>
                      <a:gd name="T11" fmla="*/ 2190 h 2340"/>
                      <a:gd name="T12" fmla="*/ 1095 w 3799"/>
                      <a:gd name="T13" fmla="*/ 2184 h 2340"/>
                      <a:gd name="T14" fmla="*/ 1094 w 3799"/>
                      <a:gd name="T15" fmla="*/ 2178 h 2340"/>
                      <a:gd name="T16" fmla="*/ 1102 w 3799"/>
                      <a:gd name="T17" fmla="*/ 2161 h 2340"/>
                      <a:gd name="T18" fmla="*/ 1118 w 3799"/>
                      <a:gd name="T19" fmla="*/ 2157 h 2340"/>
                      <a:gd name="T20" fmla="*/ 1105 w 3799"/>
                      <a:gd name="T21" fmla="*/ 214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1105" y="2149"/>
                        </a:moveTo>
                        <a:lnTo>
                          <a:pt x="1088" y="2154"/>
                        </a:lnTo>
                        <a:lnTo>
                          <a:pt x="1080" y="2171"/>
                        </a:lnTo>
                        <a:lnTo>
                          <a:pt x="1080" y="2176"/>
                        </a:lnTo>
                        <a:lnTo>
                          <a:pt x="1089" y="2189"/>
                        </a:lnTo>
                        <a:lnTo>
                          <a:pt x="1100" y="2190"/>
                        </a:lnTo>
                        <a:lnTo>
                          <a:pt x="1095" y="2184"/>
                        </a:lnTo>
                        <a:lnTo>
                          <a:pt x="1094" y="2178"/>
                        </a:lnTo>
                        <a:lnTo>
                          <a:pt x="1102" y="2161"/>
                        </a:lnTo>
                        <a:lnTo>
                          <a:pt x="1118" y="2157"/>
                        </a:lnTo>
                        <a:lnTo>
                          <a:pt x="1105" y="21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3" name="Freeform 46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045 w 3799"/>
                      <a:gd name="T1" fmla="*/ 2127 h 2340"/>
                      <a:gd name="T2" fmla="*/ 1029 w 3799"/>
                      <a:gd name="T3" fmla="*/ 2131 h 2340"/>
                      <a:gd name="T4" fmla="*/ 1027 w 3799"/>
                      <a:gd name="T5" fmla="*/ 2144 h 2340"/>
                      <a:gd name="T6" fmla="*/ 1020 w 3799"/>
                      <a:gd name="T7" fmla="*/ 2149 h 2340"/>
                      <a:gd name="T8" fmla="*/ 1021 w 3799"/>
                      <a:gd name="T9" fmla="*/ 2154 h 2340"/>
                      <a:gd name="T10" fmla="*/ 1030 w 3799"/>
                      <a:gd name="T11" fmla="*/ 2167 h 2340"/>
                      <a:gd name="T12" fmla="*/ 1044 w 3799"/>
                      <a:gd name="T13" fmla="*/ 2169 h 2340"/>
                      <a:gd name="T14" fmla="*/ 1056 w 3799"/>
                      <a:gd name="T15" fmla="*/ 2159 h 2340"/>
                      <a:gd name="T16" fmla="*/ 1060 w 3799"/>
                      <a:gd name="T17" fmla="*/ 2136 h 2340"/>
                      <a:gd name="T18" fmla="*/ 1045 w 3799"/>
                      <a:gd name="T19" fmla="*/ 212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1045" y="2127"/>
                        </a:moveTo>
                        <a:lnTo>
                          <a:pt x="1029" y="2131"/>
                        </a:lnTo>
                        <a:lnTo>
                          <a:pt x="1027" y="2144"/>
                        </a:lnTo>
                        <a:lnTo>
                          <a:pt x="1020" y="2149"/>
                        </a:lnTo>
                        <a:lnTo>
                          <a:pt x="1021" y="2154"/>
                        </a:lnTo>
                        <a:lnTo>
                          <a:pt x="1030" y="2167"/>
                        </a:lnTo>
                        <a:lnTo>
                          <a:pt x="1044" y="2169"/>
                        </a:lnTo>
                        <a:lnTo>
                          <a:pt x="1056" y="2159"/>
                        </a:lnTo>
                        <a:lnTo>
                          <a:pt x="1060" y="2136"/>
                        </a:lnTo>
                        <a:lnTo>
                          <a:pt x="1045" y="21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4" name="Freeform 46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016 w 3799"/>
                      <a:gd name="T1" fmla="*/ 2112 h 2340"/>
                      <a:gd name="T2" fmla="*/ 999 w 3799"/>
                      <a:gd name="T3" fmla="*/ 2117 h 2340"/>
                      <a:gd name="T4" fmla="*/ 991 w 3799"/>
                      <a:gd name="T5" fmla="*/ 2134 h 2340"/>
                      <a:gd name="T6" fmla="*/ 991 w 3799"/>
                      <a:gd name="T7" fmla="*/ 2139 h 2340"/>
                      <a:gd name="T8" fmla="*/ 1000 w 3799"/>
                      <a:gd name="T9" fmla="*/ 2152 h 2340"/>
                      <a:gd name="T10" fmla="*/ 1014 w 3799"/>
                      <a:gd name="T11" fmla="*/ 2154 h 2340"/>
                      <a:gd name="T12" fmla="*/ 1020 w 3799"/>
                      <a:gd name="T13" fmla="*/ 2149 h 2340"/>
                      <a:gd name="T14" fmla="*/ 1020 w 3799"/>
                      <a:gd name="T15" fmla="*/ 2149 h 2340"/>
                      <a:gd name="T16" fmla="*/ 1028 w 3799"/>
                      <a:gd name="T17" fmla="*/ 2131 h 2340"/>
                      <a:gd name="T18" fmla="*/ 1029 w 3799"/>
                      <a:gd name="T19" fmla="*/ 2131 h 2340"/>
                      <a:gd name="T20" fmla="*/ 1031 w 3799"/>
                      <a:gd name="T21" fmla="*/ 2121 h 2340"/>
                      <a:gd name="T22" fmla="*/ 1016 w 3799"/>
                      <a:gd name="T23" fmla="*/ 211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1016" y="2112"/>
                        </a:moveTo>
                        <a:lnTo>
                          <a:pt x="999" y="2117"/>
                        </a:lnTo>
                        <a:lnTo>
                          <a:pt x="991" y="2134"/>
                        </a:lnTo>
                        <a:lnTo>
                          <a:pt x="991" y="2139"/>
                        </a:lnTo>
                        <a:lnTo>
                          <a:pt x="1000" y="2152"/>
                        </a:lnTo>
                        <a:lnTo>
                          <a:pt x="1014" y="2154"/>
                        </a:lnTo>
                        <a:lnTo>
                          <a:pt x="1020" y="2149"/>
                        </a:lnTo>
                        <a:lnTo>
                          <a:pt x="1020" y="2149"/>
                        </a:lnTo>
                        <a:lnTo>
                          <a:pt x="1028" y="2131"/>
                        </a:lnTo>
                        <a:lnTo>
                          <a:pt x="1029" y="2131"/>
                        </a:lnTo>
                        <a:lnTo>
                          <a:pt x="1031" y="2121"/>
                        </a:lnTo>
                        <a:lnTo>
                          <a:pt x="1016" y="2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5" name="Freeform 46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029 w 3799"/>
                      <a:gd name="T1" fmla="*/ 2131 h 2340"/>
                      <a:gd name="T2" fmla="*/ 1028 w 3799"/>
                      <a:gd name="T3" fmla="*/ 2131 h 2340"/>
                      <a:gd name="T4" fmla="*/ 1020 w 3799"/>
                      <a:gd name="T5" fmla="*/ 2149 h 2340"/>
                      <a:gd name="T6" fmla="*/ 1020 w 3799"/>
                      <a:gd name="T7" fmla="*/ 2149 h 2340"/>
                      <a:gd name="T8" fmla="*/ 1027 w 3799"/>
                      <a:gd name="T9" fmla="*/ 2144 h 2340"/>
                      <a:gd name="T10" fmla="*/ 1029 w 3799"/>
                      <a:gd name="T11" fmla="*/ 213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1029" y="2131"/>
                        </a:moveTo>
                        <a:lnTo>
                          <a:pt x="1028" y="2131"/>
                        </a:lnTo>
                        <a:lnTo>
                          <a:pt x="1020" y="2149"/>
                        </a:lnTo>
                        <a:lnTo>
                          <a:pt x="1020" y="2149"/>
                        </a:lnTo>
                        <a:lnTo>
                          <a:pt x="1027" y="2144"/>
                        </a:lnTo>
                        <a:lnTo>
                          <a:pt x="1029" y="2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6" name="Freeform 46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075 w 3799"/>
                      <a:gd name="T1" fmla="*/ 2090 h 2340"/>
                      <a:gd name="T2" fmla="*/ 1058 w 3799"/>
                      <a:gd name="T3" fmla="*/ 2094 h 2340"/>
                      <a:gd name="T4" fmla="*/ 1050 w 3799"/>
                      <a:gd name="T5" fmla="*/ 2112 h 2340"/>
                      <a:gd name="T6" fmla="*/ 1050 w 3799"/>
                      <a:gd name="T7" fmla="*/ 2117 h 2340"/>
                      <a:gd name="T8" fmla="*/ 1059 w 3799"/>
                      <a:gd name="T9" fmla="*/ 2130 h 2340"/>
                      <a:gd name="T10" fmla="*/ 1073 w 3799"/>
                      <a:gd name="T11" fmla="*/ 2132 h 2340"/>
                      <a:gd name="T12" fmla="*/ 1086 w 3799"/>
                      <a:gd name="T13" fmla="*/ 2122 h 2340"/>
                      <a:gd name="T14" fmla="*/ 1090 w 3799"/>
                      <a:gd name="T15" fmla="*/ 2099 h 2340"/>
                      <a:gd name="T16" fmla="*/ 1075 w 3799"/>
                      <a:gd name="T17" fmla="*/ 209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075" y="2090"/>
                        </a:moveTo>
                        <a:lnTo>
                          <a:pt x="1058" y="2094"/>
                        </a:lnTo>
                        <a:lnTo>
                          <a:pt x="1050" y="2112"/>
                        </a:lnTo>
                        <a:lnTo>
                          <a:pt x="1050" y="2117"/>
                        </a:lnTo>
                        <a:lnTo>
                          <a:pt x="1059" y="2130"/>
                        </a:lnTo>
                        <a:lnTo>
                          <a:pt x="1073" y="2132"/>
                        </a:lnTo>
                        <a:lnTo>
                          <a:pt x="1086" y="2122"/>
                        </a:lnTo>
                        <a:lnTo>
                          <a:pt x="1090" y="2099"/>
                        </a:lnTo>
                        <a:lnTo>
                          <a:pt x="1075" y="20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7" name="Freeform 46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060 w 3799"/>
                      <a:gd name="T1" fmla="*/ 2297 h 2340"/>
                      <a:gd name="T2" fmla="*/ 1043 w 3799"/>
                      <a:gd name="T3" fmla="*/ 2301 h 2340"/>
                      <a:gd name="T4" fmla="*/ 1035 w 3799"/>
                      <a:gd name="T5" fmla="*/ 2319 h 2340"/>
                      <a:gd name="T6" fmla="*/ 1036 w 3799"/>
                      <a:gd name="T7" fmla="*/ 2324 h 2340"/>
                      <a:gd name="T8" fmla="*/ 1044 w 3799"/>
                      <a:gd name="T9" fmla="*/ 2337 h 2340"/>
                      <a:gd name="T10" fmla="*/ 1059 w 3799"/>
                      <a:gd name="T11" fmla="*/ 2339 h 2340"/>
                      <a:gd name="T12" fmla="*/ 1071 w 3799"/>
                      <a:gd name="T13" fmla="*/ 2329 h 2340"/>
                      <a:gd name="T14" fmla="*/ 1075 w 3799"/>
                      <a:gd name="T15" fmla="*/ 2306 h 2340"/>
                      <a:gd name="T16" fmla="*/ 1060 w 3799"/>
                      <a:gd name="T17" fmla="*/ 229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060" y="2297"/>
                        </a:moveTo>
                        <a:lnTo>
                          <a:pt x="1043" y="2301"/>
                        </a:lnTo>
                        <a:lnTo>
                          <a:pt x="1035" y="2319"/>
                        </a:lnTo>
                        <a:lnTo>
                          <a:pt x="1036" y="2324"/>
                        </a:lnTo>
                        <a:lnTo>
                          <a:pt x="1044" y="2337"/>
                        </a:lnTo>
                        <a:lnTo>
                          <a:pt x="1059" y="2339"/>
                        </a:lnTo>
                        <a:lnTo>
                          <a:pt x="1071" y="2329"/>
                        </a:lnTo>
                        <a:lnTo>
                          <a:pt x="1075" y="2306"/>
                        </a:lnTo>
                        <a:lnTo>
                          <a:pt x="1060" y="22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8" name="Freeform 46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090 w 3799"/>
                      <a:gd name="T1" fmla="*/ 2231 h 2340"/>
                      <a:gd name="T2" fmla="*/ 1073 w 3799"/>
                      <a:gd name="T3" fmla="*/ 2235 h 2340"/>
                      <a:gd name="T4" fmla="*/ 1065 w 3799"/>
                      <a:gd name="T5" fmla="*/ 2252 h 2340"/>
                      <a:gd name="T6" fmla="*/ 1065 w 3799"/>
                      <a:gd name="T7" fmla="*/ 2257 h 2340"/>
                      <a:gd name="T8" fmla="*/ 1074 w 3799"/>
                      <a:gd name="T9" fmla="*/ 2270 h 2340"/>
                      <a:gd name="T10" fmla="*/ 1088 w 3799"/>
                      <a:gd name="T11" fmla="*/ 2272 h 2340"/>
                      <a:gd name="T12" fmla="*/ 1101 w 3799"/>
                      <a:gd name="T13" fmla="*/ 2262 h 2340"/>
                      <a:gd name="T14" fmla="*/ 1105 w 3799"/>
                      <a:gd name="T15" fmla="*/ 2239 h 2340"/>
                      <a:gd name="T16" fmla="*/ 1090 w 3799"/>
                      <a:gd name="T17" fmla="*/ 223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090" y="2231"/>
                        </a:moveTo>
                        <a:lnTo>
                          <a:pt x="1073" y="2235"/>
                        </a:lnTo>
                        <a:lnTo>
                          <a:pt x="1065" y="2252"/>
                        </a:lnTo>
                        <a:lnTo>
                          <a:pt x="1065" y="2257"/>
                        </a:lnTo>
                        <a:lnTo>
                          <a:pt x="1074" y="2270"/>
                        </a:lnTo>
                        <a:lnTo>
                          <a:pt x="1088" y="2272"/>
                        </a:lnTo>
                        <a:lnTo>
                          <a:pt x="1101" y="2262"/>
                        </a:lnTo>
                        <a:lnTo>
                          <a:pt x="1105" y="2239"/>
                        </a:lnTo>
                        <a:lnTo>
                          <a:pt x="1090" y="22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9" name="Freeform 46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24 w 3799"/>
                      <a:gd name="T1" fmla="*/ 2241 h 2340"/>
                      <a:gd name="T2" fmla="*/ 1125 w 3799"/>
                      <a:gd name="T3" fmla="*/ 2243 h 2340"/>
                      <a:gd name="T4" fmla="*/ 1133 w 3799"/>
                      <a:gd name="T5" fmla="*/ 2255 h 2340"/>
                      <a:gd name="T6" fmla="*/ 1147 w 3799"/>
                      <a:gd name="T7" fmla="*/ 2257 h 2340"/>
                      <a:gd name="T8" fmla="*/ 1158 w 3799"/>
                      <a:gd name="T9" fmla="*/ 2249 h 2340"/>
                      <a:gd name="T10" fmla="*/ 1154 w 3799"/>
                      <a:gd name="T11" fmla="*/ 2243 h 2340"/>
                      <a:gd name="T12" fmla="*/ 1154 w 3799"/>
                      <a:gd name="T13" fmla="*/ 2243 h 2340"/>
                      <a:gd name="T14" fmla="*/ 1133 w 3799"/>
                      <a:gd name="T15" fmla="*/ 2243 h 2340"/>
                      <a:gd name="T16" fmla="*/ 1124 w 3799"/>
                      <a:gd name="T17" fmla="*/ 224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124" y="2241"/>
                        </a:moveTo>
                        <a:lnTo>
                          <a:pt x="1125" y="2243"/>
                        </a:lnTo>
                        <a:lnTo>
                          <a:pt x="1133" y="2255"/>
                        </a:lnTo>
                        <a:lnTo>
                          <a:pt x="1147" y="2257"/>
                        </a:lnTo>
                        <a:lnTo>
                          <a:pt x="1158" y="2249"/>
                        </a:lnTo>
                        <a:lnTo>
                          <a:pt x="1154" y="2243"/>
                        </a:lnTo>
                        <a:lnTo>
                          <a:pt x="1154" y="2243"/>
                        </a:lnTo>
                        <a:lnTo>
                          <a:pt x="1133" y="2243"/>
                        </a:lnTo>
                        <a:lnTo>
                          <a:pt x="1124" y="22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0" name="Freeform 46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79 w 3799"/>
                      <a:gd name="T1" fmla="*/ 2216 h 2340"/>
                      <a:gd name="T2" fmla="*/ 1162 w 3799"/>
                      <a:gd name="T3" fmla="*/ 2220 h 2340"/>
                      <a:gd name="T4" fmla="*/ 1160 w 3799"/>
                      <a:gd name="T5" fmla="*/ 2223 h 2340"/>
                      <a:gd name="T6" fmla="*/ 1164 w 3799"/>
                      <a:gd name="T7" fmla="*/ 2225 h 2340"/>
                      <a:gd name="T8" fmla="*/ 1160 w 3799"/>
                      <a:gd name="T9" fmla="*/ 2247 h 2340"/>
                      <a:gd name="T10" fmla="*/ 1158 w 3799"/>
                      <a:gd name="T11" fmla="*/ 2249 h 2340"/>
                      <a:gd name="T12" fmla="*/ 1163 w 3799"/>
                      <a:gd name="T13" fmla="*/ 2255 h 2340"/>
                      <a:gd name="T14" fmla="*/ 1177 w 3799"/>
                      <a:gd name="T15" fmla="*/ 2257 h 2340"/>
                      <a:gd name="T16" fmla="*/ 1190 w 3799"/>
                      <a:gd name="T17" fmla="*/ 2247 h 2340"/>
                      <a:gd name="T18" fmla="*/ 1194 w 3799"/>
                      <a:gd name="T19" fmla="*/ 2225 h 2340"/>
                      <a:gd name="T20" fmla="*/ 1179 w 3799"/>
                      <a:gd name="T21" fmla="*/ 22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1179" y="2216"/>
                        </a:moveTo>
                        <a:lnTo>
                          <a:pt x="1162" y="2220"/>
                        </a:lnTo>
                        <a:lnTo>
                          <a:pt x="1160" y="2223"/>
                        </a:lnTo>
                        <a:lnTo>
                          <a:pt x="1164" y="2225"/>
                        </a:lnTo>
                        <a:lnTo>
                          <a:pt x="1160" y="2247"/>
                        </a:lnTo>
                        <a:lnTo>
                          <a:pt x="1158" y="2249"/>
                        </a:lnTo>
                        <a:lnTo>
                          <a:pt x="1163" y="2255"/>
                        </a:lnTo>
                        <a:lnTo>
                          <a:pt x="1177" y="2257"/>
                        </a:lnTo>
                        <a:lnTo>
                          <a:pt x="1190" y="2247"/>
                        </a:lnTo>
                        <a:lnTo>
                          <a:pt x="1194" y="2225"/>
                        </a:lnTo>
                        <a:lnTo>
                          <a:pt x="1179" y="22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1" name="Freeform 47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60 w 3799"/>
                      <a:gd name="T1" fmla="*/ 2223 h 2340"/>
                      <a:gd name="T2" fmla="*/ 1154 w 3799"/>
                      <a:gd name="T3" fmla="*/ 2237 h 2340"/>
                      <a:gd name="T4" fmla="*/ 1154 w 3799"/>
                      <a:gd name="T5" fmla="*/ 2243 h 2340"/>
                      <a:gd name="T6" fmla="*/ 1158 w 3799"/>
                      <a:gd name="T7" fmla="*/ 2249 h 2340"/>
                      <a:gd name="T8" fmla="*/ 1160 w 3799"/>
                      <a:gd name="T9" fmla="*/ 2247 h 2340"/>
                      <a:gd name="T10" fmla="*/ 1164 w 3799"/>
                      <a:gd name="T11" fmla="*/ 2225 h 2340"/>
                      <a:gd name="T12" fmla="*/ 1160 w 3799"/>
                      <a:gd name="T13" fmla="*/ 222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1160" y="2223"/>
                        </a:moveTo>
                        <a:lnTo>
                          <a:pt x="1154" y="2237"/>
                        </a:lnTo>
                        <a:lnTo>
                          <a:pt x="1154" y="2243"/>
                        </a:lnTo>
                        <a:lnTo>
                          <a:pt x="1158" y="2249"/>
                        </a:lnTo>
                        <a:lnTo>
                          <a:pt x="1160" y="2247"/>
                        </a:lnTo>
                        <a:lnTo>
                          <a:pt x="1164" y="2225"/>
                        </a:lnTo>
                        <a:lnTo>
                          <a:pt x="1160" y="22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2" name="Freeform 47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48 w 3799"/>
                      <a:gd name="T1" fmla="*/ 2216 h 2340"/>
                      <a:gd name="T2" fmla="*/ 1132 w 3799"/>
                      <a:gd name="T3" fmla="*/ 2220 h 2340"/>
                      <a:gd name="T4" fmla="*/ 1124 w 3799"/>
                      <a:gd name="T5" fmla="*/ 2237 h 2340"/>
                      <a:gd name="T6" fmla="*/ 1124 w 3799"/>
                      <a:gd name="T7" fmla="*/ 2241 h 2340"/>
                      <a:gd name="T8" fmla="*/ 1133 w 3799"/>
                      <a:gd name="T9" fmla="*/ 2243 h 2340"/>
                      <a:gd name="T10" fmla="*/ 1145 w 3799"/>
                      <a:gd name="T11" fmla="*/ 2233 h 2340"/>
                      <a:gd name="T12" fmla="*/ 1148 w 3799"/>
                      <a:gd name="T13" fmla="*/ 22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1148" y="2216"/>
                        </a:moveTo>
                        <a:lnTo>
                          <a:pt x="1132" y="2220"/>
                        </a:lnTo>
                        <a:lnTo>
                          <a:pt x="1124" y="2237"/>
                        </a:lnTo>
                        <a:lnTo>
                          <a:pt x="1124" y="2241"/>
                        </a:lnTo>
                        <a:lnTo>
                          <a:pt x="1133" y="2243"/>
                        </a:lnTo>
                        <a:lnTo>
                          <a:pt x="1145" y="2233"/>
                        </a:lnTo>
                        <a:lnTo>
                          <a:pt x="1148" y="22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3" name="Freeform 47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49 w 3799"/>
                      <a:gd name="T1" fmla="*/ 2216 h 2340"/>
                      <a:gd name="T2" fmla="*/ 1148 w 3799"/>
                      <a:gd name="T3" fmla="*/ 2216 h 2340"/>
                      <a:gd name="T4" fmla="*/ 1145 w 3799"/>
                      <a:gd name="T5" fmla="*/ 2233 h 2340"/>
                      <a:gd name="T6" fmla="*/ 1133 w 3799"/>
                      <a:gd name="T7" fmla="*/ 2243 h 2340"/>
                      <a:gd name="T8" fmla="*/ 1154 w 3799"/>
                      <a:gd name="T9" fmla="*/ 2243 h 2340"/>
                      <a:gd name="T10" fmla="*/ 1154 w 3799"/>
                      <a:gd name="T11" fmla="*/ 2237 h 2340"/>
                      <a:gd name="T12" fmla="*/ 1160 w 3799"/>
                      <a:gd name="T13" fmla="*/ 2223 h 2340"/>
                      <a:gd name="T14" fmla="*/ 1149 w 3799"/>
                      <a:gd name="T15" fmla="*/ 22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1149" y="2216"/>
                        </a:moveTo>
                        <a:lnTo>
                          <a:pt x="1148" y="2216"/>
                        </a:lnTo>
                        <a:lnTo>
                          <a:pt x="1145" y="2233"/>
                        </a:lnTo>
                        <a:lnTo>
                          <a:pt x="1133" y="2243"/>
                        </a:lnTo>
                        <a:lnTo>
                          <a:pt x="1154" y="2243"/>
                        </a:lnTo>
                        <a:lnTo>
                          <a:pt x="1154" y="2237"/>
                        </a:lnTo>
                        <a:lnTo>
                          <a:pt x="1160" y="2223"/>
                        </a:lnTo>
                        <a:lnTo>
                          <a:pt x="1149" y="22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4" name="Freeform 47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34 w 3799"/>
                      <a:gd name="T1" fmla="*/ 2201 h 2340"/>
                      <a:gd name="T2" fmla="*/ 1117 w 3799"/>
                      <a:gd name="T3" fmla="*/ 2205 h 2340"/>
                      <a:gd name="T4" fmla="*/ 1109 w 3799"/>
                      <a:gd name="T5" fmla="*/ 2223 h 2340"/>
                      <a:gd name="T6" fmla="*/ 1109 w 3799"/>
                      <a:gd name="T7" fmla="*/ 2225 h 2340"/>
                      <a:gd name="T8" fmla="*/ 1110 w 3799"/>
                      <a:gd name="T9" fmla="*/ 2228 h 2340"/>
                      <a:gd name="T10" fmla="*/ 1118 w 3799"/>
                      <a:gd name="T11" fmla="*/ 2241 h 2340"/>
                      <a:gd name="T12" fmla="*/ 1124 w 3799"/>
                      <a:gd name="T13" fmla="*/ 2241 h 2340"/>
                      <a:gd name="T14" fmla="*/ 1124 w 3799"/>
                      <a:gd name="T15" fmla="*/ 2237 h 2340"/>
                      <a:gd name="T16" fmla="*/ 1132 w 3799"/>
                      <a:gd name="T17" fmla="*/ 2220 h 2340"/>
                      <a:gd name="T18" fmla="*/ 1148 w 3799"/>
                      <a:gd name="T19" fmla="*/ 2216 h 2340"/>
                      <a:gd name="T20" fmla="*/ 1149 w 3799"/>
                      <a:gd name="T21" fmla="*/ 2210 h 2340"/>
                      <a:gd name="T22" fmla="*/ 1134 w 3799"/>
                      <a:gd name="T23" fmla="*/ 220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1134" y="2201"/>
                        </a:moveTo>
                        <a:lnTo>
                          <a:pt x="1117" y="2205"/>
                        </a:lnTo>
                        <a:lnTo>
                          <a:pt x="1109" y="2223"/>
                        </a:lnTo>
                        <a:lnTo>
                          <a:pt x="1109" y="2225"/>
                        </a:lnTo>
                        <a:lnTo>
                          <a:pt x="1110" y="2228"/>
                        </a:lnTo>
                        <a:lnTo>
                          <a:pt x="1118" y="2241"/>
                        </a:lnTo>
                        <a:lnTo>
                          <a:pt x="1124" y="2241"/>
                        </a:lnTo>
                        <a:lnTo>
                          <a:pt x="1124" y="2237"/>
                        </a:lnTo>
                        <a:lnTo>
                          <a:pt x="1132" y="2220"/>
                        </a:lnTo>
                        <a:lnTo>
                          <a:pt x="1148" y="2216"/>
                        </a:lnTo>
                        <a:lnTo>
                          <a:pt x="1149" y="2210"/>
                        </a:lnTo>
                        <a:lnTo>
                          <a:pt x="1134" y="2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5" name="Freeform 47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64 w 3799"/>
                      <a:gd name="T1" fmla="*/ 2127 h 2340"/>
                      <a:gd name="T2" fmla="*/ 1147 w 3799"/>
                      <a:gd name="T3" fmla="*/ 2131 h 2340"/>
                      <a:gd name="T4" fmla="*/ 1139 w 3799"/>
                      <a:gd name="T5" fmla="*/ 2149 h 2340"/>
                      <a:gd name="T6" fmla="*/ 1139 w 3799"/>
                      <a:gd name="T7" fmla="*/ 2154 h 2340"/>
                      <a:gd name="T8" fmla="*/ 1148 w 3799"/>
                      <a:gd name="T9" fmla="*/ 2167 h 2340"/>
                      <a:gd name="T10" fmla="*/ 1162 w 3799"/>
                      <a:gd name="T11" fmla="*/ 2169 h 2340"/>
                      <a:gd name="T12" fmla="*/ 1175 w 3799"/>
                      <a:gd name="T13" fmla="*/ 2159 h 2340"/>
                      <a:gd name="T14" fmla="*/ 1179 w 3799"/>
                      <a:gd name="T15" fmla="*/ 2136 h 2340"/>
                      <a:gd name="T16" fmla="*/ 1164 w 3799"/>
                      <a:gd name="T17" fmla="*/ 212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164" y="2127"/>
                        </a:moveTo>
                        <a:lnTo>
                          <a:pt x="1147" y="2131"/>
                        </a:lnTo>
                        <a:lnTo>
                          <a:pt x="1139" y="2149"/>
                        </a:lnTo>
                        <a:lnTo>
                          <a:pt x="1139" y="2154"/>
                        </a:lnTo>
                        <a:lnTo>
                          <a:pt x="1148" y="2167"/>
                        </a:lnTo>
                        <a:lnTo>
                          <a:pt x="1162" y="2169"/>
                        </a:lnTo>
                        <a:lnTo>
                          <a:pt x="1175" y="2159"/>
                        </a:lnTo>
                        <a:lnTo>
                          <a:pt x="1179" y="2136"/>
                        </a:lnTo>
                        <a:lnTo>
                          <a:pt x="1164" y="21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6" name="Freeform 47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193 w 3799"/>
                      <a:gd name="T1" fmla="*/ 2267 h 2340"/>
                      <a:gd name="T2" fmla="*/ 1176 w 3799"/>
                      <a:gd name="T3" fmla="*/ 2272 h 2340"/>
                      <a:gd name="T4" fmla="*/ 1168 w 3799"/>
                      <a:gd name="T5" fmla="*/ 2289 h 2340"/>
                      <a:gd name="T6" fmla="*/ 1169 w 3799"/>
                      <a:gd name="T7" fmla="*/ 2294 h 2340"/>
                      <a:gd name="T8" fmla="*/ 1178 w 3799"/>
                      <a:gd name="T9" fmla="*/ 2307 h 2340"/>
                      <a:gd name="T10" fmla="*/ 1192 w 3799"/>
                      <a:gd name="T11" fmla="*/ 2309 h 2340"/>
                      <a:gd name="T12" fmla="*/ 1204 w 3799"/>
                      <a:gd name="T13" fmla="*/ 2299 h 2340"/>
                      <a:gd name="T14" fmla="*/ 1209 w 3799"/>
                      <a:gd name="T15" fmla="*/ 2276 h 2340"/>
                      <a:gd name="T16" fmla="*/ 1193 w 3799"/>
                      <a:gd name="T17" fmla="*/ 226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193" y="2267"/>
                        </a:moveTo>
                        <a:lnTo>
                          <a:pt x="1176" y="2272"/>
                        </a:lnTo>
                        <a:lnTo>
                          <a:pt x="1168" y="2289"/>
                        </a:lnTo>
                        <a:lnTo>
                          <a:pt x="1169" y="2294"/>
                        </a:lnTo>
                        <a:lnTo>
                          <a:pt x="1178" y="2307"/>
                        </a:lnTo>
                        <a:lnTo>
                          <a:pt x="1192" y="2309"/>
                        </a:lnTo>
                        <a:lnTo>
                          <a:pt x="1204" y="2299"/>
                        </a:lnTo>
                        <a:lnTo>
                          <a:pt x="1209" y="2276"/>
                        </a:lnTo>
                        <a:lnTo>
                          <a:pt x="1193" y="22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7" name="Freeform 47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1208 w 3799"/>
                      <a:gd name="T1" fmla="*/ 2075 h 2340"/>
                      <a:gd name="T2" fmla="*/ 1191 w 3799"/>
                      <a:gd name="T3" fmla="*/ 2080 h 2340"/>
                      <a:gd name="T4" fmla="*/ 1183 w 3799"/>
                      <a:gd name="T5" fmla="*/ 2097 h 2340"/>
                      <a:gd name="T6" fmla="*/ 1184 w 3799"/>
                      <a:gd name="T7" fmla="*/ 2102 h 2340"/>
                      <a:gd name="T8" fmla="*/ 1192 w 3799"/>
                      <a:gd name="T9" fmla="*/ 2115 h 2340"/>
                      <a:gd name="T10" fmla="*/ 1207 w 3799"/>
                      <a:gd name="T11" fmla="*/ 2117 h 2340"/>
                      <a:gd name="T12" fmla="*/ 1219 w 3799"/>
                      <a:gd name="T13" fmla="*/ 2107 h 2340"/>
                      <a:gd name="T14" fmla="*/ 1223 w 3799"/>
                      <a:gd name="T15" fmla="*/ 2084 h 2340"/>
                      <a:gd name="T16" fmla="*/ 1208 w 3799"/>
                      <a:gd name="T17" fmla="*/ 207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1208" y="2075"/>
                        </a:moveTo>
                        <a:lnTo>
                          <a:pt x="1191" y="2080"/>
                        </a:lnTo>
                        <a:lnTo>
                          <a:pt x="1183" y="2097"/>
                        </a:lnTo>
                        <a:lnTo>
                          <a:pt x="1184" y="2102"/>
                        </a:lnTo>
                        <a:lnTo>
                          <a:pt x="1192" y="2115"/>
                        </a:lnTo>
                        <a:lnTo>
                          <a:pt x="1207" y="2117"/>
                        </a:lnTo>
                        <a:lnTo>
                          <a:pt x="1219" y="2107"/>
                        </a:lnTo>
                        <a:lnTo>
                          <a:pt x="1223" y="2084"/>
                        </a:lnTo>
                        <a:lnTo>
                          <a:pt x="1208" y="20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8" name="Freeform 47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737 w 3799"/>
                      <a:gd name="T1" fmla="*/ 2194 h 2340"/>
                      <a:gd name="T2" fmla="*/ 2720 w 3799"/>
                      <a:gd name="T3" fmla="*/ 2198 h 2340"/>
                      <a:gd name="T4" fmla="*/ 2712 w 3799"/>
                      <a:gd name="T5" fmla="*/ 2215 h 2340"/>
                      <a:gd name="T6" fmla="*/ 2713 w 3799"/>
                      <a:gd name="T7" fmla="*/ 2220 h 2340"/>
                      <a:gd name="T8" fmla="*/ 2721 w 3799"/>
                      <a:gd name="T9" fmla="*/ 2233 h 2340"/>
                      <a:gd name="T10" fmla="*/ 2736 w 3799"/>
                      <a:gd name="T11" fmla="*/ 2235 h 2340"/>
                      <a:gd name="T12" fmla="*/ 2748 w 3799"/>
                      <a:gd name="T13" fmla="*/ 2225 h 2340"/>
                      <a:gd name="T14" fmla="*/ 2752 w 3799"/>
                      <a:gd name="T15" fmla="*/ 2203 h 2340"/>
                      <a:gd name="T16" fmla="*/ 2737 w 3799"/>
                      <a:gd name="T17" fmla="*/ 219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2737" y="2194"/>
                        </a:moveTo>
                        <a:lnTo>
                          <a:pt x="2720" y="2198"/>
                        </a:lnTo>
                        <a:lnTo>
                          <a:pt x="2712" y="2215"/>
                        </a:lnTo>
                        <a:lnTo>
                          <a:pt x="2713" y="2220"/>
                        </a:lnTo>
                        <a:lnTo>
                          <a:pt x="2721" y="2233"/>
                        </a:lnTo>
                        <a:lnTo>
                          <a:pt x="2736" y="2235"/>
                        </a:lnTo>
                        <a:lnTo>
                          <a:pt x="2748" y="2225"/>
                        </a:lnTo>
                        <a:lnTo>
                          <a:pt x="2752" y="2203"/>
                        </a:lnTo>
                        <a:lnTo>
                          <a:pt x="2737" y="21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9" name="Freeform 47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752 w 3799"/>
                      <a:gd name="T1" fmla="*/ 2134 h 2340"/>
                      <a:gd name="T2" fmla="*/ 2735 w 3799"/>
                      <a:gd name="T3" fmla="*/ 2139 h 2340"/>
                      <a:gd name="T4" fmla="*/ 2727 w 3799"/>
                      <a:gd name="T5" fmla="*/ 2156 h 2340"/>
                      <a:gd name="T6" fmla="*/ 2728 w 3799"/>
                      <a:gd name="T7" fmla="*/ 2161 h 2340"/>
                      <a:gd name="T8" fmla="*/ 2736 w 3799"/>
                      <a:gd name="T9" fmla="*/ 2174 h 2340"/>
                      <a:gd name="T10" fmla="*/ 2751 w 3799"/>
                      <a:gd name="T11" fmla="*/ 2176 h 2340"/>
                      <a:gd name="T12" fmla="*/ 2763 w 3799"/>
                      <a:gd name="T13" fmla="*/ 2166 h 2340"/>
                      <a:gd name="T14" fmla="*/ 2767 w 3799"/>
                      <a:gd name="T15" fmla="*/ 2143 h 2340"/>
                      <a:gd name="T16" fmla="*/ 2752 w 3799"/>
                      <a:gd name="T17" fmla="*/ 213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2752" y="2134"/>
                        </a:moveTo>
                        <a:lnTo>
                          <a:pt x="2735" y="2139"/>
                        </a:lnTo>
                        <a:lnTo>
                          <a:pt x="2727" y="2156"/>
                        </a:lnTo>
                        <a:lnTo>
                          <a:pt x="2728" y="2161"/>
                        </a:lnTo>
                        <a:lnTo>
                          <a:pt x="2736" y="2174"/>
                        </a:lnTo>
                        <a:lnTo>
                          <a:pt x="2751" y="2176"/>
                        </a:lnTo>
                        <a:lnTo>
                          <a:pt x="2763" y="2166"/>
                        </a:lnTo>
                        <a:lnTo>
                          <a:pt x="2767" y="2143"/>
                        </a:lnTo>
                        <a:lnTo>
                          <a:pt x="2752" y="21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0" name="Freeform 47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763 w 3799"/>
                      <a:gd name="T1" fmla="*/ 2268 h 2340"/>
                      <a:gd name="T2" fmla="*/ 2750 w 3799"/>
                      <a:gd name="T3" fmla="*/ 2272 h 2340"/>
                      <a:gd name="T4" fmla="*/ 2742 w 3799"/>
                      <a:gd name="T5" fmla="*/ 2289 h 2340"/>
                      <a:gd name="T6" fmla="*/ 2743 w 3799"/>
                      <a:gd name="T7" fmla="*/ 2294 h 2340"/>
                      <a:gd name="T8" fmla="*/ 2751 w 3799"/>
                      <a:gd name="T9" fmla="*/ 2307 h 2340"/>
                      <a:gd name="T10" fmla="*/ 2766 w 3799"/>
                      <a:gd name="T11" fmla="*/ 2309 h 2340"/>
                      <a:gd name="T12" fmla="*/ 2776 w 3799"/>
                      <a:gd name="T13" fmla="*/ 2301 h 2340"/>
                      <a:gd name="T14" fmla="*/ 2766 w 3799"/>
                      <a:gd name="T15" fmla="*/ 2300 h 2340"/>
                      <a:gd name="T16" fmla="*/ 2758 w 3799"/>
                      <a:gd name="T17" fmla="*/ 2287 h 2340"/>
                      <a:gd name="T18" fmla="*/ 2757 w 3799"/>
                      <a:gd name="T19" fmla="*/ 2282 h 2340"/>
                      <a:gd name="T20" fmla="*/ 2763 w 3799"/>
                      <a:gd name="T21" fmla="*/ 226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2763" y="2268"/>
                        </a:moveTo>
                        <a:lnTo>
                          <a:pt x="2750" y="2272"/>
                        </a:lnTo>
                        <a:lnTo>
                          <a:pt x="2742" y="2289"/>
                        </a:lnTo>
                        <a:lnTo>
                          <a:pt x="2743" y="2294"/>
                        </a:lnTo>
                        <a:lnTo>
                          <a:pt x="2751" y="2307"/>
                        </a:lnTo>
                        <a:lnTo>
                          <a:pt x="2766" y="2309"/>
                        </a:lnTo>
                        <a:lnTo>
                          <a:pt x="2776" y="2301"/>
                        </a:lnTo>
                        <a:lnTo>
                          <a:pt x="2766" y="2300"/>
                        </a:lnTo>
                        <a:lnTo>
                          <a:pt x="2758" y="2287"/>
                        </a:lnTo>
                        <a:lnTo>
                          <a:pt x="2757" y="2282"/>
                        </a:lnTo>
                        <a:lnTo>
                          <a:pt x="2763" y="22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1" name="Freeform 48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795 w 3799"/>
                      <a:gd name="T1" fmla="*/ 2267 h 2340"/>
                      <a:gd name="T2" fmla="*/ 2767 w 3799"/>
                      <a:gd name="T3" fmla="*/ 2267 h 2340"/>
                      <a:gd name="T4" fmla="*/ 2782 w 3799"/>
                      <a:gd name="T5" fmla="*/ 2276 h 2340"/>
                      <a:gd name="T6" fmla="*/ 2778 w 3799"/>
                      <a:gd name="T7" fmla="*/ 2299 h 2340"/>
                      <a:gd name="T8" fmla="*/ 2776 w 3799"/>
                      <a:gd name="T9" fmla="*/ 2301 h 2340"/>
                      <a:gd name="T10" fmla="*/ 2780 w 3799"/>
                      <a:gd name="T11" fmla="*/ 2302 h 2340"/>
                      <a:gd name="T12" fmla="*/ 2793 w 3799"/>
                      <a:gd name="T13" fmla="*/ 2292 h 2340"/>
                      <a:gd name="T14" fmla="*/ 2797 w 3799"/>
                      <a:gd name="T15" fmla="*/ 2269 h 2340"/>
                      <a:gd name="T16" fmla="*/ 2795 w 3799"/>
                      <a:gd name="T17" fmla="*/ 226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2795" y="2267"/>
                        </a:moveTo>
                        <a:lnTo>
                          <a:pt x="2767" y="2267"/>
                        </a:lnTo>
                        <a:lnTo>
                          <a:pt x="2782" y="2276"/>
                        </a:lnTo>
                        <a:lnTo>
                          <a:pt x="2778" y="2299"/>
                        </a:lnTo>
                        <a:lnTo>
                          <a:pt x="2776" y="2301"/>
                        </a:lnTo>
                        <a:lnTo>
                          <a:pt x="2780" y="2302"/>
                        </a:lnTo>
                        <a:lnTo>
                          <a:pt x="2793" y="2292"/>
                        </a:lnTo>
                        <a:lnTo>
                          <a:pt x="2797" y="2269"/>
                        </a:lnTo>
                        <a:lnTo>
                          <a:pt x="2795" y="22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2" name="Freeform 48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767 w 3799"/>
                      <a:gd name="T1" fmla="*/ 2267 h 2340"/>
                      <a:gd name="T2" fmla="*/ 2763 w 3799"/>
                      <a:gd name="T3" fmla="*/ 2268 h 2340"/>
                      <a:gd name="T4" fmla="*/ 2757 w 3799"/>
                      <a:gd name="T5" fmla="*/ 2282 h 2340"/>
                      <a:gd name="T6" fmla="*/ 2758 w 3799"/>
                      <a:gd name="T7" fmla="*/ 2287 h 2340"/>
                      <a:gd name="T8" fmla="*/ 2766 w 3799"/>
                      <a:gd name="T9" fmla="*/ 2300 h 2340"/>
                      <a:gd name="T10" fmla="*/ 2776 w 3799"/>
                      <a:gd name="T11" fmla="*/ 2301 h 2340"/>
                      <a:gd name="T12" fmla="*/ 2778 w 3799"/>
                      <a:gd name="T13" fmla="*/ 2299 h 2340"/>
                      <a:gd name="T14" fmla="*/ 2782 w 3799"/>
                      <a:gd name="T15" fmla="*/ 2276 h 2340"/>
                      <a:gd name="T16" fmla="*/ 2767 w 3799"/>
                      <a:gd name="T17" fmla="*/ 226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2767" y="2267"/>
                        </a:moveTo>
                        <a:lnTo>
                          <a:pt x="2763" y="2268"/>
                        </a:lnTo>
                        <a:lnTo>
                          <a:pt x="2757" y="2282"/>
                        </a:lnTo>
                        <a:lnTo>
                          <a:pt x="2758" y="2287"/>
                        </a:lnTo>
                        <a:lnTo>
                          <a:pt x="2766" y="2300"/>
                        </a:lnTo>
                        <a:lnTo>
                          <a:pt x="2776" y="2301"/>
                        </a:lnTo>
                        <a:lnTo>
                          <a:pt x="2778" y="2299"/>
                        </a:lnTo>
                        <a:lnTo>
                          <a:pt x="2782" y="2276"/>
                        </a:lnTo>
                        <a:lnTo>
                          <a:pt x="2767" y="22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3" name="Freeform 48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782 w 3799"/>
                      <a:gd name="T1" fmla="*/ 2260 h 2340"/>
                      <a:gd name="T2" fmla="*/ 2765 w 3799"/>
                      <a:gd name="T3" fmla="*/ 2264 h 2340"/>
                      <a:gd name="T4" fmla="*/ 2763 w 3799"/>
                      <a:gd name="T5" fmla="*/ 2268 h 2340"/>
                      <a:gd name="T6" fmla="*/ 2767 w 3799"/>
                      <a:gd name="T7" fmla="*/ 2267 h 2340"/>
                      <a:gd name="T8" fmla="*/ 2795 w 3799"/>
                      <a:gd name="T9" fmla="*/ 2267 h 2340"/>
                      <a:gd name="T10" fmla="*/ 2782 w 3799"/>
                      <a:gd name="T11" fmla="*/ 226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2782" y="2260"/>
                        </a:moveTo>
                        <a:lnTo>
                          <a:pt x="2765" y="2264"/>
                        </a:lnTo>
                        <a:lnTo>
                          <a:pt x="2763" y="2268"/>
                        </a:lnTo>
                        <a:lnTo>
                          <a:pt x="2767" y="2267"/>
                        </a:lnTo>
                        <a:lnTo>
                          <a:pt x="2795" y="2267"/>
                        </a:lnTo>
                        <a:lnTo>
                          <a:pt x="2782" y="22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4" name="Freeform 48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57 w 3799"/>
                      <a:gd name="T1" fmla="*/ 2024 h 2340"/>
                      <a:gd name="T2" fmla="*/ 2840 w 3799"/>
                      <a:gd name="T3" fmla="*/ 2028 h 2340"/>
                      <a:gd name="T4" fmla="*/ 2832 w 3799"/>
                      <a:gd name="T5" fmla="*/ 2045 h 2340"/>
                      <a:gd name="T6" fmla="*/ 2832 w 3799"/>
                      <a:gd name="T7" fmla="*/ 2051 h 2340"/>
                      <a:gd name="T8" fmla="*/ 2841 w 3799"/>
                      <a:gd name="T9" fmla="*/ 2063 h 2340"/>
                      <a:gd name="T10" fmla="*/ 2855 w 3799"/>
                      <a:gd name="T11" fmla="*/ 2065 h 2340"/>
                      <a:gd name="T12" fmla="*/ 2868 w 3799"/>
                      <a:gd name="T13" fmla="*/ 2055 h 2340"/>
                      <a:gd name="T14" fmla="*/ 2872 w 3799"/>
                      <a:gd name="T15" fmla="*/ 2033 h 2340"/>
                      <a:gd name="T16" fmla="*/ 2857 w 3799"/>
                      <a:gd name="T17" fmla="*/ 202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2857" y="2024"/>
                        </a:moveTo>
                        <a:lnTo>
                          <a:pt x="2840" y="2028"/>
                        </a:lnTo>
                        <a:lnTo>
                          <a:pt x="2832" y="2045"/>
                        </a:lnTo>
                        <a:lnTo>
                          <a:pt x="2832" y="2051"/>
                        </a:lnTo>
                        <a:lnTo>
                          <a:pt x="2841" y="2063"/>
                        </a:lnTo>
                        <a:lnTo>
                          <a:pt x="2855" y="2065"/>
                        </a:lnTo>
                        <a:lnTo>
                          <a:pt x="2868" y="2055"/>
                        </a:lnTo>
                        <a:lnTo>
                          <a:pt x="2872" y="2033"/>
                        </a:lnTo>
                        <a:lnTo>
                          <a:pt x="2857" y="20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5" name="Freeform 48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797 w 3799"/>
                      <a:gd name="T1" fmla="*/ 2002 h 2340"/>
                      <a:gd name="T2" fmla="*/ 2780 w 3799"/>
                      <a:gd name="T3" fmla="*/ 2006 h 2340"/>
                      <a:gd name="T4" fmla="*/ 2772 w 3799"/>
                      <a:gd name="T5" fmla="*/ 2023 h 2340"/>
                      <a:gd name="T6" fmla="*/ 2772 w 3799"/>
                      <a:gd name="T7" fmla="*/ 2028 h 2340"/>
                      <a:gd name="T8" fmla="*/ 2781 w 3799"/>
                      <a:gd name="T9" fmla="*/ 2041 h 2340"/>
                      <a:gd name="T10" fmla="*/ 2795 w 3799"/>
                      <a:gd name="T11" fmla="*/ 2043 h 2340"/>
                      <a:gd name="T12" fmla="*/ 2808 w 3799"/>
                      <a:gd name="T13" fmla="*/ 2033 h 2340"/>
                      <a:gd name="T14" fmla="*/ 2811 w 3799"/>
                      <a:gd name="T15" fmla="*/ 2018 h 2340"/>
                      <a:gd name="T16" fmla="*/ 2802 w 3799"/>
                      <a:gd name="T17" fmla="*/ 2006 h 2340"/>
                      <a:gd name="T18" fmla="*/ 2802 w 3799"/>
                      <a:gd name="T19" fmla="*/ 2005 h 2340"/>
                      <a:gd name="T20" fmla="*/ 2797 w 3799"/>
                      <a:gd name="T21" fmla="*/ 200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2797" y="2002"/>
                        </a:moveTo>
                        <a:lnTo>
                          <a:pt x="2780" y="2006"/>
                        </a:lnTo>
                        <a:lnTo>
                          <a:pt x="2772" y="2023"/>
                        </a:lnTo>
                        <a:lnTo>
                          <a:pt x="2772" y="2028"/>
                        </a:lnTo>
                        <a:lnTo>
                          <a:pt x="2781" y="2041"/>
                        </a:lnTo>
                        <a:lnTo>
                          <a:pt x="2795" y="2043"/>
                        </a:lnTo>
                        <a:lnTo>
                          <a:pt x="2808" y="2033"/>
                        </a:lnTo>
                        <a:lnTo>
                          <a:pt x="2811" y="2018"/>
                        </a:lnTo>
                        <a:lnTo>
                          <a:pt x="2802" y="2006"/>
                        </a:lnTo>
                        <a:lnTo>
                          <a:pt x="2802" y="2005"/>
                        </a:lnTo>
                        <a:lnTo>
                          <a:pt x="2797" y="20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6" name="Freeform 48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27 w 3799"/>
                      <a:gd name="T1" fmla="*/ 1979 h 2340"/>
                      <a:gd name="T2" fmla="*/ 2810 w 3799"/>
                      <a:gd name="T3" fmla="*/ 1984 h 2340"/>
                      <a:gd name="T4" fmla="*/ 2802 w 3799"/>
                      <a:gd name="T5" fmla="*/ 2001 h 2340"/>
                      <a:gd name="T6" fmla="*/ 2802 w 3799"/>
                      <a:gd name="T7" fmla="*/ 2005 h 2340"/>
                      <a:gd name="T8" fmla="*/ 2812 w 3799"/>
                      <a:gd name="T9" fmla="*/ 2010 h 2340"/>
                      <a:gd name="T10" fmla="*/ 2811 w 3799"/>
                      <a:gd name="T11" fmla="*/ 2018 h 2340"/>
                      <a:gd name="T12" fmla="*/ 2811 w 3799"/>
                      <a:gd name="T13" fmla="*/ 2019 h 2340"/>
                      <a:gd name="T14" fmla="*/ 2825 w 3799"/>
                      <a:gd name="T15" fmla="*/ 2021 h 2340"/>
                      <a:gd name="T16" fmla="*/ 2838 w 3799"/>
                      <a:gd name="T17" fmla="*/ 2011 h 2340"/>
                      <a:gd name="T18" fmla="*/ 2842 w 3799"/>
                      <a:gd name="T19" fmla="*/ 1988 h 2340"/>
                      <a:gd name="T20" fmla="*/ 2827 w 3799"/>
                      <a:gd name="T21" fmla="*/ 197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2827" y="1979"/>
                        </a:moveTo>
                        <a:lnTo>
                          <a:pt x="2810" y="1984"/>
                        </a:lnTo>
                        <a:lnTo>
                          <a:pt x="2802" y="2001"/>
                        </a:lnTo>
                        <a:lnTo>
                          <a:pt x="2802" y="2005"/>
                        </a:lnTo>
                        <a:lnTo>
                          <a:pt x="2812" y="2010"/>
                        </a:lnTo>
                        <a:lnTo>
                          <a:pt x="2811" y="2018"/>
                        </a:lnTo>
                        <a:lnTo>
                          <a:pt x="2811" y="2019"/>
                        </a:lnTo>
                        <a:lnTo>
                          <a:pt x="2825" y="2021"/>
                        </a:lnTo>
                        <a:lnTo>
                          <a:pt x="2838" y="2011"/>
                        </a:lnTo>
                        <a:lnTo>
                          <a:pt x="2842" y="1988"/>
                        </a:lnTo>
                        <a:lnTo>
                          <a:pt x="2827" y="19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7" name="Freeform 48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02 w 3799"/>
                      <a:gd name="T1" fmla="*/ 2005 h 2340"/>
                      <a:gd name="T2" fmla="*/ 2802 w 3799"/>
                      <a:gd name="T3" fmla="*/ 2006 h 2340"/>
                      <a:gd name="T4" fmla="*/ 2811 w 3799"/>
                      <a:gd name="T5" fmla="*/ 2018 h 2340"/>
                      <a:gd name="T6" fmla="*/ 2812 w 3799"/>
                      <a:gd name="T7" fmla="*/ 2010 h 2340"/>
                      <a:gd name="T8" fmla="*/ 2802 w 3799"/>
                      <a:gd name="T9" fmla="*/ 200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2802" y="2005"/>
                        </a:moveTo>
                        <a:lnTo>
                          <a:pt x="2802" y="2006"/>
                        </a:lnTo>
                        <a:lnTo>
                          <a:pt x="2811" y="2018"/>
                        </a:lnTo>
                        <a:lnTo>
                          <a:pt x="2812" y="2010"/>
                        </a:lnTo>
                        <a:lnTo>
                          <a:pt x="2802" y="20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8" name="Freeform 48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12 w 3799"/>
                      <a:gd name="T1" fmla="*/ 2216 h 2340"/>
                      <a:gd name="T2" fmla="*/ 2795 w 3799"/>
                      <a:gd name="T3" fmla="*/ 2220 h 2340"/>
                      <a:gd name="T4" fmla="*/ 2787 w 3799"/>
                      <a:gd name="T5" fmla="*/ 2237 h 2340"/>
                      <a:gd name="T6" fmla="*/ 2787 w 3799"/>
                      <a:gd name="T7" fmla="*/ 2243 h 2340"/>
                      <a:gd name="T8" fmla="*/ 2796 w 3799"/>
                      <a:gd name="T9" fmla="*/ 2255 h 2340"/>
                      <a:gd name="T10" fmla="*/ 2810 w 3799"/>
                      <a:gd name="T11" fmla="*/ 2257 h 2340"/>
                      <a:gd name="T12" fmla="*/ 2823 w 3799"/>
                      <a:gd name="T13" fmla="*/ 2247 h 2340"/>
                      <a:gd name="T14" fmla="*/ 2826 w 3799"/>
                      <a:gd name="T15" fmla="*/ 2233 h 2340"/>
                      <a:gd name="T16" fmla="*/ 2817 w 3799"/>
                      <a:gd name="T17" fmla="*/ 2220 h 2340"/>
                      <a:gd name="T18" fmla="*/ 2817 w 3799"/>
                      <a:gd name="T19" fmla="*/ 2219 h 2340"/>
                      <a:gd name="T20" fmla="*/ 2812 w 3799"/>
                      <a:gd name="T21" fmla="*/ 22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2812" y="2216"/>
                        </a:moveTo>
                        <a:lnTo>
                          <a:pt x="2795" y="2220"/>
                        </a:lnTo>
                        <a:lnTo>
                          <a:pt x="2787" y="2237"/>
                        </a:lnTo>
                        <a:lnTo>
                          <a:pt x="2787" y="2243"/>
                        </a:lnTo>
                        <a:lnTo>
                          <a:pt x="2796" y="2255"/>
                        </a:lnTo>
                        <a:lnTo>
                          <a:pt x="2810" y="2257"/>
                        </a:lnTo>
                        <a:lnTo>
                          <a:pt x="2823" y="2247"/>
                        </a:lnTo>
                        <a:lnTo>
                          <a:pt x="2826" y="2233"/>
                        </a:lnTo>
                        <a:lnTo>
                          <a:pt x="2817" y="2220"/>
                        </a:lnTo>
                        <a:lnTo>
                          <a:pt x="2817" y="2219"/>
                        </a:lnTo>
                        <a:lnTo>
                          <a:pt x="2812" y="22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9" name="Freeform 48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42 w 3799"/>
                      <a:gd name="T1" fmla="*/ 2194 h 2340"/>
                      <a:gd name="T2" fmla="*/ 2825 w 3799"/>
                      <a:gd name="T3" fmla="*/ 2198 h 2340"/>
                      <a:gd name="T4" fmla="*/ 2817 w 3799"/>
                      <a:gd name="T5" fmla="*/ 2215 h 2340"/>
                      <a:gd name="T6" fmla="*/ 2817 w 3799"/>
                      <a:gd name="T7" fmla="*/ 2219 h 2340"/>
                      <a:gd name="T8" fmla="*/ 2827 w 3799"/>
                      <a:gd name="T9" fmla="*/ 2225 h 2340"/>
                      <a:gd name="T10" fmla="*/ 2826 w 3799"/>
                      <a:gd name="T11" fmla="*/ 2233 h 2340"/>
                      <a:gd name="T12" fmla="*/ 2826 w 3799"/>
                      <a:gd name="T13" fmla="*/ 2233 h 2340"/>
                      <a:gd name="T14" fmla="*/ 2840 w 3799"/>
                      <a:gd name="T15" fmla="*/ 2235 h 2340"/>
                      <a:gd name="T16" fmla="*/ 2853 w 3799"/>
                      <a:gd name="T17" fmla="*/ 2225 h 2340"/>
                      <a:gd name="T18" fmla="*/ 2857 w 3799"/>
                      <a:gd name="T19" fmla="*/ 2203 h 2340"/>
                      <a:gd name="T20" fmla="*/ 2842 w 3799"/>
                      <a:gd name="T21" fmla="*/ 219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2842" y="2194"/>
                        </a:moveTo>
                        <a:lnTo>
                          <a:pt x="2825" y="2198"/>
                        </a:lnTo>
                        <a:lnTo>
                          <a:pt x="2817" y="2215"/>
                        </a:lnTo>
                        <a:lnTo>
                          <a:pt x="2817" y="2219"/>
                        </a:lnTo>
                        <a:lnTo>
                          <a:pt x="2827" y="2225"/>
                        </a:lnTo>
                        <a:lnTo>
                          <a:pt x="2826" y="2233"/>
                        </a:lnTo>
                        <a:lnTo>
                          <a:pt x="2826" y="2233"/>
                        </a:lnTo>
                        <a:lnTo>
                          <a:pt x="2840" y="2235"/>
                        </a:lnTo>
                        <a:lnTo>
                          <a:pt x="2853" y="2225"/>
                        </a:lnTo>
                        <a:lnTo>
                          <a:pt x="2857" y="2203"/>
                        </a:lnTo>
                        <a:lnTo>
                          <a:pt x="2842" y="21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0" name="Freeform 48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17 w 3799"/>
                      <a:gd name="T1" fmla="*/ 2219 h 2340"/>
                      <a:gd name="T2" fmla="*/ 2817 w 3799"/>
                      <a:gd name="T3" fmla="*/ 2220 h 2340"/>
                      <a:gd name="T4" fmla="*/ 2826 w 3799"/>
                      <a:gd name="T5" fmla="*/ 2233 h 2340"/>
                      <a:gd name="T6" fmla="*/ 2827 w 3799"/>
                      <a:gd name="T7" fmla="*/ 2225 h 2340"/>
                      <a:gd name="T8" fmla="*/ 2817 w 3799"/>
                      <a:gd name="T9" fmla="*/ 221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2817" y="2219"/>
                        </a:moveTo>
                        <a:lnTo>
                          <a:pt x="2817" y="2220"/>
                        </a:lnTo>
                        <a:lnTo>
                          <a:pt x="2826" y="2233"/>
                        </a:lnTo>
                        <a:lnTo>
                          <a:pt x="2827" y="2225"/>
                        </a:lnTo>
                        <a:lnTo>
                          <a:pt x="2817" y="22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1" name="Freeform 49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62 w 3799"/>
                      <a:gd name="T1" fmla="*/ 2115 h 2340"/>
                      <a:gd name="T2" fmla="*/ 2855 w 3799"/>
                      <a:gd name="T3" fmla="*/ 2117 h 2340"/>
                      <a:gd name="T4" fmla="*/ 2847 w 3799"/>
                      <a:gd name="T5" fmla="*/ 2134 h 2340"/>
                      <a:gd name="T6" fmla="*/ 2847 w 3799"/>
                      <a:gd name="T7" fmla="*/ 2139 h 2340"/>
                      <a:gd name="T8" fmla="*/ 2856 w 3799"/>
                      <a:gd name="T9" fmla="*/ 2152 h 2340"/>
                      <a:gd name="T10" fmla="*/ 2870 w 3799"/>
                      <a:gd name="T11" fmla="*/ 2154 h 2340"/>
                      <a:gd name="T12" fmla="*/ 2883 w 3799"/>
                      <a:gd name="T13" fmla="*/ 2144 h 2340"/>
                      <a:gd name="T14" fmla="*/ 2884 w 3799"/>
                      <a:gd name="T15" fmla="*/ 2135 h 2340"/>
                      <a:gd name="T16" fmla="*/ 2882 w 3799"/>
                      <a:gd name="T17" fmla="*/ 2131 h 2340"/>
                      <a:gd name="T18" fmla="*/ 2871 w 3799"/>
                      <a:gd name="T19" fmla="*/ 2130 h 2340"/>
                      <a:gd name="T20" fmla="*/ 2862 w 3799"/>
                      <a:gd name="T21" fmla="*/ 2117 h 2340"/>
                      <a:gd name="T22" fmla="*/ 2862 w 3799"/>
                      <a:gd name="T23" fmla="*/ 211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2862" y="2115"/>
                        </a:moveTo>
                        <a:lnTo>
                          <a:pt x="2855" y="2117"/>
                        </a:lnTo>
                        <a:lnTo>
                          <a:pt x="2847" y="2134"/>
                        </a:lnTo>
                        <a:lnTo>
                          <a:pt x="2847" y="2139"/>
                        </a:lnTo>
                        <a:lnTo>
                          <a:pt x="2856" y="2152"/>
                        </a:lnTo>
                        <a:lnTo>
                          <a:pt x="2870" y="2154"/>
                        </a:lnTo>
                        <a:lnTo>
                          <a:pt x="2883" y="2144"/>
                        </a:lnTo>
                        <a:lnTo>
                          <a:pt x="2884" y="2135"/>
                        </a:lnTo>
                        <a:lnTo>
                          <a:pt x="2882" y="2131"/>
                        </a:lnTo>
                        <a:lnTo>
                          <a:pt x="2871" y="2130"/>
                        </a:lnTo>
                        <a:lnTo>
                          <a:pt x="2862" y="2117"/>
                        </a:lnTo>
                        <a:lnTo>
                          <a:pt x="2862" y="2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2" name="Freeform 49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02 w 3799"/>
                      <a:gd name="T1" fmla="*/ 2098 h 2340"/>
                      <a:gd name="T2" fmla="*/ 2900 w 3799"/>
                      <a:gd name="T3" fmla="*/ 2098 h 2340"/>
                      <a:gd name="T4" fmla="*/ 2902 w 3799"/>
                      <a:gd name="T5" fmla="*/ 2099 h 2340"/>
                      <a:gd name="T6" fmla="*/ 2898 w 3799"/>
                      <a:gd name="T7" fmla="*/ 2122 h 2340"/>
                      <a:gd name="T8" fmla="*/ 2885 w 3799"/>
                      <a:gd name="T9" fmla="*/ 2132 h 2340"/>
                      <a:gd name="T10" fmla="*/ 2885 w 3799"/>
                      <a:gd name="T11" fmla="*/ 2132 h 2340"/>
                      <a:gd name="T12" fmla="*/ 2884 w 3799"/>
                      <a:gd name="T13" fmla="*/ 2135 h 2340"/>
                      <a:gd name="T14" fmla="*/ 2886 w 3799"/>
                      <a:gd name="T15" fmla="*/ 2137 h 2340"/>
                      <a:gd name="T16" fmla="*/ 2900 w 3799"/>
                      <a:gd name="T17" fmla="*/ 2139 h 2340"/>
                      <a:gd name="T18" fmla="*/ 2913 w 3799"/>
                      <a:gd name="T19" fmla="*/ 2129 h 2340"/>
                      <a:gd name="T20" fmla="*/ 2917 w 3799"/>
                      <a:gd name="T21" fmla="*/ 2106 h 2340"/>
                      <a:gd name="T22" fmla="*/ 2902 w 3799"/>
                      <a:gd name="T23" fmla="*/ 209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2902" y="2098"/>
                        </a:moveTo>
                        <a:lnTo>
                          <a:pt x="2900" y="2098"/>
                        </a:lnTo>
                        <a:lnTo>
                          <a:pt x="2902" y="2099"/>
                        </a:lnTo>
                        <a:lnTo>
                          <a:pt x="2898" y="2122"/>
                        </a:lnTo>
                        <a:lnTo>
                          <a:pt x="2885" y="2132"/>
                        </a:lnTo>
                        <a:lnTo>
                          <a:pt x="2885" y="2132"/>
                        </a:lnTo>
                        <a:lnTo>
                          <a:pt x="2884" y="2135"/>
                        </a:lnTo>
                        <a:lnTo>
                          <a:pt x="2886" y="2137"/>
                        </a:lnTo>
                        <a:lnTo>
                          <a:pt x="2900" y="2139"/>
                        </a:lnTo>
                        <a:lnTo>
                          <a:pt x="2913" y="2129"/>
                        </a:lnTo>
                        <a:lnTo>
                          <a:pt x="2917" y="2106"/>
                        </a:lnTo>
                        <a:lnTo>
                          <a:pt x="2902" y="20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3" name="Freeform 49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82 w 3799"/>
                      <a:gd name="T1" fmla="*/ 2131 h 2340"/>
                      <a:gd name="T2" fmla="*/ 2884 w 3799"/>
                      <a:gd name="T3" fmla="*/ 2135 h 2340"/>
                      <a:gd name="T4" fmla="*/ 2885 w 3799"/>
                      <a:gd name="T5" fmla="*/ 2132 h 2340"/>
                      <a:gd name="T6" fmla="*/ 2882 w 3799"/>
                      <a:gd name="T7" fmla="*/ 213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99" h="2340">
                        <a:moveTo>
                          <a:pt x="2882" y="2131"/>
                        </a:moveTo>
                        <a:lnTo>
                          <a:pt x="2884" y="2135"/>
                        </a:lnTo>
                        <a:lnTo>
                          <a:pt x="2885" y="2132"/>
                        </a:lnTo>
                        <a:lnTo>
                          <a:pt x="2882" y="2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4" name="Freeform 49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85 w 3799"/>
                      <a:gd name="T1" fmla="*/ 2132 h 2340"/>
                      <a:gd name="T2" fmla="*/ 2885 w 3799"/>
                      <a:gd name="T3" fmla="*/ 2132 h 2340"/>
                      <a:gd name="T4" fmla="*/ 2885 w 3799"/>
                      <a:gd name="T5" fmla="*/ 2132 h 2340"/>
                      <a:gd name="T6" fmla="*/ 2885 w 3799"/>
                      <a:gd name="T7" fmla="*/ 213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99" h="2340">
                        <a:moveTo>
                          <a:pt x="2885" y="2132"/>
                        </a:moveTo>
                        <a:lnTo>
                          <a:pt x="2885" y="2132"/>
                        </a:lnTo>
                        <a:lnTo>
                          <a:pt x="2885" y="2132"/>
                        </a:lnTo>
                        <a:lnTo>
                          <a:pt x="2885" y="21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5" name="Freeform 49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00 w 3799"/>
                      <a:gd name="T1" fmla="*/ 2098 h 2340"/>
                      <a:gd name="T2" fmla="*/ 2885 w 3799"/>
                      <a:gd name="T3" fmla="*/ 2102 h 2340"/>
                      <a:gd name="T4" fmla="*/ 2878 w 3799"/>
                      <a:gd name="T5" fmla="*/ 2116 h 2340"/>
                      <a:gd name="T6" fmla="*/ 2887 w 3799"/>
                      <a:gd name="T7" fmla="*/ 2121 h 2340"/>
                      <a:gd name="T8" fmla="*/ 2885 w 3799"/>
                      <a:gd name="T9" fmla="*/ 2131 h 2340"/>
                      <a:gd name="T10" fmla="*/ 2885 w 3799"/>
                      <a:gd name="T11" fmla="*/ 2132 h 2340"/>
                      <a:gd name="T12" fmla="*/ 2898 w 3799"/>
                      <a:gd name="T13" fmla="*/ 2122 h 2340"/>
                      <a:gd name="T14" fmla="*/ 2902 w 3799"/>
                      <a:gd name="T15" fmla="*/ 2099 h 2340"/>
                      <a:gd name="T16" fmla="*/ 2900 w 3799"/>
                      <a:gd name="T17" fmla="*/ 209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2900" y="2098"/>
                        </a:moveTo>
                        <a:lnTo>
                          <a:pt x="2885" y="2102"/>
                        </a:lnTo>
                        <a:lnTo>
                          <a:pt x="2878" y="2116"/>
                        </a:lnTo>
                        <a:lnTo>
                          <a:pt x="2887" y="2121"/>
                        </a:lnTo>
                        <a:lnTo>
                          <a:pt x="2885" y="2131"/>
                        </a:lnTo>
                        <a:lnTo>
                          <a:pt x="2885" y="2132"/>
                        </a:lnTo>
                        <a:lnTo>
                          <a:pt x="2898" y="2122"/>
                        </a:lnTo>
                        <a:lnTo>
                          <a:pt x="2902" y="2099"/>
                        </a:lnTo>
                        <a:lnTo>
                          <a:pt x="2900" y="20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6" name="Freeform 49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78 w 3799"/>
                      <a:gd name="T1" fmla="*/ 2116 h 2340"/>
                      <a:gd name="T2" fmla="*/ 2876 w 3799"/>
                      <a:gd name="T3" fmla="*/ 2119 h 2340"/>
                      <a:gd name="T4" fmla="*/ 2877 w 3799"/>
                      <a:gd name="T5" fmla="*/ 2124 h 2340"/>
                      <a:gd name="T6" fmla="*/ 2882 w 3799"/>
                      <a:gd name="T7" fmla="*/ 2131 h 2340"/>
                      <a:gd name="T8" fmla="*/ 2885 w 3799"/>
                      <a:gd name="T9" fmla="*/ 2132 h 2340"/>
                      <a:gd name="T10" fmla="*/ 2887 w 3799"/>
                      <a:gd name="T11" fmla="*/ 2121 h 2340"/>
                      <a:gd name="T12" fmla="*/ 2878 w 3799"/>
                      <a:gd name="T13" fmla="*/ 21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2878" y="2116"/>
                        </a:moveTo>
                        <a:lnTo>
                          <a:pt x="2876" y="2119"/>
                        </a:lnTo>
                        <a:lnTo>
                          <a:pt x="2877" y="2124"/>
                        </a:lnTo>
                        <a:lnTo>
                          <a:pt x="2882" y="2131"/>
                        </a:lnTo>
                        <a:lnTo>
                          <a:pt x="2885" y="2132"/>
                        </a:lnTo>
                        <a:lnTo>
                          <a:pt x="2887" y="2121"/>
                        </a:lnTo>
                        <a:lnTo>
                          <a:pt x="2878" y="2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7" name="Freeform 49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72 w 3799"/>
                      <a:gd name="T1" fmla="*/ 2112 h 2340"/>
                      <a:gd name="T2" fmla="*/ 2862 w 3799"/>
                      <a:gd name="T3" fmla="*/ 2115 h 2340"/>
                      <a:gd name="T4" fmla="*/ 2862 w 3799"/>
                      <a:gd name="T5" fmla="*/ 2117 h 2340"/>
                      <a:gd name="T6" fmla="*/ 2871 w 3799"/>
                      <a:gd name="T7" fmla="*/ 2130 h 2340"/>
                      <a:gd name="T8" fmla="*/ 2882 w 3799"/>
                      <a:gd name="T9" fmla="*/ 2131 h 2340"/>
                      <a:gd name="T10" fmla="*/ 2877 w 3799"/>
                      <a:gd name="T11" fmla="*/ 2124 h 2340"/>
                      <a:gd name="T12" fmla="*/ 2876 w 3799"/>
                      <a:gd name="T13" fmla="*/ 2119 h 2340"/>
                      <a:gd name="T14" fmla="*/ 2878 w 3799"/>
                      <a:gd name="T15" fmla="*/ 2116 h 2340"/>
                      <a:gd name="T16" fmla="*/ 2872 w 3799"/>
                      <a:gd name="T17" fmla="*/ 211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2872" y="2112"/>
                        </a:moveTo>
                        <a:lnTo>
                          <a:pt x="2862" y="2115"/>
                        </a:lnTo>
                        <a:lnTo>
                          <a:pt x="2862" y="2117"/>
                        </a:lnTo>
                        <a:lnTo>
                          <a:pt x="2871" y="2130"/>
                        </a:lnTo>
                        <a:lnTo>
                          <a:pt x="2882" y="2131"/>
                        </a:lnTo>
                        <a:lnTo>
                          <a:pt x="2877" y="2124"/>
                        </a:lnTo>
                        <a:lnTo>
                          <a:pt x="2876" y="2119"/>
                        </a:lnTo>
                        <a:lnTo>
                          <a:pt x="2878" y="2116"/>
                        </a:lnTo>
                        <a:lnTo>
                          <a:pt x="2872" y="2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8" name="Freeform 49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80 w 3799"/>
                      <a:gd name="T1" fmla="*/ 2112 h 2340"/>
                      <a:gd name="T2" fmla="*/ 2872 w 3799"/>
                      <a:gd name="T3" fmla="*/ 2112 h 2340"/>
                      <a:gd name="T4" fmla="*/ 2878 w 3799"/>
                      <a:gd name="T5" fmla="*/ 2116 h 2340"/>
                      <a:gd name="T6" fmla="*/ 2880 w 3799"/>
                      <a:gd name="T7" fmla="*/ 211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99" h="2340">
                        <a:moveTo>
                          <a:pt x="2880" y="2112"/>
                        </a:moveTo>
                        <a:lnTo>
                          <a:pt x="2872" y="2112"/>
                        </a:lnTo>
                        <a:lnTo>
                          <a:pt x="2878" y="2116"/>
                        </a:lnTo>
                        <a:lnTo>
                          <a:pt x="2880" y="21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9" name="Freeform 49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887 w 3799"/>
                      <a:gd name="T1" fmla="*/ 2090 h 2340"/>
                      <a:gd name="T2" fmla="*/ 2870 w 3799"/>
                      <a:gd name="T3" fmla="*/ 2094 h 2340"/>
                      <a:gd name="T4" fmla="*/ 2862 w 3799"/>
                      <a:gd name="T5" fmla="*/ 2112 h 2340"/>
                      <a:gd name="T6" fmla="*/ 2862 w 3799"/>
                      <a:gd name="T7" fmla="*/ 2115 h 2340"/>
                      <a:gd name="T8" fmla="*/ 2872 w 3799"/>
                      <a:gd name="T9" fmla="*/ 2112 h 2340"/>
                      <a:gd name="T10" fmla="*/ 2880 w 3799"/>
                      <a:gd name="T11" fmla="*/ 2112 h 2340"/>
                      <a:gd name="T12" fmla="*/ 2885 w 3799"/>
                      <a:gd name="T13" fmla="*/ 2102 h 2340"/>
                      <a:gd name="T14" fmla="*/ 2900 w 3799"/>
                      <a:gd name="T15" fmla="*/ 2098 h 2340"/>
                      <a:gd name="T16" fmla="*/ 2887 w 3799"/>
                      <a:gd name="T17" fmla="*/ 209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2887" y="2090"/>
                        </a:moveTo>
                        <a:lnTo>
                          <a:pt x="2870" y="2094"/>
                        </a:lnTo>
                        <a:lnTo>
                          <a:pt x="2862" y="2112"/>
                        </a:lnTo>
                        <a:lnTo>
                          <a:pt x="2862" y="2115"/>
                        </a:lnTo>
                        <a:lnTo>
                          <a:pt x="2872" y="2112"/>
                        </a:lnTo>
                        <a:lnTo>
                          <a:pt x="2880" y="2112"/>
                        </a:lnTo>
                        <a:lnTo>
                          <a:pt x="2885" y="2102"/>
                        </a:lnTo>
                        <a:lnTo>
                          <a:pt x="2900" y="2098"/>
                        </a:lnTo>
                        <a:lnTo>
                          <a:pt x="2887" y="20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0" name="Freeform 49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16 w 3799"/>
                      <a:gd name="T1" fmla="*/ 1942 h 2340"/>
                      <a:gd name="T2" fmla="*/ 2899 w 3799"/>
                      <a:gd name="T3" fmla="*/ 1947 h 2340"/>
                      <a:gd name="T4" fmla="*/ 2891 w 3799"/>
                      <a:gd name="T5" fmla="*/ 1964 h 2340"/>
                      <a:gd name="T6" fmla="*/ 2892 w 3799"/>
                      <a:gd name="T7" fmla="*/ 1969 h 2340"/>
                      <a:gd name="T8" fmla="*/ 2901 w 3799"/>
                      <a:gd name="T9" fmla="*/ 1982 h 2340"/>
                      <a:gd name="T10" fmla="*/ 2915 w 3799"/>
                      <a:gd name="T11" fmla="*/ 1984 h 2340"/>
                      <a:gd name="T12" fmla="*/ 2927 w 3799"/>
                      <a:gd name="T13" fmla="*/ 1974 h 2340"/>
                      <a:gd name="T14" fmla="*/ 2932 w 3799"/>
                      <a:gd name="T15" fmla="*/ 1951 h 2340"/>
                      <a:gd name="T16" fmla="*/ 2916 w 3799"/>
                      <a:gd name="T17" fmla="*/ 194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2916" y="1942"/>
                        </a:moveTo>
                        <a:lnTo>
                          <a:pt x="2899" y="1947"/>
                        </a:lnTo>
                        <a:lnTo>
                          <a:pt x="2891" y="1964"/>
                        </a:lnTo>
                        <a:lnTo>
                          <a:pt x="2892" y="1969"/>
                        </a:lnTo>
                        <a:lnTo>
                          <a:pt x="2901" y="1982"/>
                        </a:lnTo>
                        <a:lnTo>
                          <a:pt x="2915" y="1984"/>
                        </a:lnTo>
                        <a:lnTo>
                          <a:pt x="2927" y="1974"/>
                        </a:lnTo>
                        <a:lnTo>
                          <a:pt x="2932" y="1951"/>
                        </a:lnTo>
                        <a:lnTo>
                          <a:pt x="2916" y="19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1" name="Freeform 50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22 w 3799"/>
                      <a:gd name="T1" fmla="*/ 2011 h 2340"/>
                      <a:gd name="T2" fmla="*/ 2914 w 3799"/>
                      <a:gd name="T3" fmla="*/ 2013 h 2340"/>
                      <a:gd name="T4" fmla="*/ 2906 w 3799"/>
                      <a:gd name="T5" fmla="*/ 2031 h 2340"/>
                      <a:gd name="T6" fmla="*/ 2907 w 3799"/>
                      <a:gd name="T7" fmla="*/ 2036 h 2340"/>
                      <a:gd name="T8" fmla="*/ 2916 w 3799"/>
                      <a:gd name="T9" fmla="*/ 2049 h 2340"/>
                      <a:gd name="T10" fmla="*/ 2930 w 3799"/>
                      <a:gd name="T11" fmla="*/ 2050 h 2340"/>
                      <a:gd name="T12" fmla="*/ 2941 w 3799"/>
                      <a:gd name="T13" fmla="*/ 2042 h 2340"/>
                      <a:gd name="T14" fmla="*/ 2937 w 3799"/>
                      <a:gd name="T15" fmla="*/ 2036 h 2340"/>
                      <a:gd name="T16" fmla="*/ 2936 w 3799"/>
                      <a:gd name="T17" fmla="*/ 2031 h 2340"/>
                      <a:gd name="T18" fmla="*/ 2938 w 3799"/>
                      <a:gd name="T19" fmla="*/ 2027 h 2340"/>
                      <a:gd name="T20" fmla="*/ 2930 w 3799"/>
                      <a:gd name="T21" fmla="*/ 2026 h 2340"/>
                      <a:gd name="T22" fmla="*/ 2922 w 3799"/>
                      <a:gd name="T23" fmla="*/ 2014 h 2340"/>
                      <a:gd name="T24" fmla="*/ 2922 w 3799"/>
                      <a:gd name="T25" fmla="*/ 201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799" h="2340">
                        <a:moveTo>
                          <a:pt x="2922" y="2011"/>
                        </a:moveTo>
                        <a:lnTo>
                          <a:pt x="2914" y="2013"/>
                        </a:lnTo>
                        <a:lnTo>
                          <a:pt x="2906" y="2031"/>
                        </a:lnTo>
                        <a:lnTo>
                          <a:pt x="2907" y="2036"/>
                        </a:lnTo>
                        <a:lnTo>
                          <a:pt x="2916" y="2049"/>
                        </a:lnTo>
                        <a:lnTo>
                          <a:pt x="2930" y="2050"/>
                        </a:lnTo>
                        <a:lnTo>
                          <a:pt x="2941" y="2042"/>
                        </a:lnTo>
                        <a:lnTo>
                          <a:pt x="2937" y="2036"/>
                        </a:lnTo>
                        <a:lnTo>
                          <a:pt x="2936" y="2031"/>
                        </a:lnTo>
                        <a:lnTo>
                          <a:pt x="2938" y="2027"/>
                        </a:lnTo>
                        <a:lnTo>
                          <a:pt x="2930" y="2026"/>
                        </a:lnTo>
                        <a:lnTo>
                          <a:pt x="2922" y="2014"/>
                        </a:lnTo>
                        <a:lnTo>
                          <a:pt x="2922" y="20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2" name="Freeform 50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61 w 3799"/>
                      <a:gd name="T1" fmla="*/ 2009 h 2340"/>
                      <a:gd name="T2" fmla="*/ 2959 w 3799"/>
                      <a:gd name="T3" fmla="*/ 2009 h 2340"/>
                      <a:gd name="T4" fmla="*/ 2957 w 3799"/>
                      <a:gd name="T5" fmla="*/ 2018 h 2340"/>
                      <a:gd name="T6" fmla="*/ 2945 w 3799"/>
                      <a:gd name="T7" fmla="*/ 2028 h 2340"/>
                      <a:gd name="T8" fmla="*/ 2945 w 3799"/>
                      <a:gd name="T9" fmla="*/ 2028 h 2340"/>
                      <a:gd name="T10" fmla="*/ 2942 w 3799"/>
                      <a:gd name="T11" fmla="*/ 2041 h 2340"/>
                      <a:gd name="T12" fmla="*/ 2941 w 3799"/>
                      <a:gd name="T13" fmla="*/ 2042 h 2340"/>
                      <a:gd name="T14" fmla="*/ 2945 w 3799"/>
                      <a:gd name="T15" fmla="*/ 2049 h 2340"/>
                      <a:gd name="T16" fmla="*/ 2960 w 3799"/>
                      <a:gd name="T17" fmla="*/ 2050 h 2340"/>
                      <a:gd name="T18" fmla="*/ 2972 w 3799"/>
                      <a:gd name="T19" fmla="*/ 2041 h 2340"/>
                      <a:gd name="T20" fmla="*/ 2976 w 3799"/>
                      <a:gd name="T21" fmla="*/ 2018 h 2340"/>
                      <a:gd name="T22" fmla="*/ 2961 w 3799"/>
                      <a:gd name="T23" fmla="*/ 20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2961" y="2009"/>
                        </a:moveTo>
                        <a:lnTo>
                          <a:pt x="2959" y="2009"/>
                        </a:lnTo>
                        <a:lnTo>
                          <a:pt x="2957" y="2018"/>
                        </a:lnTo>
                        <a:lnTo>
                          <a:pt x="2945" y="2028"/>
                        </a:lnTo>
                        <a:lnTo>
                          <a:pt x="2945" y="2028"/>
                        </a:lnTo>
                        <a:lnTo>
                          <a:pt x="2942" y="2041"/>
                        </a:lnTo>
                        <a:lnTo>
                          <a:pt x="2941" y="2042"/>
                        </a:lnTo>
                        <a:lnTo>
                          <a:pt x="2945" y="2049"/>
                        </a:lnTo>
                        <a:lnTo>
                          <a:pt x="2960" y="2050"/>
                        </a:lnTo>
                        <a:lnTo>
                          <a:pt x="2972" y="2041"/>
                        </a:lnTo>
                        <a:lnTo>
                          <a:pt x="2976" y="2018"/>
                        </a:lnTo>
                        <a:lnTo>
                          <a:pt x="2961" y="20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3" name="Freeform 50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38 w 3799"/>
                      <a:gd name="T1" fmla="*/ 2027 h 2340"/>
                      <a:gd name="T2" fmla="*/ 2936 w 3799"/>
                      <a:gd name="T3" fmla="*/ 2031 h 2340"/>
                      <a:gd name="T4" fmla="*/ 2937 w 3799"/>
                      <a:gd name="T5" fmla="*/ 2036 h 2340"/>
                      <a:gd name="T6" fmla="*/ 2941 w 3799"/>
                      <a:gd name="T7" fmla="*/ 2042 h 2340"/>
                      <a:gd name="T8" fmla="*/ 2942 w 3799"/>
                      <a:gd name="T9" fmla="*/ 2041 h 2340"/>
                      <a:gd name="T10" fmla="*/ 2945 w 3799"/>
                      <a:gd name="T11" fmla="*/ 2028 h 2340"/>
                      <a:gd name="T12" fmla="*/ 2938 w 3799"/>
                      <a:gd name="T13" fmla="*/ 202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2938" y="2027"/>
                        </a:moveTo>
                        <a:lnTo>
                          <a:pt x="2936" y="2031"/>
                        </a:lnTo>
                        <a:lnTo>
                          <a:pt x="2937" y="2036"/>
                        </a:lnTo>
                        <a:lnTo>
                          <a:pt x="2941" y="2042"/>
                        </a:lnTo>
                        <a:lnTo>
                          <a:pt x="2942" y="2041"/>
                        </a:lnTo>
                        <a:lnTo>
                          <a:pt x="2945" y="2028"/>
                        </a:lnTo>
                        <a:lnTo>
                          <a:pt x="2938" y="20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4" name="Freeform 50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45 w 3799"/>
                      <a:gd name="T1" fmla="*/ 2028 h 2340"/>
                      <a:gd name="T2" fmla="*/ 2945 w 3799"/>
                      <a:gd name="T3" fmla="*/ 2028 h 2340"/>
                      <a:gd name="T4" fmla="*/ 2945 w 3799"/>
                      <a:gd name="T5" fmla="*/ 2028 h 2340"/>
                      <a:gd name="T6" fmla="*/ 2945 w 3799"/>
                      <a:gd name="T7" fmla="*/ 202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99" h="2340">
                        <a:moveTo>
                          <a:pt x="2945" y="2028"/>
                        </a:moveTo>
                        <a:lnTo>
                          <a:pt x="2945" y="2028"/>
                        </a:lnTo>
                        <a:lnTo>
                          <a:pt x="2945" y="2028"/>
                        </a:lnTo>
                        <a:lnTo>
                          <a:pt x="2945" y="20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5" name="Freeform 50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59 w 3799"/>
                      <a:gd name="T1" fmla="*/ 2009 h 2340"/>
                      <a:gd name="T2" fmla="*/ 2944 w 3799"/>
                      <a:gd name="T3" fmla="*/ 2013 h 2340"/>
                      <a:gd name="T4" fmla="*/ 2943 w 3799"/>
                      <a:gd name="T5" fmla="*/ 2016 h 2340"/>
                      <a:gd name="T6" fmla="*/ 2946 w 3799"/>
                      <a:gd name="T7" fmla="*/ 2018 h 2340"/>
                      <a:gd name="T8" fmla="*/ 2945 w 3799"/>
                      <a:gd name="T9" fmla="*/ 2027 h 2340"/>
                      <a:gd name="T10" fmla="*/ 2945 w 3799"/>
                      <a:gd name="T11" fmla="*/ 2028 h 2340"/>
                      <a:gd name="T12" fmla="*/ 2957 w 3799"/>
                      <a:gd name="T13" fmla="*/ 2018 h 2340"/>
                      <a:gd name="T14" fmla="*/ 2959 w 3799"/>
                      <a:gd name="T15" fmla="*/ 20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2959" y="2009"/>
                        </a:moveTo>
                        <a:lnTo>
                          <a:pt x="2944" y="2013"/>
                        </a:lnTo>
                        <a:lnTo>
                          <a:pt x="2943" y="2016"/>
                        </a:lnTo>
                        <a:lnTo>
                          <a:pt x="2946" y="2018"/>
                        </a:lnTo>
                        <a:lnTo>
                          <a:pt x="2945" y="2027"/>
                        </a:lnTo>
                        <a:lnTo>
                          <a:pt x="2945" y="2028"/>
                        </a:lnTo>
                        <a:lnTo>
                          <a:pt x="2957" y="2018"/>
                        </a:lnTo>
                        <a:lnTo>
                          <a:pt x="2959" y="20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6" name="Freeform 50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43 w 3799"/>
                      <a:gd name="T1" fmla="*/ 2016 h 2340"/>
                      <a:gd name="T2" fmla="*/ 2938 w 3799"/>
                      <a:gd name="T3" fmla="*/ 2027 h 2340"/>
                      <a:gd name="T4" fmla="*/ 2945 w 3799"/>
                      <a:gd name="T5" fmla="*/ 2028 h 2340"/>
                      <a:gd name="T6" fmla="*/ 2946 w 3799"/>
                      <a:gd name="T7" fmla="*/ 2018 h 2340"/>
                      <a:gd name="T8" fmla="*/ 2943 w 3799"/>
                      <a:gd name="T9" fmla="*/ 20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2943" y="2016"/>
                        </a:moveTo>
                        <a:lnTo>
                          <a:pt x="2938" y="2027"/>
                        </a:lnTo>
                        <a:lnTo>
                          <a:pt x="2945" y="2028"/>
                        </a:lnTo>
                        <a:lnTo>
                          <a:pt x="2946" y="2018"/>
                        </a:lnTo>
                        <a:lnTo>
                          <a:pt x="2943" y="20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7" name="Freeform 50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31 w 3799"/>
                      <a:gd name="T1" fmla="*/ 2009 h 2340"/>
                      <a:gd name="T2" fmla="*/ 2922 w 3799"/>
                      <a:gd name="T3" fmla="*/ 2011 h 2340"/>
                      <a:gd name="T4" fmla="*/ 2922 w 3799"/>
                      <a:gd name="T5" fmla="*/ 2014 h 2340"/>
                      <a:gd name="T6" fmla="*/ 2930 w 3799"/>
                      <a:gd name="T7" fmla="*/ 2026 h 2340"/>
                      <a:gd name="T8" fmla="*/ 2938 w 3799"/>
                      <a:gd name="T9" fmla="*/ 2027 h 2340"/>
                      <a:gd name="T10" fmla="*/ 2943 w 3799"/>
                      <a:gd name="T11" fmla="*/ 2016 h 2340"/>
                      <a:gd name="T12" fmla="*/ 2931 w 3799"/>
                      <a:gd name="T13" fmla="*/ 20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2931" y="2009"/>
                        </a:moveTo>
                        <a:lnTo>
                          <a:pt x="2922" y="2011"/>
                        </a:lnTo>
                        <a:lnTo>
                          <a:pt x="2922" y="2014"/>
                        </a:lnTo>
                        <a:lnTo>
                          <a:pt x="2930" y="2026"/>
                        </a:lnTo>
                        <a:lnTo>
                          <a:pt x="2938" y="2027"/>
                        </a:lnTo>
                        <a:lnTo>
                          <a:pt x="2943" y="2016"/>
                        </a:lnTo>
                        <a:lnTo>
                          <a:pt x="2931" y="20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8" name="Freeform 50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59 w 3799"/>
                      <a:gd name="T1" fmla="*/ 2009 h 2340"/>
                      <a:gd name="T2" fmla="*/ 2931 w 3799"/>
                      <a:gd name="T3" fmla="*/ 2009 h 2340"/>
                      <a:gd name="T4" fmla="*/ 2943 w 3799"/>
                      <a:gd name="T5" fmla="*/ 2016 h 2340"/>
                      <a:gd name="T6" fmla="*/ 2944 w 3799"/>
                      <a:gd name="T7" fmla="*/ 2013 h 2340"/>
                      <a:gd name="T8" fmla="*/ 2959 w 3799"/>
                      <a:gd name="T9" fmla="*/ 2009 h 2340"/>
                      <a:gd name="T10" fmla="*/ 2959 w 3799"/>
                      <a:gd name="T11" fmla="*/ 20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2959" y="2009"/>
                        </a:moveTo>
                        <a:lnTo>
                          <a:pt x="2931" y="2009"/>
                        </a:lnTo>
                        <a:lnTo>
                          <a:pt x="2943" y="2016"/>
                        </a:lnTo>
                        <a:lnTo>
                          <a:pt x="2944" y="2013"/>
                        </a:lnTo>
                        <a:lnTo>
                          <a:pt x="2959" y="2009"/>
                        </a:lnTo>
                        <a:lnTo>
                          <a:pt x="2959" y="20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9" name="Freeform 50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46 w 3799"/>
                      <a:gd name="T1" fmla="*/ 1987 h 2340"/>
                      <a:gd name="T2" fmla="*/ 2929 w 3799"/>
                      <a:gd name="T3" fmla="*/ 1991 h 2340"/>
                      <a:gd name="T4" fmla="*/ 2921 w 3799"/>
                      <a:gd name="T5" fmla="*/ 2008 h 2340"/>
                      <a:gd name="T6" fmla="*/ 2922 w 3799"/>
                      <a:gd name="T7" fmla="*/ 2011 h 2340"/>
                      <a:gd name="T8" fmla="*/ 2931 w 3799"/>
                      <a:gd name="T9" fmla="*/ 2009 h 2340"/>
                      <a:gd name="T10" fmla="*/ 2959 w 3799"/>
                      <a:gd name="T11" fmla="*/ 2009 h 2340"/>
                      <a:gd name="T12" fmla="*/ 2961 w 3799"/>
                      <a:gd name="T13" fmla="*/ 1996 h 2340"/>
                      <a:gd name="T14" fmla="*/ 2946 w 3799"/>
                      <a:gd name="T15" fmla="*/ 198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2946" y="1987"/>
                        </a:moveTo>
                        <a:lnTo>
                          <a:pt x="2929" y="1991"/>
                        </a:lnTo>
                        <a:lnTo>
                          <a:pt x="2921" y="2008"/>
                        </a:lnTo>
                        <a:lnTo>
                          <a:pt x="2922" y="2011"/>
                        </a:lnTo>
                        <a:lnTo>
                          <a:pt x="2931" y="2009"/>
                        </a:lnTo>
                        <a:lnTo>
                          <a:pt x="2959" y="2009"/>
                        </a:lnTo>
                        <a:lnTo>
                          <a:pt x="2961" y="1996"/>
                        </a:lnTo>
                        <a:lnTo>
                          <a:pt x="2946" y="19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0" name="Freeform 50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81 w 3799"/>
                      <a:gd name="T1" fmla="*/ 1816 h 2340"/>
                      <a:gd name="T2" fmla="*/ 2975 w 3799"/>
                      <a:gd name="T3" fmla="*/ 1821 h 2340"/>
                      <a:gd name="T4" fmla="*/ 2971 w 3799"/>
                      <a:gd name="T5" fmla="*/ 1821 h 2340"/>
                      <a:gd name="T6" fmla="*/ 2966 w 3799"/>
                      <a:gd name="T7" fmla="*/ 1831 h 2340"/>
                      <a:gd name="T8" fmla="*/ 2967 w 3799"/>
                      <a:gd name="T9" fmla="*/ 1836 h 2340"/>
                      <a:gd name="T10" fmla="*/ 2975 w 3799"/>
                      <a:gd name="T11" fmla="*/ 1849 h 2340"/>
                      <a:gd name="T12" fmla="*/ 2989 w 3799"/>
                      <a:gd name="T13" fmla="*/ 1851 h 2340"/>
                      <a:gd name="T14" fmla="*/ 3002 w 3799"/>
                      <a:gd name="T15" fmla="*/ 1841 h 2340"/>
                      <a:gd name="T16" fmla="*/ 3003 w 3799"/>
                      <a:gd name="T17" fmla="*/ 1836 h 2340"/>
                      <a:gd name="T18" fmla="*/ 2990 w 3799"/>
                      <a:gd name="T19" fmla="*/ 1834 h 2340"/>
                      <a:gd name="T20" fmla="*/ 2981 w 3799"/>
                      <a:gd name="T21" fmla="*/ 1822 h 2340"/>
                      <a:gd name="T22" fmla="*/ 2981 w 3799"/>
                      <a:gd name="T23" fmla="*/ 1821 h 2340"/>
                      <a:gd name="T24" fmla="*/ 2975 w 3799"/>
                      <a:gd name="T25" fmla="*/ 1821 h 2340"/>
                      <a:gd name="T26" fmla="*/ 2971 w 3799"/>
                      <a:gd name="T27" fmla="*/ 1821 h 2340"/>
                      <a:gd name="T28" fmla="*/ 2981 w 3799"/>
                      <a:gd name="T29" fmla="*/ 1821 h 2340"/>
                      <a:gd name="T30" fmla="*/ 2981 w 3799"/>
                      <a:gd name="T31" fmla="*/ 18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799" h="2340">
                        <a:moveTo>
                          <a:pt x="2981" y="1816"/>
                        </a:moveTo>
                        <a:lnTo>
                          <a:pt x="2975" y="1821"/>
                        </a:lnTo>
                        <a:lnTo>
                          <a:pt x="2971" y="1821"/>
                        </a:lnTo>
                        <a:lnTo>
                          <a:pt x="2966" y="1831"/>
                        </a:lnTo>
                        <a:lnTo>
                          <a:pt x="2967" y="1836"/>
                        </a:lnTo>
                        <a:lnTo>
                          <a:pt x="2975" y="1849"/>
                        </a:lnTo>
                        <a:lnTo>
                          <a:pt x="2989" y="1851"/>
                        </a:lnTo>
                        <a:lnTo>
                          <a:pt x="3002" y="1841"/>
                        </a:lnTo>
                        <a:lnTo>
                          <a:pt x="3003" y="1836"/>
                        </a:lnTo>
                        <a:lnTo>
                          <a:pt x="2990" y="1834"/>
                        </a:lnTo>
                        <a:lnTo>
                          <a:pt x="2981" y="1822"/>
                        </a:lnTo>
                        <a:lnTo>
                          <a:pt x="2981" y="1821"/>
                        </a:lnTo>
                        <a:lnTo>
                          <a:pt x="2975" y="1821"/>
                        </a:lnTo>
                        <a:lnTo>
                          <a:pt x="2971" y="1821"/>
                        </a:lnTo>
                        <a:lnTo>
                          <a:pt x="2981" y="1821"/>
                        </a:lnTo>
                        <a:lnTo>
                          <a:pt x="2981" y="18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1" name="Freeform 51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020 w 3799"/>
                      <a:gd name="T1" fmla="*/ 1809 h 2340"/>
                      <a:gd name="T2" fmla="*/ 2991 w 3799"/>
                      <a:gd name="T3" fmla="*/ 1809 h 2340"/>
                      <a:gd name="T4" fmla="*/ 3006 w 3799"/>
                      <a:gd name="T5" fmla="*/ 1818 h 2340"/>
                      <a:gd name="T6" fmla="*/ 3003 w 3799"/>
                      <a:gd name="T7" fmla="*/ 1836 h 2340"/>
                      <a:gd name="T8" fmla="*/ 3004 w 3799"/>
                      <a:gd name="T9" fmla="*/ 1836 h 2340"/>
                      <a:gd name="T10" fmla="*/ 3017 w 3799"/>
                      <a:gd name="T11" fmla="*/ 1826 h 2340"/>
                      <a:gd name="T12" fmla="*/ 3020 w 3799"/>
                      <a:gd name="T13" fmla="*/ 18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020" y="1809"/>
                        </a:moveTo>
                        <a:lnTo>
                          <a:pt x="2991" y="1809"/>
                        </a:lnTo>
                        <a:lnTo>
                          <a:pt x="3006" y="1818"/>
                        </a:lnTo>
                        <a:lnTo>
                          <a:pt x="3003" y="1836"/>
                        </a:lnTo>
                        <a:lnTo>
                          <a:pt x="3004" y="1836"/>
                        </a:lnTo>
                        <a:lnTo>
                          <a:pt x="3017" y="1826"/>
                        </a:lnTo>
                        <a:lnTo>
                          <a:pt x="3020" y="18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2" name="Freeform 51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91 w 3799"/>
                      <a:gd name="T1" fmla="*/ 1809 h 2340"/>
                      <a:gd name="T2" fmla="*/ 2987 w 3799"/>
                      <a:gd name="T3" fmla="*/ 1810 h 2340"/>
                      <a:gd name="T4" fmla="*/ 2987 w 3799"/>
                      <a:gd name="T5" fmla="*/ 1812 h 2340"/>
                      <a:gd name="T6" fmla="*/ 2981 w 3799"/>
                      <a:gd name="T7" fmla="*/ 1816 h 2340"/>
                      <a:gd name="T8" fmla="*/ 2981 w 3799"/>
                      <a:gd name="T9" fmla="*/ 1818 h 2340"/>
                      <a:gd name="T10" fmla="*/ 2981 w 3799"/>
                      <a:gd name="T11" fmla="*/ 1822 h 2340"/>
                      <a:gd name="T12" fmla="*/ 2990 w 3799"/>
                      <a:gd name="T13" fmla="*/ 1834 h 2340"/>
                      <a:gd name="T14" fmla="*/ 3003 w 3799"/>
                      <a:gd name="T15" fmla="*/ 1836 h 2340"/>
                      <a:gd name="T16" fmla="*/ 3006 w 3799"/>
                      <a:gd name="T17" fmla="*/ 1818 h 2340"/>
                      <a:gd name="T18" fmla="*/ 2991 w 3799"/>
                      <a:gd name="T19" fmla="*/ 18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2991" y="1809"/>
                        </a:moveTo>
                        <a:lnTo>
                          <a:pt x="2987" y="1810"/>
                        </a:lnTo>
                        <a:lnTo>
                          <a:pt x="2987" y="1812"/>
                        </a:lnTo>
                        <a:lnTo>
                          <a:pt x="2981" y="1816"/>
                        </a:lnTo>
                        <a:lnTo>
                          <a:pt x="2981" y="1818"/>
                        </a:lnTo>
                        <a:lnTo>
                          <a:pt x="2981" y="1822"/>
                        </a:lnTo>
                        <a:lnTo>
                          <a:pt x="2990" y="1834"/>
                        </a:lnTo>
                        <a:lnTo>
                          <a:pt x="3003" y="1836"/>
                        </a:lnTo>
                        <a:lnTo>
                          <a:pt x="3006" y="1818"/>
                        </a:lnTo>
                        <a:lnTo>
                          <a:pt x="2991" y="18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3" name="Freeform 51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83 w 3799"/>
                      <a:gd name="T1" fmla="*/ 1811 h 2340"/>
                      <a:gd name="T2" fmla="*/ 2974 w 3799"/>
                      <a:gd name="T3" fmla="*/ 1814 h 2340"/>
                      <a:gd name="T4" fmla="*/ 2971 w 3799"/>
                      <a:gd name="T5" fmla="*/ 1821 h 2340"/>
                      <a:gd name="T6" fmla="*/ 2975 w 3799"/>
                      <a:gd name="T7" fmla="*/ 1821 h 2340"/>
                      <a:gd name="T8" fmla="*/ 2981 w 3799"/>
                      <a:gd name="T9" fmla="*/ 1816 h 2340"/>
                      <a:gd name="T10" fmla="*/ 2981 w 3799"/>
                      <a:gd name="T11" fmla="*/ 1816 h 2340"/>
                      <a:gd name="T12" fmla="*/ 2983 w 3799"/>
                      <a:gd name="T13" fmla="*/ 181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2983" y="1811"/>
                        </a:moveTo>
                        <a:lnTo>
                          <a:pt x="2974" y="1814"/>
                        </a:lnTo>
                        <a:lnTo>
                          <a:pt x="2971" y="1821"/>
                        </a:lnTo>
                        <a:lnTo>
                          <a:pt x="2975" y="1821"/>
                        </a:lnTo>
                        <a:lnTo>
                          <a:pt x="2981" y="1816"/>
                        </a:lnTo>
                        <a:lnTo>
                          <a:pt x="2981" y="1816"/>
                        </a:lnTo>
                        <a:lnTo>
                          <a:pt x="2983" y="18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4" name="Freeform 51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76 w 3799"/>
                      <a:gd name="T1" fmla="*/ 1780 h 2340"/>
                      <a:gd name="T2" fmla="*/ 2959 w 3799"/>
                      <a:gd name="T3" fmla="*/ 1784 h 2340"/>
                      <a:gd name="T4" fmla="*/ 2951 w 3799"/>
                      <a:gd name="T5" fmla="*/ 1802 h 2340"/>
                      <a:gd name="T6" fmla="*/ 2952 w 3799"/>
                      <a:gd name="T7" fmla="*/ 1807 h 2340"/>
                      <a:gd name="T8" fmla="*/ 2960 w 3799"/>
                      <a:gd name="T9" fmla="*/ 1820 h 2340"/>
                      <a:gd name="T10" fmla="*/ 2971 w 3799"/>
                      <a:gd name="T11" fmla="*/ 1821 h 2340"/>
                      <a:gd name="T12" fmla="*/ 2974 w 3799"/>
                      <a:gd name="T13" fmla="*/ 1814 h 2340"/>
                      <a:gd name="T14" fmla="*/ 2983 w 3799"/>
                      <a:gd name="T15" fmla="*/ 1811 h 2340"/>
                      <a:gd name="T16" fmla="*/ 2989 w 3799"/>
                      <a:gd name="T17" fmla="*/ 1799 h 2340"/>
                      <a:gd name="T18" fmla="*/ 2989 w 3799"/>
                      <a:gd name="T19" fmla="*/ 1799 h 2340"/>
                      <a:gd name="T20" fmla="*/ 2991 w 3799"/>
                      <a:gd name="T21" fmla="*/ 1789 h 2340"/>
                      <a:gd name="T22" fmla="*/ 2976 w 3799"/>
                      <a:gd name="T23" fmla="*/ 178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2976" y="1780"/>
                        </a:moveTo>
                        <a:lnTo>
                          <a:pt x="2959" y="1784"/>
                        </a:lnTo>
                        <a:lnTo>
                          <a:pt x="2951" y="1802"/>
                        </a:lnTo>
                        <a:lnTo>
                          <a:pt x="2952" y="1807"/>
                        </a:lnTo>
                        <a:lnTo>
                          <a:pt x="2960" y="1820"/>
                        </a:lnTo>
                        <a:lnTo>
                          <a:pt x="2971" y="1821"/>
                        </a:lnTo>
                        <a:lnTo>
                          <a:pt x="2974" y="1814"/>
                        </a:lnTo>
                        <a:lnTo>
                          <a:pt x="2983" y="1811"/>
                        </a:lnTo>
                        <a:lnTo>
                          <a:pt x="2989" y="1799"/>
                        </a:lnTo>
                        <a:lnTo>
                          <a:pt x="2989" y="1799"/>
                        </a:lnTo>
                        <a:lnTo>
                          <a:pt x="2991" y="1789"/>
                        </a:lnTo>
                        <a:lnTo>
                          <a:pt x="2976" y="17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5" name="Freeform 51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87 w 3799"/>
                      <a:gd name="T1" fmla="*/ 1810 h 2340"/>
                      <a:gd name="T2" fmla="*/ 2983 w 3799"/>
                      <a:gd name="T3" fmla="*/ 1811 h 2340"/>
                      <a:gd name="T4" fmla="*/ 2981 w 3799"/>
                      <a:gd name="T5" fmla="*/ 1816 h 2340"/>
                      <a:gd name="T6" fmla="*/ 2981 w 3799"/>
                      <a:gd name="T7" fmla="*/ 1816 h 2340"/>
                      <a:gd name="T8" fmla="*/ 2987 w 3799"/>
                      <a:gd name="T9" fmla="*/ 1812 h 2340"/>
                      <a:gd name="T10" fmla="*/ 2987 w 3799"/>
                      <a:gd name="T11" fmla="*/ 181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2987" y="1810"/>
                        </a:moveTo>
                        <a:lnTo>
                          <a:pt x="2983" y="1811"/>
                        </a:lnTo>
                        <a:lnTo>
                          <a:pt x="2981" y="1816"/>
                        </a:lnTo>
                        <a:lnTo>
                          <a:pt x="2981" y="1816"/>
                        </a:lnTo>
                        <a:lnTo>
                          <a:pt x="2987" y="1812"/>
                        </a:lnTo>
                        <a:lnTo>
                          <a:pt x="2987" y="18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6" name="Freeform 51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2989 w 3799"/>
                      <a:gd name="T1" fmla="*/ 1799 h 2340"/>
                      <a:gd name="T2" fmla="*/ 2989 w 3799"/>
                      <a:gd name="T3" fmla="*/ 1799 h 2340"/>
                      <a:gd name="T4" fmla="*/ 2983 w 3799"/>
                      <a:gd name="T5" fmla="*/ 1811 h 2340"/>
                      <a:gd name="T6" fmla="*/ 2987 w 3799"/>
                      <a:gd name="T7" fmla="*/ 1810 h 2340"/>
                      <a:gd name="T8" fmla="*/ 2989 w 3799"/>
                      <a:gd name="T9" fmla="*/ 179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2989" y="1799"/>
                        </a:moveTo>
                        <a:lnTo>
                          <a:pt x="2989" y="1799"/>
                        </a:lnTo>
                        <a:lnTo>
                          <a:pt x="2983" y="1811"/>
                        </a:lnTo>
                        <a:lnTo>
                          <a:pt x="2987" y="1810"/>
                        </a:lnTo>
                        <a:lnTo>
                          <a:pt x="2989" y="17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7" name="Freeform 51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006 w 3799"/>
                      <a:gd name="T1" fmla="*/ 1795 h 2340"/>
                      <a:gd name="T2" fmla="*/ 2989 w 3799"/>
                      <a:gd name="T3" fmla="*/ 1799 h 2340"/>
                      <a:gd name="T4" fmla="*/ 2987 w 3799"/>
                      <a:gd name="T5" fmla="*/ 1810 h 2340"/>
                      <a:gd name="T6" fmla="*/ 2991 w 3799"/>
                      <a:gd name="T7" fmla="*/ 1809 h 2340"/>
                      <a:gd name="T8" fmla="*/ 3020 w 3799"/>
                      <a:gd name="T9" fmla="*/ 1809 h 2340"/>
                      <a:gd name="T10" fmla="*/ 3021 w 3799"/>
                      <a:gd name="T11" fmla="*/ 1804 h 2340"/>
                      <a:gd name="T12" fmla="*/ 3006 w 3799"/>
                      <a:gd name="T13" fmla="*/ 179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006" y="1795"/>
                        </a:moveTo>
                        <a:lnTo>
                          <a:pt x="2989" y="1799"/>
                        </a:lnTo>
                        <a:lnTo>
                          <a:pt x="2987" y="1810"/>
                        </a:lnTo>
                        <a:lnTo>
                          <a:pt x="2991" y="1809"/>
                        </a:lnTo>
                        <a:lnTo>
                          <a:pt x="3020" y="1809"/>
                        </a:lnTo>
                        <a:lnTo>
                          <a:pt x="3021" y="1804"/>
                        </a:lnTo>
                        <a:lnTo>
                          <a:pt x="3006" y="17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8" name="Freeform 51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021 w 3799"/>
                      <a:gd name="T1" fmla="*/ 1388 h 2340"/>
                      <a:gd name="T2" fmla="*/ 3004 w 3799"/>
                      <a:gd name="T3" fmla="*/ 1393 h 2340"/>
                      <a:gd name="T4" fmla="*/ 2996 w 3799"/>
                      <a:gd name="T5" fmla="*/ 1410 h 2340"/>
                      <a:gd name="T6" fmla="*/ 2996 w 3799"/>
                      <a:gd name="T7" fmla="*/ 1415 h 2340"/>
                      <a:gd name="T8" fmla="*/ 3005 w 3799"/>
                      <a:gd name="T9" fmla="*/ 1428 h 2340"/>
                      <a:gd name="T10" fmla="*/ 3019 w 3799"/>
                      <a:gd name="T11" fmla="*/ 1430 h 2340"/>
                      <a:gd name="T12" fmla="*/ 3032 w 3799"/>
                      <a:gd name="T13" fmla="*/ 1420 h 2340"/>
                      <a:gd name="T14" fmla="*/ 3036 w 3799"/>
                      <a:gd name="T15" fmla="*/ 1397 h 2340"/>
                      <a:gd name="T16" fmla="*/ 3021 w 3799"/>
                      <a:gd name="T17" fmla="*/ 138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021" y="1388"/>
                        </a:moveTo>
                        <a:lnTo>
                          <a:pt x="3004" y="1393"/>
                        </a:lnTo>
                        <a:lnTo>
                          <a:pt x="2996" y="1410"/>
                        </a:lnTo>
                        <a:lnTo>
                          <a:pt x="2996" y="1415"/>
                        </a:lnTo>
                        <a:lnTo>
                          <a:pt x="3005" y="1428"/>
                        </a:lnTo>
                        <a:lnTo>
                          <a:pt x="3019" y="1430"/>
                        </a:lnTo>
                        <a:lnTo>
                          <a:pt x="3032" y="1420"/>
                        </a:lnTo>
                        <a:lnTo>
                          <a:pt x="3036" y="1397"/>
                        </a:lnTo>
                        <a:lnTo>
                          <a:pt x="3021" y="13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9" name="Freeform 51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036 w 3799"/>
                      <a:gd name="T1" fmla="*/ 1218 h 2340"/>
                      <a:gd name="T2" fmla="*/ 3019 w 3799"/>
                      <a:gd name="T3" fmla="*/ 1223 h 2340"/>
                      <a:gd name="T4" fmla="*/ 3011 w 3799"/>
                      <a:gd name="T5" fmla="*/ 1240 h 2340"/>
                      <a:gd name="T6" fmla="*/ 3011 w 3799"/>
                      <a:gd name="T7" fmla="*/ 1245 h 2340"/>
                      <a:gd name="T8" fmla="*/ 3020 w 3799"/>
                      <a:gd name="T9" fmla="*/ 1258 h 2340"/>
                      <a:gd name="T10" fmla="*/ 3034 w 3799"/>
                      <a:gd name="T11" fmla="*/ 1260 h 2340"/>
                      <a:gd name="T12" fmla="*/ 3047 w 3799"/>
                      <a:gd name="T13" fmla="*/ 1250 h 2340"/>
                      <a:gd name="T14" fmla="*/ 3051 w 3799"/>
                      <a:gd name="T15" fmla="*/ 1227 h 2340"/>
                      <a:gd name="T16" fmla="*/ 3036 w 3799"/>
                      <a:gd name="T17" fmla="*/ 121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036" y="1218"/>
                        </a:moveTo>
                        <a:lnTo>
                          <a:pt x="3019" y="1223"/>
                        </a:lnTo>
                        <a:lnTo>
                          <a:pt x="3011" y="1240"/>
                        </a:lnTo>
                        <a:lnTo>
                          <a:pt x="3011" y="1245"/>
                        </a:lnTo>
                        <a:lnTo>
                          <a:pt x="3020" y="1258"/>
                        </a:lnTo>
                        <a:lnTo>
                          <a:pt x="3034" y="1260"/>
                        </a:lnTo>
                        <a:lnTo>
                          <a:pt x="3047" y="1250"/>
                        </a:lnTo>
                        <a:lnTo>
                          <a:pt x="3051" y="1227"/>
                        </a:lnTo>
                        <a:lnTo>
                          <a:pt x="3036" y="12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0" name="Freeform 51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051 w 3799"/>
                      <a:gd name="T1" fmla="*/ 805 h 2340"/>
                      <a:gd name="T2" fmla="*/ 3034 w 3799"/>
                      <a:gd name="T3" fmla="*/ 809 h 2340"/>
                      <a:gd name="T4" fmla="*/ 3026 w 3799"/>
                      <a:gd name="T5" fmla="*/ 826 h 2340"/>
                      <a:gd name="T6" fmla="*/ 3026 w 3799"/>
                      <a:gd name="T7" fmla="*/ 832 h 2340"/>
                      <a:gd name="T8" fmla="*/ 3035 w 3799"/>
                      <a:gd name="T9" fmla="*/ 844 h 2340"/>
                      <a:gd name="T10" fmla="*/ 3049 w 3799"/>
                      <a:gd name="T11" fmla="*/ 846 h 2340"/>
                      <a:gd name="T12" fmla="*/ 3062 w 3799"/>
                      <a:gd name="T13" fmla="*/ 836 h 2340"/>
                      <a:gd name="T14" fmla="*/ 3066 w 3799"/>
                      <a:gd name="T15" fmla="*/ 814 h 2340"/>
                      <a:gd name="T16" fmla="*/ 3051 w 3799"/>
                      <a:gd name="T17" fmla="*/ 80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051" y="805"/>
                        </a:moveTo>
                        <a:lnTo>
                          <a:pt x="3034" y="809"/>
                        </a:lnTo>
                        <a:lnTo>
                          <a:pt x="3026" y="826"/>
                        </a:lnTo>
                        <a:lnTo>
                          <a:pt x="3026" y="832"/>
                        </a:lnTo>
                        <a:lnTo>
                          <a:pt x="3035" y="844"/>
                        </a:lnTo>
                        <a:lnTo>
                          <a:pt x="3049" y="846"/>
                        </a:lnTo>
                        <a:lnTo>
                          <a:pt x="3062" y="836"/>
                        </a:lnTo>
                        <a:lnTo>
                          <a:pt x="3066" y="814"/>
                        </a:lnTo>
                        <a:lnTo>
                          <a:pt x="3051" y="8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1" name="Freeform 52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066 w 3799"/>
                      <a:gd name="T1" fmla="*/ 413 h 2340"/>
                      <a:gd name="T2" fmla="*/ 3049 w 3799"/>
                      <a:gd name="T3" fmla="*/ 417 h 2340"/>
                      <a:gd name="T4" fmla="*/ 3041 w 3799"/>
                      <a:gd name="T5" fmla="*/ 435 h 2340"/>
                      <a:gd name="T6" fmla="*/ 3041 w 3799"/>
                      <a:gd name="T7" fmla="*/ 440 h 2340"/>
                      <a:gd name="T8" fmla="*/ 3050 w 3799"/>
                      <a:gd name="T9" fmla="*/ 453 h 2340"/>
                      <a:gd name="T10" fmla="*/ 3064 w 3799"/>
                      <a:gd name="T11" fmla="*/ 455 h 2340"/>
                      <a:gd name="T12" fmla="*/ 3077 w 3799"/>
                      <a:gd name="T13" fmla="*/ 445 h 2340"/>
                      <a:gd name="T14" fmla="*/ 3081 w 3799"/>
                      <a:gd name="T15" fmla="*/ 422 h 2340"/>
                      <a:gd name="T16" fmla="*/ 3066 w 3799"/>
                      <a:gd name="T17" fmla="*/ 41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066" y="413"/>
                        </a:moveTo>
                        <a:lnTo>
                          <a:pt x="3049" y="417"/>
                        </a:lnTo>
                        <a:lnTo>
                          <a:pt x="3041" y="435"/>
                        </a:lnTo>
                        <a:lnTo>
                          <a:pt x="3041" y="440"/>
                        </a:lnTo>
                        <a:lnTo>
                          <a:pt x="3050" y="453"/>
                        </a:lnTo>
                        <a:lnTo>
                          <a:pt x="3064" y="455"/>
                        </a:lnTo>
                        <a:lnTo>
                          <a:pt x="3077" y="445"/>
                        </a:lnTo>
                        <a:lnTo>
                          <a:pt x="3081" y="422"/>
                        </a:lnTo>
                        <a:lnTo>
                          <a:pt x="3066" y="4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2" name="Freeform 52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081 w 3799"/>
                      <a:gd name="T1" fmla="*/ 177 h 2340"/>
                      <a:gd name="T2" fmla="*/ 3064 w 3799"/>
                      <a:gd name="T3" fmla="*/ 181 h 2340"/>
                      <a:gd name="T4" fmla="*/ 3056 w 3799"/>
                      <a:gd name="T5" fmla="*/ 198 h 2340"/>
                      <a:gd name="T6" fmla="*/ 3056 w 3799"/>
                      <a:gd name="T7" fmla="*/ 204 h 2340"/>
                      <a:gd name="T8" fmla="*/ 3065 w 3799"/>
                      <a:gd name="T9" fmla="*/ 216 h 2340"/>
                      <a:gd name="T10" fmla="*/ 3079 w 3799"/>
                      <a:gd name="T11" fmla="*/ 218 h 2340"/>
                      <a:gd name="T12" fmla="*/ 3092 w 3799"/>
                      <a:gd name="T13" fmla="*/ 208 h 2340"/>
                      <a:gd name="T14" fmla="*/ 3096 w 3799"/>
                      <a:gd name="T15" fmla="*/ 186 h 2340"/>
                      <a:gd name="T16" fmla="*/ 3081 w 3799"/>
                      <a:gd name="T17" fmla="*/ 17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081" y="177"/>
                        </a:moveTo>
                        <a:lnTo>
                          <a:pt x="3064" y="181"/>
                        </a:lnTo>
                        <a:lnTo>
                          <a:pt x="3056" y="198"/>
                        </a:lnTo>
                        <a:lnTo>
                          <a:pt x="3056" y="204"/>
                        </a:lnTo>
                        <a:lnTo>
                          <a:pt x="3065" y="216"/>
                        </a:lnTo>
                        <a:lnTo>
                          <a:pt x="3079" y="218"/>
                        </a:lnTo>
                        <a:lnTo>
                          <a:pt x="3092" y="208"/>
                        </a:lnTo>
                        <a:lnTo>
                          <a:pt x="3096" y="186"/>
                        </a:lnTo>
                        <a:lnTo>
                          <a:pt x="3081" y="1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3" name="Freeform 52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096 w 3799"/>
                      <a:gd name="T1" fmla="*/ 0 h 2340"/>
                      <a:gd name="T2" fmla="*/ 3079 w 3799"/>
                      <a:gd name="T3" fmla="*/ 4 h 2340"/>
                      <a:gd name="T4" fmla="*/ 3071 w 3799"/>
                      <a:gd name="T5" fmla="*/ 21 h 2340"/>
                      <a:gd name="T6" fmla="*/ 3071 w 3799"/>
                      <a:gd name="T7" fmla="*/ 26 h 2340"/>
                      <a:gd name="T8" fmla="*/ 3080 w 3799"/>
                      <a:gd name="T9" fmla="*/ 39 h 2340"/>
                      <a:gd name="T10" fmla="*/ 3094 w 3799"/>
                      <a:gd name="T11" fmla="*/ 41 h 2340"/>
                      <a:gd name="T12" fmla="*/ 3107 w 3799"/>
                      <a:gd name="T13" fmla="*/ 31 h 2340"/>
                      <a:gd name="T14" fmla="*/ 3111 w 3799"/>
                      <a:gd name="T15" fmla="*/ 8 h 2340"/>
                      <a:gd name="T16" fmla="*/ 3096 w 3799"/>
                      <a:gd name="T17" fmla="*/ 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096" y="0"/>
                        </a:moveTo>
                        <a:lnTo>
                          <a:pt x="3079" y="4"/>
                        </a:lnTo>
                        <a:lnTo>
                          <a:pt x="3071" y="21"/>
                        </a:lnTo>
                        <a:lnTo>
                          <a:pt x="3071" y="26"/>
                        </a:lnTo>
                        <a:lnTo>
                          <a:pt x="3080" y="39"/>
                        </a:lnTo>
                        <a:lnTo>
                          <a:pt x="3094" y="41"/>
                        </a:lnTo>
                        <a:lnTo>
                          <a:pt x="3107" y="31"/>
                        </a:lnTo>
                        <a:lnTo>
                          <a:pt x="3111" y="8"/>
                        </a:lnTo>
                        <a:lnTo>
                          <a:pt x="309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4" name="Freeform 52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111 w 3799"/>
                      <a:gd name="T1" fmla="*/ 620 h 2340"/>
                      <a:gd name="T2" fmla="*/ 3094 w 3799"/>
                      <a:gd name="T3" fmla="*/ 624 h 2340"/>
                      <a:gd name="T4" fmla="*/ 3086 w 3799"/>
                      <a:gd name="T5" fmla="*/ 642 h 2340"/>
                      <a:gd name="T6" fmla="*/ 3086 w 3799"/>
                      <a:gd name="T7" fmla="*/ 647 h 2340"/>
                      <a:gd name="T8" fmla="*/ 3095 w 3799"/>
                      <a:gd name="T9" fmla="*/ 660 h 2340"/>
                      <a:gd name="T10" fmla="*/ 3109 w 3799"/>
                      <a:gd name="T11" fmla="*/ 662 h 2340"/>
                      <a:gd name="T12" fmla="*/ 3122 w 3799"/>
                      <a:gd name="T13" fmla="*/ 652 h 2340"/>
                      <a:gd name="T14" fmla="*/ 3126 w 3799"/>
                      <a:gd name="T15" fmla="*/ 629 h 2340"/>
                      <a:gd name="T16" fmla="*/ 3111 w 3799"/>
                      <a:gd name="T17" fmla="*/ 62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111" y="620"/>
                        </a:moveTo>
                        <a:lnTo>
                          <a:pt x="3094" y="624"/>
                        </a:lnTo>
                        <a:lnTo>
                          <a:pt x="3086" y="642"/>
                        </a:lnTo>
                        <a:lnTo>
                          <a:pt x="3086" y="647"/>
                        </a:lnTo>
                        <a:lnTo>
                          <a:pt x="3095" y="660"/>
                        </a:lnTo>
                        <a:lnTo>
                          <a:pt x="3109" y="662"/>
                        </a:lnTo>
                        <a:lnTo>
                          <a:pt x="3122" y="652"/>
                        </a:lnTo>
                        <a:lnTo>
                          <a:pt x="3126" y="629"/>
                        </a:lnTo>
                        <a:lnTo>
                          <a:pt x="3111" y="6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5" name="Freeform 52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126 w 3799"/>
                      <a:gd name="T1" fmla="*/ 1063 h 2340"/>
                      <a:gd name="T2" fmla="*/ 3109 w 3799"/>
                      <a:gd name="T3" fmla="*/ 1068 h 2340"/>
                      <a:gd name="T4" fmla="*/ 3100 w 3799"/>
                      <a:gd name="T5" fmla="*/ 1085 h 2340"/>
                      <a:gd name="T6" fmla="*/ 3101 w 3799"/>
                      <a:gd name="T7" fmla="*/ 1090 h 2340"/>
                      <a:gd name="T8" fmla="*/ 3110 w 3799"/>
                      <a:gd name="T9" fmla="*/ 1103 h 2340"/>
                      <a:gd name="T10" fmla="*/ 3124 w 3799"/>
                      <a:gd name="T11" fmla="*/ 1105 h 2340"/>
                      <a:gd name="T12" fmla="*/ 3137 w 3799"/>
                      <a:gd name="T13" fmla="*/ 1095 h 2340"/>
                      <a:gd name="T14" fmla="*/ 3141 w 3799"/>
                      <a:gd name="T15" fmla="*/ 1072 h 2340"/>
                      <a:gd name="T16" fmla="*/ 3126 w 3799"/>
                      <a:gd name="T17" fmla="*/ 106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126" y="1063"/>
                        </a:moveTo>
                        <a:lnTo>
                          <a:pt x="3109" y="1068"/>
                        </a:lnTo>
                        <a:lnTo>
                          <a:pt x="3100" y="1085"/>
                        </a:lnTo>
                        <a:lnTo>
                          <a:pt x="3101" y="1090"/>
                        </a:lnTo>
                        <a:lnTo>
                          <a:pt x="3110" y="1103"/>
                        </a:lnTo>
                        <a:lnTo>
                          <a:pt x="3124" y="1105"/>
                        </a:lnTo>
                        <a:lnTo>
                          <a:pt x="3137" y="1095"/>
                        </a:lnTo>
                        <a:lnTo>
                          <a:pt x="3141" y="1072"/>
                        </a:lnTo>
                        <a:lnTo>
                          <a:pt x="3126" y="10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6" name="Freeform 52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140 w 3799"/>
                      <a:gd name="T1" fmla="*/ 1610 h 2340"/>
                      <a:gd name="T2" fmla="*/ 3123 w 3799"/>
                      <a:gd name="T3" fmla="*/ 1614 h 2340"/>
                      <a:gd name="T4" fmla="*/ 3115 w 3799"/>
                      <a:gd name="T5" fmla="*/ 1632 h 2340"/>
                      <a:gd name="T6" fmla="*/ 3116 w 3799"/>
                      <a:gd name="T7" fmla="*/ 1637 h 2340"/>
                      <a:gd name="T8" fmla="*/ 3125 w 3799"/>
                      <a:gd name="T9" fmla="*/ 1650 h 2340"/>
                      <a:gd name="T10" fmla="*/ 3139 w 3799"/>
                      <a:gd name="T11" fmla="*/ 1652 h 2340"/>
                      <a:gd name="T12" fmla="*/ 3151 w 3799"/>
                      <a:gd name="T13" fmla="*/ 1642 h 2340"/>
                      <a:gd name="T14" fmla="*/ 3156 w 3799"/>
                      <a:gd name="T15" fmla="*/ 1619 h 2340"/>
                      <a:gd name="T16" fmla="*/ 3140 w 3799"/>
                      <a:gd name="T17" fmla="*/ 161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140" y="1610"/>
                        </a:moveTo>
                        <a:lnTo>
                          <a:pt x="3123" y="1614"/>
                        </a:lnTo>
                        <a:lnTo>
                          <a:pt x="3115" y="1632"/>
                        </a:lnTo>
                        <a:lnTo>
                          <a:pt x="3116" y="1637"/>
                        </a:lnTo>
                        <a:lnTo>
                          <a:pt x="3125" y="1650"/>
                        </a:lnTo>
                        <a:lnTo>
                          <a:pt x="3139" y="1652"/>
                        </a:lnTo>
                        <a:lnTo>
                          <a:pt x="3151" y="1642"/>
                        </a:lnTo>
                        <a:lnTo>
                          <a:pt x="3156" y="1619"/>
                        </a:lnTo>
                        <a:lnTo>
                          <a:pt x="3140" y="16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7" name="Freeform 52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155 w 3799"/>
                      <a:gd name="T1" fmla="*/ 1743 h 2340"/>
                      <a:gd name="T2" fmla="*/ 3138 w 3799"/>
                      <a:gd name="T3" fmla="*/ 1747 h 2340"/>
                      <a:gd name="T4" fmla="*/ 3130 w 3799"/>
                      <a:gd name="T5" fmla="*/ 1765 h 2340"/>
                      <a:gd name="T6" fmla="*/ 3131 w 3799"/>
                      <a:gd name="T7" fmla="*/ 1770 h 2340"/>
                      <a:gd name="T8" fmla="*/ 3140 w 3799"/>
                      <a:gd name="T9" fmla="*/ 1783 h 2340"/>
                      <a:gd name="T10" fmla="*/ 3154 w 3799"/>
                      <a:gd name="T11" fmla="*/ 1784 h 2340"/>
                      <a:gd name="T12" fmla="*/ 3166 w 3799"/>
                      <a:gd name="T13" fmla="*/ 1775 h 2340"/>
                      <a:gd name="T14" fmla="*/ 3170 w 3799"/>
                      <a:gd name="T15" fmla="*/ 1752 h 2340"/>
                      <a:gd name="T16" fmla="*/ 3155 w 3799"/>
                      <a:gd name="T17" fmla="*/ 174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155" y="1743"/>
                        </a:moveTo>
                        <a:lnTo>
                          <a:pt x="3138" y="1747"/>
                        </a:lnTo>
                        <a:lnTo>
                          <a:pt x="3130" y="1765"/>
                        </a:lnTo>
                        <a:lnTo>
                          <a:pt x="3131" y="1770"/>
                        </a:lnTo>
                        <a:lnTo>
                          <a:pt x="3140" y="1783"/>
                        </a:lnTo>
                        <a:lnTo>
                          <a:pt x="3154" y="1784"/>
                        </a:lnTo>
                        <a:lnTo>
                          <a:pt x="3166" y="1775"/>
                        </a:lnTo>
                        <a:lnTo>
                          <a:pt x="3170" y="1752"/>
                        </a:lnTo>
                        <a:lnTo>
                          <a:pt x="3155" y="17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8" name="Freeform 52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162 w 3799"/>
                      <a:gd name="T1" fmla="*/ 2079 h 2340"/>
                      <a:gd name="T2" fmla="*/ 3160 w 3799"/>
                      <a:gd name="T3" fmla="*/ 2082 h 2340"/>
                      <a:gd name="T4" fmla="*/ 3161 w 3799"/>
                      <a:gd name="T5" fmla="*/ 2087 h 2340"/>
                      <a:gd name="T6" fmla="*/ 3169 w 3799"/>
                      <a:gd name="T7" fmla="*/ 2100 h 2340"/>
                      <a:gd name="T8" fmla="*/ 3184 w 3799"/>
                      <a:gd name="T9" fmla="*/ 2102 h 2340"/>
                      <a:gd name="T10" fmla="*/ 3196 w 3799"/>
                      <a:gd name="T11" fmla="*/ 2092 h 2340"/>
                      <a:gd name="T12" fmla="*/ 3198 w 3799"/>
                      <a:gd name="T13" fmla="*/ 2080 h 2340"/>
                      <a:gd name="T14" fmla="*/ 3169 w 3799"/>
                      <a:gd name="T15" fmla="*/ 2080 h 2340"/>
                      <a:gd name="T16" fmla="*/ 3162 w 3799"/>
                      <a:gd name="T17" fmla="*/ 207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162" y="2079"/>
                        </a:moveTo>
                        <a:lnTo>
                          <a:pt x="3160" y="2082"/>
                        </a:lnTo>
                        <a:lnTo>
                          <a:pt x="3161" y="2087"/>
                        </a:lnTo>
                        <a:lnTo>
                          <a:pt x="3169" y="2100"/>
                        </a:lnTo>
                        <a:lnTo>
                          <a:pt x="3184" y="2102"/>
                        </a:lnTo>
                        <a:lnTo>
                          <a:pt x="3196" y="2092"/>
                        </a:lnTo>
                        <a:lnTo>
                          <a:pt x="3198" y="2080"/>
                        </a:lnTo>
                        <a:lnTo>
                          <a:pt x="3169" y="2080"/>
                        </a:lnTo>
                        <a:lnTo>
                          <a:pt x="3162" y="20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9" name="Freeform 52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60 w 3799"/>
                      <a:gd name="T1" fmla="*/ 2061 h 2340"/>
                      <a:gd name="T2" fmla="*/ 3243 w 3799"/>
                      <a:gd name="T3" fmla="*/ 2065 h 2340"/>
                      <a:gd name="T4" fmla="*/ 3235 w 3799"/>
                      <a:gd name="T5" fmla="*/ 2082 h 2340"/>
                      <a:gd name="T6" fmla="*/ 3235 w 3799"/>
                      <a:gd name="T7" fmla="*/ 2088 h 2340"/>
                      <a:gd name="T8" fmla="*/ 3244 w 3799"/>
                      <a:gd name="T9" fmla="*/ 2100 h 2340"/>
                      <a:gd name="T10" fmla="*/ 3258 w 3799"/>
                      <a:gd name="T11" fmla="*/ 2102 h 2340"/>
                      <a:gd name="T12" fmla="*/ 3271 w 3799"/>
                      <a:gd name="T13" fmla="*/ 2092 h 2340"/>
                      <a:gd name="T14" fmla="*/ 3275 w 3799"/>
                      <a:gd name="T15" fmla="*/ 2070 h 2340"/>
                      <a:gd name="T16" fmla="*/ 3260 w 3799"/>
                      <a:gd name="T17" fmla="*/ 206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260" y="2061"/>
                        </a:moveTo>
                        <a:lnTo>
                          <a:pt x="3243" y="2065"/>
                        </a:lnTo>
                        <a:lnTo>
                          <a:pt x="3235" y="2082"/>
                        </a:lnTo>
                        <a:lnTo>
                          <a:pt x="3235" y="2088"/>
                        </a:lnTo>
                        <a:lnTo>
                          <a:pt x="3244" y="2100"/>
                        </a:lnTo>
                        <a:lnTo>
                          <a:pt x="3258" y="2102"/>
                        </a:lnTo>
                        <a:lnTo>
                          <a:pt x="3271" y="2092"/>
                        </a:lnTo>
                        <a:lnTo>
                          <a:pt x="3275" y="2070"/>
                        </a:lnTo>
                        <a:lnTo>
                          <a:pt x="3260" y="20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0" name="Freeform 52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183 w 3799"/>
                      <a:gd name="T1" fmla="*/ 2061 h 2340"/>
                      <a:gd name="T2" fmla="*/ 3168 w 3799"/>
                      <a:gd name="T3" fmla="*/ 2065 h 2340"/>
                      <a:gd name="T4" fmla="*/ 3162 w 3799"/>
                      <a:gd name="T5" fmla="*/ 2079 h 2340"/>
                      <a:gd name="T6" fmla="*/ 3169 w 3799"/>
                      <a:gd name="T7" fmla="*/ 2080 h 2340"/>
                      <a:gd name="T8" fmla="*/ 3181 w 3799"/>
                      <a:gd name="T9" fmla="*/ 2070 h 2340"/>
                      <a:gd name="T10" fmla="*/ 3183 w 3799"/>
                      <a:gd name="T11" fmla="*/ 206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3183" y="2061"/>
                        </a:moveTo>
                        <a:lnTo>
                          <a:pt x="3168" y="2065"/>
                        </a:lnTo>
                        <a:lnTo>
                          <a:pt x="3162" y="2079"/>
                        </a:lnTo>
                        <a:lnTo>
                          <a:pt x="3169" y="2080"/>
                        </a:lnTo>
                        <a:lnTo>
                          <a:pt x="3181" y="2070"/>
                        </a:lnTo>
                        <a:lnTo>
                          <a:pt x="3183" y="20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1" name="Freeform 53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185 w 3799"/>
                      <a:gd name="T1" fmla="*/ 2061 h 2340"/>
                      <a:gd name="T2" fmla="*/ 3183 w 3799"/>
                      <a:gd name="T3" fmla="*/ 2061 h 2340"/>
                      <a:gd name="T4" fmla="*/ 3181 w 3799"/>
                      <a:gd name="T5" fmla="*/ 2070 h 2340"/>
                      <a:gd name="T6" fmla="*/ 3169 w 3799"/>
                      <a:gd name="T7" fmla="*/ 2080 h 2340"/>
                      <a:gd name="T8" fmla="*/ 3198 w 3799"/>
                      <a:gd name="T9" fmla="*/ 2080 h 2340"/>
                      <a:gd name="T10" fmla="*/ 3200 w 3799"/>
                      <a:gd name="T11" fmla="*/ 2070 h 2340"/>
                      <a:gd name="T12" fmla="*/ 3200 w 3799"/>
                      <a:gd name="T13" fmla="*/ 2070 h 2340"/>
                      <a:gd name="T14" fmla="*/ 3185 w 3799"/>
                      <a:gd name="T15" fmla="*/ 206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3185" y="2061"/>
                        </a:moveTo>
                        <a:lnTo>
                          <a:pt x="3183" y="2061"/>
                        </a:lnTo>
                        <a:lnTo>
                          <a:pt x="3181" y="2070"/>
                        </a:lnTo>
                        <a:lnTo>
                          <a:pt x="3169" y="2080"/>
                        </a:lnTo>
                        <a:lnTo>
                          <a:pt x="3198" y="2080"/>
                        </a:lnTo>
                        <a:lnTo>
                          <a:pt x="3200" y="2070"/>
                        </a:lnTo>
                        <a:lnTo>
                          <a:pt x="3200" y="2070"/>
                        </a:lnTo>
                        <a:lnTo>
                          <a:pt x="3185" y="20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2" name="Freeform 53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170 w 3799"/>
                      <a:gd name="T1" fmla="*/ 2038 h 2340"/>
                      <a:gd name="T2" fmla="*/ 3153 w 3799"/>
                      <a:gd name="T3" fmla="*/ 2043 h 2340"/>
                      <a:gd name="T4" fmla="*/ 3145 w 3799"/>
                      <a:gd name="T5" fmla="*/ 2060 h 2340"/>
                      <a:gd name="T6" fmla="*/ 3146 w 3799"/>
                      <a:gd name="T7" fmla="*/ 2065 h 2340"/>
                      <a:gd name="T8" fmla="*/ 3155 w 3799"/>
                      <a:gd name="T9" fmla="*/ 2078 h 2340"/>
                      <a:gd name="T10" fmla="*/ 3162 w 3799"/>
                      <a:gd name="T11" fmla="*/ 2079 h 2340"/>
                      <a:gd name="T12" fmla="*/ 3168 w 3799"/>
                      <a:gd name="T13" fmla="*/ 2065 h 2340"/>
                      <a:gd name="T14" fmla="*/ 3183 w 3799"/>
                      <a:gd name="T15" fmla="*/ 2061 h 2340"/>
                      <a:gd name="T16" fmla="*/ 3185 w 3799"/>
                      <a:gd name="T17" fmla="*/ 2047 h 2340"/>
                      <a:gd name="T18" fmla="*/ 3170 w 3799"/>
                      <a:gd name="T19" fmla="*/ 203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3170" y="2038"/>
                        </a:moveTo>
                        <a:lnTo>
                          <a:pt x="3153" y="2043"/>
                        </a:lnTo>
                        <a:lnTo>
                          <a:pt x="3145" y="2060"/>
                        </a:lnTo>
                        <a:lnTo>
                          <a:pt x="3146" y="2065"/>
                        </a:lnTo>
                        <a:lnTo>
                          <a:pt x="3155" y="2078"/>
                        </a:lnTo>
                        <a:lnTo>
                          <a:pt x="3162" y="2079"/>
                        </a:lnTo>
                        <a:lnTo>
                          <a:pt x="3168" y="2065"/>
                        </a:lnTo>
                        <a:lnTo>
                          <a:pt x="3183" y="2061"/>
                        </a:lnTo>
                        <a:lnTo>
                          <a:pt x="3185" y="2047"/>
                        </a:lnTo>
                        <a:lnTo>
                          <a:pt x="3170" y="20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3" name="Freeform 53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30 w 3799"/>
                      <a:gd name="T1" fmla="*/ 2009 h 2340"/>
                      <a:gd name="T2" fmla="*/ 3215 w 3799"/>
                      <a:gd name="T3" fmla="*/ 2013 h 2340"/>
                      <a:gd name="T4" fmla="*/ 3211 w 3799"/>
                      <a:gd name="T5" fmla="*/ 2033 h 2340"/>
                      <a:gd name="T6" fmla="*/ 3206 w 3799"/>
                      <a:gd name="T7" fmla="*/ 2037 h 2340"/>
                      <a:gd name="T8" fmla="*/ 3214 w 3799"/>
                      <a:gd name="T9" fmla="*/ 2049 h 2340"/>
                      <a:gd name="T10" fmla="*/ 3228 w 3799"/>
                      <a:gd name="T11" fmla="*/ 2050 h 2340"/>
                      <a:gd name="T12" fmla="*/ 3241 w 3799"/>
                      <a:gd name="T13" fmla="*/ 2041 h 2340"/>
                      <a:gd name="T14" fmla="*/ 3245 w 3799"/>
                      <a:gd name="T15" fmla="*/ 2018 h 2340"/>
                      <a:gd name="T16" fmla="*/ 3230 w 3799"/>
                      <a:gd name="T17" fmla="*/ 20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230" y="2009"/>
                        </a:moveTo>
                        <a:lnTo>
                          <a:pt x="3215" y="2013"/>
                        </a:lnTo>
                        <a:lnTo>
                          <a:pt x="3211" y="2033"/>
                        </a:lnTo>
                        <a:lnTo>
                          <a:pt x="3206" y="2037"/>
                        </a:lnTo>
                        <a:lnTo>
                          <a:pt x="3214" y="2049"/>
                        </a:lnTo>
                        <a:lnTo>
                          <a:pt x="3228" y="2050"/>
                        </a:lnTo>
                        <a:lnTo>
                          <a:pt x="3241" y="2041"/>
                        </a:lnTo>
                        <a:lnTo>
                          <a:pt x="3245" y="2018"/>
                        </a:lnTo>
                        <a:lnTo>
                          <a:pt x="3230" y="20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4" name="Freeform 53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00 w 3799"/>
                      <a:gd name="T1" fmla="*/ 2002 h 2340"/>
                      <a:gd name="T2" fmla="*/ 3183 w 3799"/>
                      <a:gd name="T3" fmla="*/ 2006 h 2340"/>
                      <a:gd name="T4" fmla="*/ 3175 w 3799"/>
                      <a:gd name="T5" fmla="*/ 2023 h 2340"/>
                      <a:gd name="T6" fmla="*/ 3176 w 3799"/>
                      <a:gd name="T7" fmla="*/ 2028 h 2340"/>
                      <a:gd name="T8" fmla="*/ 3184 w 3799"/>
                      <a:gd name="T9" fmla="*/ 2041 h 2340"/>
                      <a:gd name="T10" fmla="*/ 3199 w 3799"/>
                      <a:gd name="T11" fmla="*/ 2043 h 2340"/>
                      <a:gd name="T12" fmla="*/ 3206 w 3799"/>
                      <a:gd name="T13" fmla="*/ 2037 h 2340"/>
                      <a:gd name="T14" fmla="*/ 3206 w 3799"/>
                      <a:gd name="T15" fmla="*/ 2036 h 2340"/>
                      <a:gd name="T16" fmla="*/ 3205 w 3799"/>
                      <a:gd name="T17" fmla="*/ 2031 h 2340"/>
                      <a:gd name="T18" fmla="*/ 3213 w 3799"/>
                      <a:gd name="T19" fmla="*/ 2013 h 2340"/>
                      <a:gd name="T20" fmla="*/ 3215 w 3799"/>
                      <a:gd name="T21" fmla="*/ 2013 h 2340"/>
                      <a:gd name="T22" fmla="*/ 3215 w 3799"/>
                      <a:gd name="T23" fmla="*/ 2010 h 2340"/>
                      <a:gd name="T24" fmla="*/ 3200 w 3799"/>
                      <a:gd name="T25" fmla="*/ 200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799" h="2340">
                        <a:moveTo>
                          <a:pt x="3200" y="2002"/>
                        </a:moveTo>
                        <a:lnTo>
                          <a:pt x="3183" y="2006"/>
                        </a:lnTo>
                        <a:lnTo>
                          <a:pt x="3175" y="2023"/>
                        </a:lnTo>
                        <a:lnTo>
                          <a:pt x="3176" y="2028"/>
                        </a:lnTo>
                        <a:lnTo>
                          <a:pt x="3184" y="2041"/>
                        </a:lnTo>
                        <a:lnTo>
                          <a:pt x="3199" y="2043"/>
                        </a:lnTo>
                        <a:lnTo>
                          <a:pt x="3206" y="2037"/>
                        </a:lnTo>
                        <a:lnTo>
                          <a:pt x="3206" y="2036"/>
                        </a:lnTo>
                        <a:lnTo>
                          <a:pt x="3205" y="2031"/>
                        </a:lnTo>
                        <a:lnTo>
                          <a:pt x="3213" y="2013"/>
                        </a:lnTo>
                        <a:lnTo>
                          <a:pt x="3215" y="2013"/>
                        </a:lnTo>
                        <a:lnTo>
                          <a:pt x="3215" y="2010"/>
                        </a:lnTo>
                        <a:lnTo>
                          <a:pt x="3200" y="20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5" name="Freeform 53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15 w 3799"/>
                      <a:gd name="T1" fmla="*/ 2013 h 2340"/>
                      <a:gd name="T2" fmla="*/ 3213 w 3799"/>
                      <a:gd name="T3" fmla="*/ 2013 h 2340"/>
                      <a:gd name="T4" fmla="*/ 3205 w 3799"/>
                      <a:gd name="T5" fmla="*/ 2031 h 2340"/>
                      <a:gd name="T6" fmla="*/ 3206 w 3799"/>
                      <a:gd name="T7" fmla="*/ 2036 h 2340"/>
                      <a:gd name="T8" fmla="*/ 3206 w 3799"/>
                      <a:gd name="T9" fmla="*/ 2037 h 2340"/>
                      <a:gd name="T10" fmla="*/ 3211 w 3799"/>
                      <a:gd name="T11" fmla="*/ 2033 h 2340"/>
                      <a:gd name="T12" fmla="*/ 3215 w 3799"/>
                      <a:gd name="T13" fmla="*/ 201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215" y="2013"/>
                        </a:moveTo>
                        <a:lnTo>
                          <a:pt x="3213" y="2013"/>
                        </a:lnTo>
                        <a:lnTo>
                          <a:pt x="3205" y="2031"/>
                        </a:lnTo>
                        <a:lnTo>
                          <a:pt x="3206" y="2036"/>
                        </a:lnTo>
                        <a:lnTo>
                          <a:pt x="3206" y="2037"/>
                        </a:lnTo>
                        <a:lnTo>
                          <a:pt x="3211" y="2033"/>
                        </a:lnTo>
                        <a:lnTo>
                          <a:pt x="3215" y="20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6" name="Freeform 53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45 w 3799"/>
                      <a:gd name="T1" fmla="*/ 1942 h 2340"/>
                      <a:gd name="T2" fmla="*/ 3228 w 3799"/>
                      <a:gd name="T3" fmla="*/ 1947 h 2340"/>
                      <a:gd name="T4" fmla="*/ 3226 w 3799"/>
                      <a:gd name="T5" fmla="*/ 1950 h 2340"/>
                      <a:gd name="T6" fmla="*/ 3226 w 3799"/>
                      <a:gd name="T7" fmla="*/ 1952 h 2340"/>
                      <a:gd name="T8" fmla="*/ 3225 w 3799"/>
                      <a:gd name="T9" fmla="*/ 1953 h 2340"/>
                      <a:gd name="T10" fmla="*/ 3220 w 3799"/>
                      <a:gd name="T11" fmla="*/ 1964 h 2340"/>
                      <a:gd name="T12" fmla="*/ 3220 w 3799"/>
                      <a:gd name="T13" fmla="*/ 1969 h 2340"/>
                      <a:gd name="T14" fmla="*/ 3229 w 3799"/>
                      <a:gd name="T15" fmla="*/ 1982 h 2340"/>
                      <a:gd name="T16" fmla="*/ 3243 w 3799"/>
                      <a:gd name="T17" fmla="*/ 1984 h 2340"/>
                      <a:gd name="T18" fmla="*/ 3256 w 3799"/>
                      <a:gd name="T19" fmla="*/ 1974 h 2340"/>
                      <a:gd name="T20" fmla="*/ 3260 w 3799"/>
                      <a:gd name="T21" fmla="*/ 1951 h 2340"/>
                      <a:gd name="T22" fmla="*/ 3245 w 3799"/>
                      <a:gd name="T23" fmla="*/ 194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3245" y="1942"/>
                        </a:moveTo>
                        <a:lnTo>
                          <a:pt x="3228" y="1947"/>
                        </a:lnTo>
                        <a:lnTo>
                          <a:pt x="3226" y="1950"/>
                        </a:lnTo>
                        <a:lnTo>
                          <a:pt x="3226" y="1952"/>
                        </a:lnTo>
                        <a:lnTo>
                          <a:pt x="3225" y="1953"/>
                        </a:lnTo>
                        <a:lnTo>
                          <a:pt x="3220" y="1964"/>
                        </a:lnTo>
                        <a:lnTo>
                          <a:pt x="3220" y="1969"/>
                        </a:lnTo>
                        <a:lnTo>
                          <a:pt x="3229" y="1982"/>
                        </a:lnTo>
                        <a:lnTo>
                          <a:pt x="3243" y="1984"/>
                        </a:lnTo>
                        <a:lnTo>
                          <a:pt x="3256" y="1974"/>
                        </a:lnTo>
                        <a:lnTo>
                          <a:pt x="3260" y="1951"/>
                        </a:lnTo>
                        <a:lnTo>
                          <a:pt x="3245" y="19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7" name="Freeform 53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15 w 3799"/>
                      <a:gd name="T1" fmla="*/ 1920 h 2340"/>
                      <a:gd name="T2" fmla="*/ 3198 w 3799"/>
                      <a:gd name="T3" fmla="*/ 1925 h 2340"/>
                      <a:gd name="T4" fmla="*/ 3190 w 3799"/>
                      <a:gd name="T5" fmla="*/ 1942 h 2340"/>
                      <a:gd name="T6" fmla="*/ 3191 w 3799"/>
                      <a:gd name="T7" fmla="*/ 1947 h 2340"/>
                      <a:gd name="T8" fmla="*/ 3199 w 3799"/>
                      <a:gd name="T9" fmla="*/ 1960 h 2340"/>
                      <a:gd name="T10" fmla="*/ 3213 w 3799"/>
                      <a:gd name="T11" fmla="*/ 1962 h 2340"/>
                      <a:gd name="T12" fmla="*/ 3225 w 3799"/>
                      <a:gd name="T13" fmla="*/ 1953 h 2340"/>
                      <a:gd name="T14" fmla="*/ 3226 w 3799"/>
                      <a:gd name="T15" fmla="*/ 1950 h 2340"/>
                      <a:gd name="T16" fmla="*/ 3230 w 3799"/>
                      <a:gd name="T17" fmla="*/ 1929 h 2340"/>
                      <a:gd name="T18" fmla="*/ 3215 w 3799"/>
                      <a:gd name="T19" fmla="*/ 192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3215" y="1920"/>
                        </a:moveTo>
                        <a:lnTo>
                          <a:pt x="3198" y="1925"/>
                        </a:lnTo>
                        <a:lnTo>
                          <a:pt x="3190" y="1942"/>
                        </a:lnTo>
                        <a:lnTo>
                          <a:pt x="3191" y="1947"/>
                        </a:lnTo>
                        <a:lnTo>
                          <a:pt x="3199" y="1960"/>
                        </a:lnTo>
                        <a:lnTo>
                          <a:pt x="3213" y="1962"/>
                        </a:lnTo>
                        <a:lnTo>
                          <a:pt x="3225" y="1953"/>
                        </a:lnTo>
                        <a:lnTo>
                          <a:pt x="3226" y="1950"/>
                        </a:lnTo>
                        <a:lnTo>
                          <a:pt x="3230" y="1929"/>
                        </a:lnTo>
                        <a:lnTo>
                          <a:pt x="3215" y="19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8" name="Freeform 53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26 w 3799"/>
                      <a:gd name="T1" fmla="*/ 1950 h 2340"/>
                      <a:gd name="T2" fmla="*/ 3225 w 3799"/>
                      <a:gd name="T3" fmla="*/ 1953 h 2340"/>
                      <a:gd name="T4" fmla="*/ 3226 w 3799"/>
                      <a:gd name="T5" fmla="*/ 1952 h 2340"/>
                      <a:gd name="T6" fmla="*/ 3226 w 3799"/>
                      <a:gd name="T7" fmla="*/ 195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99" h="2340">
                        <a:moveTo>
                          <a:pt x="3226" y="1950"/>
                        </a:moveTo>
                        <a:lnTo>
                          <a:pt x="3225" y="1953"/>
                        </a:lnTo>
                        <a:lnTo>
                          <a:pt x="3226" y="1952"/>
                        </a:lnTo>
                        <a:lnTo>
                          <a:pt x="3226" y="19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39" name="Freeform 53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75 w 3799"/>
                      <a:gd name="T1" fmla="*/ 1891 h 2340"/>
                      <a:gd name="T2" fmla="*/ 3258 w 3799"/>
                      <a:gd name="T3" fmla="*/ 1895 h 2340"/>
                      <a:gd name="T4" fmla="*/ 3250 w 3799"/>
                      <a:gd name="T5" fmla="*/ 1912 h 2340"/>
                      <a:gd name="T6" fmla="*/ 3250 w 3799"/>
                      <a:gd name="T7" fmla="*/ 1918 h 2340"/>
                      <a:gd name="T8" fmla="*/ 3259 w 3799"/>
                      <a:gd name="T9" fmla="*/ 1930 h 2340"/>
                      <a:gd name="T10" fmla="*/ 3273 w 3799"/>
                      <a:gd name="T11" fmla="*/ 1932 h 2340"/>
                      <a:gd name="T12" fmla="*/ 3286 w 3799"/>
                      <a:gd name="T13" fmla="*/ 1922 h 2340"/>
                      <a:gd name="T14" fmla="*/ 3290 w 3799"/>
                      <a:gd name="T15" fmla="*/ 1900 h 2340"/>
                      <a:gd name="T16" fmla="*/ 3275 w 3799"/>
                      <a:gd name="T17" fmla="*/ 189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275" y="1891"/>
                        </a:moveTo>
                        <a:lnTo>
                          <a:pt x="3258" y="1895"/>
                        </a:lnTo>
                        <a:lnTo>
                          <a:pt x="3250" y="1912"/>
                        </a:lnTo>
                        <a:lnTo>
                          <a:pt x="3250" y="1918"/>
                        </a:lnTo>
                        <a:lnTo>
                          <a:pt x="3259" y="1930"/>
                        </a:lnTo>
                        <a:lnTo>
                          <a:pt x="3273" y="1932"/>
                        </a:lnTo>
                        <a:lnTo>
                          <a:pt x="3286" y="1922"/>
                        </a:lnTo>
                        <a:lnTo>
                          <a:pt x="3290" y="1900"/>
                        </a:lnTo>
                        <a:lnTo>
                          <a:pt x="3275" y="18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0" name="Freeform 53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84 w 3799"/>
                      <a:gd name="T1" fmla="*/ 1828 h 2340"/>
                      <a:gd name="T2" fmla="*/ 3280 w 3799"/>
                      <a:gd name="T3" fmla="*/ 1839 h 2340"/>
                      <a:gd name="T4" fmla="*/ 3280 w 3799"/>
                      <a:gd name="T5" fmla="*/ 1844 h 2340"/>
                      <a:gd name="T6" fmla="*/ 3289 w 3799"/>
                      <a:gd name="T7" fmla="*/ 1856 h 2340"/>
                      <a:gd name="T8" fmla="*/ 3303 w 3799"/>
                      <a:gd name="T9" fmla="*/ 1858 h 2340"/>
                      <a:gd name="T10" fmla="*/ 3316 w 3799"/>
                      <a:gd name="T11" fmla="*/ 1848 h 2340"/>
                      <a:gd name="T12" fmla="*/ 3319 w 3799"/>
                      <a:gd name="T13" fmla="*/ 1829 h 2340"/>
                      <a:gd name="T14" fmla="*/ 3288 w 3799"/>
                      <a:gd name="T15" fmla="*/ 1829 h 2340"/>
                      <a:gd name="T16" fmla="*/ 3284 w 3799"/>
                      <a:gd name="T17" fmla="*/ 182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284" y="1828"/>
                        </a:moveTo>
                        <a:lnTo>
                          <a:pt x="3280" y="1839"/>
                        </a:lnTo>
                        <a:lnTo>
                          <a:pt x="3280" y="1844"/>
                        </a:lnTo>
                        <a:lnTo>
                          <a:pt x="3289" y="1856"/>
                        </a:lnTo>
                        <a:lnTo>
                          <a:pt x="3303" y="1858"/>
                        </a:lnTo>
                        <a:lnTo>
                          <a:pt x="3316" y="1848"/>
                        </a:lnTo>
                        <a:lnTo>
                          <a:pt x="3319" y="1829"/>
                        </a:lnTo>
                        <a:lnTo>
                          <a:pt x="3288" y="1829"/>
                        </a:lnTo>
                        <a:lnTo>
                          <a:pt x="3284" y="18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1" name="Freeform 54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301 w 3799"/>
                      <a:gd name="T1" fmla="*/ 1818 h 2340"/>
                      <a:gd name="T2" fmla="*/ 3288 w 3799"/>
                      <a:gd name="T3" fmla="*/ 1821 h 2340"/>
                      <a:gd name="T4" fmla="*/ 3284 w 3799"/>
                      <a:gd name="T5" fmla="*/ 1828 h 2340"/>
                      <a:gd name="T6" fmla="*/ 3288 w 3799"/>
                      <a:gd name="T7" fmla="*/ 1829 h 2340"/>
                      <a:gd name="T8" fmla="*/ 3301 w 3799"/>
                      <a:gd name="T9" fmla="*/ 1819 h 2340"/>
                      <a:gd name="T10" fmla="*/ 3301 w 3799"/>
                      <a:gd name="T11" fmla="*/ 181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3301" y="1818"/>
                        </a:moveTo>
                        <a:lnTo>
                          <a:pt x="3288" y="1821"/>
                        </a:lnTo>
                        <a:lnTo>
                          <a:pt x="3284" y="1828"/>
                        </a:lnTo>
                        <a:lnTo>
                          <a:pt x="3288" y="1829"/>
                        </a:lnTo>
                        <a:lnTo>
                          <a:pt x="3301" y="1819"/>
                        </a:lnTo>
                        <a:lnTo>
                          <a:pt x="3301" y="18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2" name="Freeform 54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305 w 3799"/>
                      <a:gd name="T1" fmla="*/ 1817 h 2340"/>
                      <a:gd name="T2" fmla="*/ 3301 w 3799"/>
                      <a:gd name="T3" fmla="*/ 1818 h 2340"/>
                      <a:gd name="T4" fmla="*/ 3301 w 3799"/>
                      <a:gd name="T5" fmla="*/ 1819 h 2340"/>
                      <a:gd name="T6" fmla="*/ 3288 w 3799"/>
                      <a:gd name="T7" fmla="*/ 1829 h 2340"/>
                      <a:gd name="T8" fmla="*/ 3319 w 3799"/>
                      <a:gd name="T9" fmla="*/ 1829 h 2340"/>
                      <a:gd name="T10" fmla="*/ 3320 w 3799"/>
                      <a:gd name="T11" fmla="*/ 1826 h 2340"/>
                      <a:gd name="T12" fmla="*/ 3305 w 3799"/>
                      <a:gd name="T13" fmla="*/ 181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305" y="1817"/>
                        </a:moveTo>
                        <a:lnTo>
                          <a:pt x="3301" y="1818"/>
                        </a:lnTo>
                        <a:lnTo>
                          <a:pt x="3301" y="1819"/>
                        </a:lnTo>
                        <a:lnTo>
                          <a:pt x="3288" y="1829"/>
                        </a:lnTo>
                        <a:lnTo>
                          <a:pt x="3319" y="1829"/>
                        </a:lnTo>
                        <a:lnTo>
                          <a:pt x="3320" y="1826"/>
                        </a:lnTo>
                        <a:lnTo>
                          <a:pt x="3305" y="18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3" name="Freeform 54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90 w 3799"/>
                      <a:gd name="T1" fmla="*/ 1787 h 2340"/>
                      <a:gd name="T2" fmla="*/ 3273 w 3799"/>
                      <a:gd name="T3" fmla="*/ 1792 h 2340"/>
                      <a:gd name="T4" fmla="*/ 3265 w 3799"/>
                      <a:gd name="T5" fmla="*/ 1809 h 2340"/>
                      <a:gd name="T6" fmla="*/ 3265 w 3799"/>
                      <a:gd name="T7" fmla="*/ 1814 h 2340"/>
                      <a:gd name="T8" fmla="*/ 3274 w 3799"/>
                      <a:gd name="T9" fmla="*/ 1827 h 2340"/>
                      <a:gd name="T10" fmla="*/ 3284 w 3799"/>
                      <a:gd name="T11" fmla="*/ 1828 h 2340"/>
                      <a:gd name="T12" fmla="*/ 3288 w 3799"/>
                      <a:gd name="T13" fmla="*/ 1821 h 2340"/>
                      <a:gd name="T14" fmla="*/ 3301 w 3799"/>
                      <a:gd name="T15" fmla="*/ 1818 h 2340"/>
                      <a:gd name="T16" fmla="*/ 3302 w 3799"/>
                      <a:gd name="T17" fmla="*/ 1810 h 2340"/>
                      <a:gd name="T18" fmla="*/ 3295 w 3799"/>
                      <a:gd name="T19" fmla="*/ 1799 h 2340"/>
                      <a:gd name="T20" fmla="*/ 3295 w 3799"/>
                      <a:gd name="T21" fmla="*/ 1794 h 2340"/>
                      <a:gd name="T22" fmla="*/ 3296 w 3799"/>
                      <a:gd name="T23" fmla="*/ 1791 h 2340"/>
                      <a:gd name="T24" fmla="*/ 3290 w 3799"/>
                      <a:gd name="T25" fmla="*/ 178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799" h="2340">
                        <a:moveTo>
                          <a:pt x="3290" y="1787"/>
                        </a:moveTo>
                        <a:lnTo>
                          <a:pt x="3273" y="1792"/>
                        </a:lnTo>
                        <a:lnTo>
                          <a:pt x="3265" y="1809"/>
                        </a:lnTo>
                        <a:lnTo>
                          <a:pt x="3265" y="1814"/>
                        </a:lnTo>
                        <a:lnTo>
                          <a:pt x="3274" y="1827"/>
                        </a:lnTo>
                        <a:lnTo>
                          <a:pt x="3284" y="1828"/>
                        </a:lnTo>
                        <a:lnTo>
                          <a:pt x="3288" y="1821"/>
                        </a:lnTo>
                        <a:lnTo>
                          <a:pt x="3301" y="1818"/>
                        </a:lnTo>
                        <a:lnTo>
                          <a:pt x="3302" y="1810"/>
                        </a:lnTo>
                        <a:lnTo>
                          <a:pt x="3295" y="1799"/>
                        </a:lnTo>
                        <a:lnTo>
                          <a:pt x="3295" y="1794"/>
                        </a:lnTo>
                        <a:lnTo>
                          <a:pt x="3296" y="1791"/>
                        </a:lnTo>
                        <a:lnTo>
                          <a:pt x="3290" y="17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4" name="Freeform 54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320 w 3799"/>
                      <a:gd name="T1" fmla="*/ 1773 h 2340"/>
                      <a:gd name="T2" fmla="*/ 3303 w 3799"/>
                      <a:gd name="T3" fmla="*/ 1777 h 2340"/>
                      <a:gd name="T4" fmla="*/ 3296 w 3799"/>
                      <a:gd name="T5" fmla="*/ 1791 h 2340"/>
                      <a:gd name="T6" fmla="*/ 3305 w 3799"/>
                      <a:gd name="T7" fmla="*/ 1796 h 2340"/>
                      <a:gd name="T8" fmla="*/ 3302 w 3799"/>
                      <a:gd name="T9" fmla="*/ 1810 h 2340"/>
                      <a:gd name="T10" fmla="*/ 3304 w 3799"/>
                      <a:gd name="T11" fmla="*/ 1812 h 2340"/>
                      <a:gd name="T12" fmla="*/ 3318 w 3799"/>
                      <a:gd name="T13" fmla="*/ 1814 h 2340"/>
                      <a:gd name="T14" fmla="*/ 3331 w 3799"/>
                      <a:gd name="T15" fmla="*/ 1804 h 2340"/>
                      <a:gd name="T16" fmla="*/ 3335 w 3799"/>
                      <a:gd name="T17" fmla="*/ 1781 h 2340"/>
                      <a:gd name="T18" fmla="*/ 3320 w 3799"/>
                      <a:gd name="T19" fmla="*/ 177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3320" y="1773"/>
                        </a:moveTo>
                        <a:lnTo>
                          <a:pt x="3303" y="1777"/>
                        </a:lnTo>
                        <a:lnTo>
                          <a:pt x="3296" y="1791"/>
                        </a:lnTo>
                        <a:lnTo>
                          <a:pt x="3305" y="1796"/>
                        </a:lnTo>
                        <a:lnTo>
                          <a:pt x="3302" y="1810"/>
                        </a:lnTo>
                        <a:lnTo>
                          <a:pt x="3304" y="1812"/>
                        </a:lnTo>
                        <a:lnTo>
                          <a:pt x="3318" y="1814"/>
                        </a:lnTo>
                        <a:lnTo>
                          <a:pt x="3331" y="1804"/>
                        </a:lnTo>
                        <a:lnTo>
                          <a:pt x="3335" y="1781"/>
                        </a:lnTo>
                        <a:lnTo>
                          <a:pt x="3320" y="17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5" name="Freeform 54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296 w 3799"/>
                      <a:gd name="T1" fmla="*/ 1791 h 2340"/>
                      <a:gd name="T2" fmla="*/ 3295 w 3799"/>
                      <a:gd name="T3" fmla="*/ 1794 h 2340"/>
                      <a:gd name="T4" fmla="*/ 3295 w 3799"/>
                      <a:gd name="T5" fmla="*/ 1799 h 2340"/>
                      <a:gd name="T6" fmla="*/ 3302 w 3799"/>
                      <a:gd name="T7" fmla="*/ 1810 h 2340"/>
                      <a:gd name="T8" fmla="*/ 3305 w 3799"/>
                      <a:gd name="T9" fmla="*/ 1796 h 2340"/>
                      <a:gd name="T10" fmla="*/ 3296 w 3799"/>
                      <a:gd name="T11" fmla="*/ 179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3296" y="1791"/>
                        </a:moveTo>
                        <a:lnTo>
                          <a:pt x="3295" y="1794"/>
                        </a:lnTo>
                        <a:lnTo>
                          <a:pt x="3295" y="1799"/>
                        </a:lnTo>
                        <a:lnTo>
                          <a:pt x="3302" y="1810"/>
                        </a:lnTo>
                        <a:lnTo>
                          <a:pt x="3305" y="1796"/>
                        </a:lnTo>
                        <a:lnTo>
                          <a:pt x="3296" y="17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6" name="Freeform 54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335 w 3799"/>
                      <a:gd name="T1" fmla="*/ 1484 h 2340"/>
                      <a:gd name="T2" fmla="*/ 3318 w 3799"/>
                      <a:gd name="T3" fmla="*/ 1489 h 2340"/>
                      <a:gd name="T4" fmla="*/ 3310 w 3799"/>
                      <a:gd name="T5" fmla="*/ 1506 h 2340"/>
                      <a:gd name="T6" fmla="*/ 3310 w 3799"/>
                      <a:gd name="T7" fmla="*/ 1511 h 2340"/>
                      <a:gd name="T8" fmla="*/ 3319 w 3799"/>
                      <a:gd name="T9" fmla="*/ 1524 h 2340"/>
                      <a:gd name="T10" fmla="*/ 3333 w 3799"/>
                      <a:gd name="T11" fmla="*/ 1526 h 2340"/>
                      <a:gd name="T12" fmla="*/ 3346 w 3799"/>
                      <a:gd name="T13" fmla="*/ 1516 h 2340"/>
                      <a:gd name="T14" fmla="*/ 3350 w 3799"/>
                      <a:gd name="T15" fmla="*/ 1493 h 2340"/>
                      <a:gd name="T16" fmla="*/ 3335 w 3799"/>
                      <a:gd name="T17" fmla="*/ 148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335" y="1484"/>
                        </a:moveTo>
                        <a:lnTo>
                          <a:pt x="3318" y="1489"/>
                        </a:lnTo>
                        <a:lnTo>
                          <a:pt x="3310" y="1506"/>
                        </a:lnTo>
                        <a:lnTo>
                          <a:pt x="3310" y="1511"/>
                        </a:lnTo>
                        <a:lnTo>
                          <a:pt x="3319" y="1524"/>
                        </a:lnTo>
                        <a:lnTo>
                          <a:pt x="3333" y="1526"/>
                        </a:lnTo>
                        <a:lnTo>
                          <a:pt x="3346" y="1516"/>
                        </a:lnTo>
                        <a:lnTo>
                          <a:pt x="3350" y="1493"/>
                        </a:lnTo>
                        <a:lnTo>
                          <a:pt x="3335" y="14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7" name="Freeform 54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350 w 3799"/>
                      <a:gd name="T1" fmla="*/ 1255 h 2340"/>
                      <a:gd name="T2" fmla="*/ 3333 w 3799"/>
                      <a:gd name="T3" fmla="*/ 1260 h 2340"/>
                      <a:gd name="T4" fmla="*/ 3325 w 3799"/>
                      <a:gd name="T5" fmla="*/ 1277 h 2340"/>
                      <a:gd name="T6" fmla="*/ 3325 w 3799"/>
                      <a:gd name="T7" fmla="*/ 1282 h 2340"/>
                      <a:gd name="T8" fmla="*/ 3334 w 3799"/>
                      <a:gd name="T9" fmla="*/ 1295 h 2340"/>
                      <a:gd name="T10" fmla="*/ 3348 w 3799"/>
                      <a:gd name="T11" fmla="*/ 1297 h 2340"/>
                      <a:gd name="T12" fmla="*/ 3361 w 3799"/>
                      <a:gd name="T13" fmla="*/ 1287 h 2340"/>
                      <a:gd name="T14" fmla="*/ 3365 w 3799"/>
                      <a:gd name="T15" fmla="*/ 1264 h 2340"/>
                      <a:gd name="T16" fmla="*/ 3350 w 3799"/>
                      <a:gd name="T17" fmla="*/ 125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350" y="1255"/>
                        </a:moveTo>
                        <a:lnTo>
                          <a:pt x="3333" y="1260"/>
                        </a:lnTo>
                        <a:lnTo>
                          <a:pt x="3325" y="1277"/>
                        </a:lnTo>
                        <a:lnTo>
                          <a:pt x="3325" y="1282"/>
                        </a:lnTo>
                        <a:lnTo>
                          <a:pt x="3334" y="1295"/>
                        </a:lnTo>
                        <a:lnTo>
                          <a:pt x="3348" y="1297"/>
                        </a:lnTo>
                        <a:lnTo>
                          <a:pt x="3361" y="1287"/>
                        </a:lnTo>
                        <a:lnTo>
                          <a:pt x="3365" y="1264"/>
                        </a:lnTo>
                        <a:lnTo>
                          <a:pt x="3350" y="12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8" name="Freeform 54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364 w 3799"/>
                      <a:gd name="T1" fmla="*/ 1174 h 2340"/>
                      <a:gd name="T2" fmla="*/ 3348 w 3799"/>
                      <a:gd name="T3" fmla="*/ 1178 h 2340"/>
                      <a:gd name="T4" fmla="*/ 3339 w 3799"/>
                      <a:gd name="T5" fmla="*/ 1196 h 2340"/>
                      <a:gd name="T6" fmla="*/ 3340 w 3799"/>
                      <a:gd name="T7" fmla="*/ 1201 h 2340"/>
                      <a:gd name="T8" fmla="*/ 3349 w 3799"/>
                      <a:gd name="T9" fmla="*/ 1214 h 2340"/>
                      <a:gd name="T10" fmla="*/ 3363 w 3799"/>
                      <a:gd name="T11" fmla="*/ 1216 h 2340"/>
                      <a:gd name="T12" fmla="*/ 3375 w 3799"/>
                      <a:gd name="T13" fmla="*/ 1206 h 2340"/>
                      <a:gd name="T14" fmla="*/ 3380 w 3799"/>
                      <a:gd name="T15" fmla="*/ 1183 h 2340"/>
                      <a:gd name="T16" fmla="*/ 3364 w 3799"/>
                      <a:gd name="T17" fmla="*/ 117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364" y="1174"/>
                        </a:moveTo>
                        <a:lnTo>
                          <a:pt x="3348" y="1178"/>
                        </a:lnTo>
                        <a:lnTo>
                          <a:pt x="3339" y="1196"/>
                        </a:lnTo>
                        <a:lnTo>
                          <a:pt x="3340" y="1201"/>
                        </a:lnTo>
                        <a:lnTo>
                          <a:pt x="3349" y="1214"/>
                        </a:lnTo>
                        <a:lnTo>
                          <a:pt x="3363" y="1216"/>
                        </a:lnTo>
                        <a:lnTo>
                          <a:pt x="3375" y="1206"/>
                        </a:lnTo>
                        <a:lnTo>
                          <a:pt x="3380" y="1183"/>
                        </a:lnTo>
                        <a:lnTo>
                          <a:pt x="3364" y="11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49" name="Freeform 54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379 w 3799"/>
                      <a:gd name="T1" fmla="*/ 391 h 2340"/>
                      <a:gd name="T2" fmla="*/ 3362 w 3799"/>
                      <a:gd name="T3" fmla="*/ 395 h 2340"/>
                      <a:gd name="T4" fmla="*/ 3354 w 3799"/>
                      <a:gd name="T5" fmla="*/ 413 h 2340"/>
                      <a:gd name="T6" fmla="*/ 3355 w 3799"/>
                      <a:gd name="T7" fmla="*/ 418 h 2340"/>
                      <a:gd name="T8" fmla="*/ 3364 w 3799"/>
                      <a:gd name="T9" fmla="*/ 431 h 2340"/>
                      <a:gd name="T10" fmla="*/ 3378 w 3799"/>
                      <a:gd name="T11" fmla="*/ 433 h 2340"/>
                      <a:gd name="T12" fmla="*/ 3390 w 3799"/>
                      <a:gd name="T13" fmla="*/ 423 h 2340"/>
                      <a:gd name="T14" fmla="*/ 3394 w 3799"/>
                      <a:gd name="T15" fmla="*/ 400 h 2340"/>
                      <a:gd name="T16" fmla="*/ 3379 w 3799"/>
                      <a:gd name="T17" fmla="*/ 39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379" y="391"/>
                        </a:moveTo>
                        <a:lnTo>
                          <a:pt x="3362" y="395"/>
                        </a:lnTo>
                        <a:lnTo>
                          <a:pt x="3354" y="413"/>
                        </a:lnTo>
                        <a:lnTo>
                          <a:pt x="3355" y="418"/>
                        </a:lnTo>
                        <a:lnTo>
                          <a:pt x="3364" y="431"/>
                        </a:lnTo>
                        <a:lnTo>
                          <a:pt x="3378" y="433"/>
                        </a:lnTo>
                        <a:lnTo>
                          <a:pt x="3390" y="423"/>
                        </a:lnTo>
                        <a:lnTo>
                          <a:pt x="3394" y="400"/>
                        </a:lnTo>
                        <a:lnTo>
                          <a:pt x="3379" y="3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0" name="Freeform 54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409 w 3799"/>
                      <a:gd name="T1" fmla="*/ 22 h 2340"/>
                      <a:gd name="T2" fmla="*/ 3399 w 3799"/>
                      <a:gd name="T3" fmla="*/ 24 h 2340"/>
                      <a:gd name="T4" fmla="*/ 3409 w 3799"/>
                      <a:gd name="T5" fmla="*/ 31 h 2340"/>
                      <a:gd name="T6" fmla="*/ 3405 w 3799"/>
                      <a:gd name="T7" fmla="*/ 53 h 2340"/>
                      <a:gd name="T8" fmla="*/ 3395 w 3799"/>
                      <a:gd name="T9" fmla="*/ 61 h 2340"/>
                      <a:gd name="T10" fmla="*/ 3408 w 3799"/>
                      <a:gd name="T11" fmla="*/ 63 h 2340"/>
                      <a:gd name="T12" fmla="*/ 3420 w 3799"/>
                      <a:gd name="T13" fmla="*/ 53 h 2340"/>
                      <a:gd name="T14" fmla="*/ 3424 w 3799"/>
                      <a:gd name="T15" fmla="*/ 31 h 2340"/>
                      <a:gd name="T16" fmla="*/ 3409 w 3799"/>
                      <a:gd name="T17" fmla="*/ 2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409" y="22"/>
                        </a:moveTo>
                        <a:lnTo>
                          <a:pt x="3399" y="24"/>
                        </a:lnTo>
                        <a:lnTo>
                          <a:pt x="3409" y="31"/>
                        </a:lnTo>
                        <a:lnTo>
                          <a:pt x="3405" y="53"/>
                        </a:lnTo>
                        <a:lnTo>
                          <a:pt x="3395" y="61"/>
                        </a:lnTo>
                        <a:lnTo>
                          <a:pt x="3408" y="63"/>
                        </a:lnTo>
                        <a:lnTo>
                          <a:pt x="3420" y="53"/>
                        </a:lnTo>
                        <a:lnTo>
                          <a:pt x="3424" y="31"/>
                        </a:lnTo>
                        <a:lnTo>
                          <a:pt x="3409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1" name="Freeform 55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394 w 3799"/>
                      <a:gd name="T1" fmla="*/ 22 h 2340"/>
                      <a:gd name="T2" fmla="*/ 3377 w 3799"/>
                      <a:gd name="T3" fmla="*/ 26 h 2340"/>
                      <a:gd name="T4" fmla="*/ 3369 w 3799"/>
                      <a:gd name="T5" fmla="*/ 43 h 2340"/>
                      <a:gd name="T6" fmla="*/ 3370 w 3799"/>
                      <a:gd name="T7" fmla="*/ 49 h 2340"/>
                      <a:gd name="T8" fmla="*/ 3379 w 3799"/>
                      <a:gd name="T9" fmla="*/ 61 h 2340"/>
                      <a:gd name="T10" fmla="*/ 3393 w 3799"/>
                      <a:gd name="T11" fmla="*/ 63 h 2340"/>
                      <a:gd name="T12" fmla="*/ 3395 w 3799"/>
                      <a:gd name="T13" fmla="*/ 61 h 2340"/>
                      <a:gd name="T14" fmla="*/ 3393 w 3799"/>
                      <a:gd name="T15" fmla="*/ 61 h 2340"/>
                      <a:gd name="T16" fmla="*/ 3385 w 3799"/>
                      <a:gd name="T17" fmla="*/ 48 h 2340"/>
                      <a:gd name="T18" fmla="*/ 3384 w 3799"/>
                      <a:gd name="T19" fmla="*/ 43 h 2340"/>
                      <a:gd name="T20" fmla="*/ 3392 w 3799"/>
                      <a:gd name="T21" fmla="*/ 26 h 2340"/>
                      <a:gd name="T22" fmla="*/ 3399 w 3799"/>
                      <a:gd name="T23" fmla="*/ 24 h 2340"/>
                      <a:gd name="T24" fmla="*/ 3394 w 3799"/>
                      <a:gd name="T25" fmla="*/ 2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799" h="2340">
                        <a:moveTo>
                          <a:pt x="3394" y="22"/>
                        </a:moveTo>
                        <a:lnTo>
                          <a:pt x="3377" y="26"/>
                        </a:lnTo>
                        <a:lnTo>
                          <a:pt x="3369" y="43"/>
                        </a:lnTo>
                        <a:lnTo>
                          <a:pt x="3370" y="49"/>
                        </a:lnTo>
                        <a:lnTo>
                          <a:pt x="3379" y="61"/>
                        </a:lnTo>
                        <a:lnTo>
                          <a:pt x="3393" y="63"/>
                        </a:lnTo>
                        <a:lnTo>
                          <a:pt x="3395" y="61"/>
                        </a:lnTo>
                        <a:lnTo>
                          <a:pt x="3393" y="61"/>
                        </a:lnTo>
                        <a:lnTo>
                          <a:pt x="3385" y="48"/>
                        </a:lnTo>
                        <a:lnTo>
                          <a:pt x="3384" y="43"/>
                        </a:lnTo>
                        <a:lnTo>
                          <a:pt x="3392" y="26"/>
                        </a:lnTo>
                        <a:lnTo>
                          <a:pt x="3399" y="24"/>
                        </a:lnTo>
                        <a:lnTo>
                          <a:pt x="3394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2" name="Freeform 55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399 w 3799"/>
                      <a:gd name="T1" fmla="*/ 24 h 2340"/>
                      <a:gd name="T2" fmla="*/ 3392 w 3799"/>
                      <a:gd name="T3" fmla="*/ 26 h 2340"/>
                      <a:gd name="T4" fmla="*/ 3384 w 3799"/>
                      <a:gd name="T5" fmla="*/ 43 h 2340"/>
                      <a:gd name="T6" fmla="*/ 3385 w 3799"/>
                      <a:gd name="T7" fmla="*/ 48 h 2340"/>
                      <a:gd name="T8" fmla="*/ 3393 w 3799"/>
                      <a:gd name="T9" fmla="*/ 61 h 2340"/>
                      <a:gd name="T10" fmla="*/ 3395 w 3799"/>
                      <a:gd name="T11" fmla="*/ 61 h 2340"/>
                      <a:gd name="T12" fmla="*/ 3405 w 3799"/>
                      <a:gd name="T13" fmla="*/ 53 h 2340"/>
                      <a:gd name="T14" fmla="*/ 3409 w 3799"/>
                      <a:gd name="T15" fmla="*/ 31 h 2340"/>
                      <a:gd name="T16" fmla="*/ 3399 w 3799"/>
                      <a:gd name="T17" fmla="*/ 2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399" y="24"/>
                        </a:moveTo>
                        <a:lnTo>
                          <a:pt x="3392" y="26"/>
                        </a:lnTo>
                        <a:lnTo>
                          <a:pt x="3384" y="43"/>
                        </a:lnTo>
                        <a:lnTo>
                          <a:pt x="3385" y="48"/>
                        </a:lnTo>
                        <a:lnTo>
                          <a:pt x="3393" y="61"/>
                        </a:lnTo>
                        <a:lnTo>
                          <a:pt x="3395" y="61"/>
                        </a:lnTo>
                        <a:lnTo>
                          <a:pt x="3405" y="53"/>
                        </a:lnTo>
                        <a:lnTo>
                          <a:pt x="3409" y="31"/>
                        </a:lnTo>
                        <a:lnTo>
                          <a:pt x="3399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3" name="Freeform 55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424 w 3799"/>
                      <a:gd name="T1" fmla="*/ 421 h 2340"/>
                      <a:gd name="T2" fmla="*/ 3407 w 3799"/>
                      <a:gd name="T3" fmla="*/ 425 h 2340"/>
                      <a:gd name="T4" fmla="*/ 3399 w 3799"/>
                      <a:gd name="T5" fmla="*/ 442 h 2340"/>
                      <a:gd name="T6" fmla="*/ 3400 w 3799"/>
                      <a:gd name="T7" fmla="*/ 447 h 2340"/>
                      <a:gd name="T8" fmla="*/ 3408 w 3799"/>
                      <a:gd name="T9" fmla="*/ 460 h 2340"/>
                      <a:gd name="T10" fmla="*/ 3423 w 3799"/>
                      <a:gd name="T11" fmla="*/ 462 h 2340"/>
                      <a:gd name="T12" fmla="*/ 3435 w 3799"/>
                      <a:gd name="T13" fmla="*/ 452 h 2340"/>
                      <a:gd name="T14" fmla="*/ 3439 w 3799"/>
                      <a:gd name="T15" fmla="*/ 430 h 2340"/>
                      <a:gd name="T16" fmla="*/ 3424 w 3799"/>
                      <a:gd name="T17" fmla="*/ 42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424" y="421"/>
                        </a:moveTo>
                        <a:lnTo>
                          <a:pt x="3407" y="425"/>
                        </a:lnTo>
                        <a:lnTo>
                          <a:pt x="3399" y="442"/>
                        </a:lnTo>
                        <a:lnTo>
                          <a:pt x="3400" y="447"/>
                        </a:lnTo>
                        <a:lnTo>
                          <a:pt x="3408" y="460"/>
                        </a:lnTo>
                        <a:lnTo>
                          <a:pt x="3423" y="462"/>
                        </a:lnTo>
                        <a:lnTo>
                          <a:pt x="3435" y="452"/>
                        </a:lnTo>
                        <a:lnTo>
                          <a:pt x="3439" y="430"/>
                        </a:lnTo>
                        <a:lnTo>
                          <a:pt x="3424" y="4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4" name="Freeform 55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439 w 3799"/>
                      <a:gd name="T1" fmla="*/ 908 h 2340"/>
                      <a:gd name="T2" fmla="*/ 3422 w 3799"/>
                      <a:gd name="T3" fmla="*/ 912 h 2340"/>
                      <a:gd name="T4" fmla="*/ 3414 w 3799"/>
                      <a:gd name="T5" fmla="*/ 930 h 2340"/>
                      <a:gd name="T6" fmla="*/ 3415 w 3799"/>
                      <a:gd name="T7" fmla="*/ 935 h 2340"/>
                      <a:gd name="T8" fmla="*/ 3423 w 3799"/>
                      <a:gd name="T9" fmla="*/ 948 h 2340"/>
                      <a:gd name="T10" fmla="*/ 3438 w 3799"/>
                      <a:gd name="T11" fmla="*/ 950 h 2340"/>
                      <a:gd name="T12" fmla="*/ 3450 w 3799"/>
                      <a:gd name="T13" fmla="*/ 940 h 2340"/>
                      <a:gd name="T14" fmla="*/ 3454 w 3799"/>
                      <a:gd name="T15" fmla="*/ 917 h 2340"/>
                      <a:gd name="T16" fmla="*/ 3439 w 3799"/>
                      <a:gd name="T17" fmla="*/ 90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439" y="908"/>
                        </a:moveTo>
                        <a:lnTo>
                          <a:pt x="3422" y="912"/>
                        </a:lnTo>
                        <a:lnTo>
                          <a:pt x="3414" y="930"/>
                        </a:lnTo>
                        <a:lnTo>
                          <a:pt x="3415" y="935"/>
                        </a:lnTo>
                        <a:lnTo>
                          <a:pt x="3423" y="948"/>
                        </a:lnTo>
                        <a:lnTo>
                          <a:pt x="3438" y="950"/>
                        </a:lnTo>
                        <a:lnTo>
                          <a:pt x="3450" y="940"/>
                        </a:lnTo>
                        <a:lnTo>
                          <a:pt x="3454" y="917"/>
                        </a:lnTo>
                        <a:lnTo>
                          <a:pt x="3439" y="9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5" name="Freeform 55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454 w 3799"/>
                      <a:gd name="T1" fmla="*/ 1632 h 2340"/>
                      <a:gd name="T2" fmla="*/ 3437 w 3799"/>
                      <a:gd name="T3" fmla="*/ 1636 h 2340"/>
                      <a:gd name="T4" fmla="*/ 3429 w 3799"/>
                      <a:gd name="T5" fmla="*/ 1654 h 2340"/>
                      <a:gd name="T6" fmla="*/ 3430 w 3799"/>
                      <a:gd name="T7" fmla="*/ 1659 h 2340"/>
                      <a:gd name="T8" fmla="*/ 3438 w 3799"/>
                      <a:gd name="T9" fmla="*/ 1672 h 2340"/>
                      <a:gd name="T10" fmla="*/ 3452 w 3799"/>
                      <a:gd name="T11" fmla="*/ 1674 h 2340"/>
                      <a:gd name="T12" fmla="*/ 3465 w 3799"/>
                      <a:gd name="T13" fmla="*/ 1664 h 2340"/>
                      <a:gd name="T14" fmla="*/ 3469 w 3799"/>
                      <a:gd name="T15" fmla="*/ 1641 h 2340"/>
                      <a:gd name="T16" fmla="*/ 3454 w 3799"/>
                      <a:gd name="T17" fmla="*/ 163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454" y="1632"/>
                        </a:moveTo>
                        <a:lnTo>
                          <a:pt x="3437" y="1636"/>
                        </a:lnTo>
                        <a:lnTo>
                          <a:pt x="3429" y="1654"/>
                        </a:lnTo>
                        <a:lnTo>
                          <a:pt x="3430" y="1659"/>
                        </a:lnTo>
                        <a:lnTo>
                          <a:pt x="3438" y="1672"/>
                        </a:lnTo>
                        <a:lnTo>
                          <a:pt x="3452" y="1674"/>
                        </a:lnTo>
                        <a:lnTo>
                          <a:pt x="3465" y="1664"/>
                        </a:lnTo>
                        <a:lnTo>
                          <a:pt x="3469" y="1641"/>
                        </a:lnTo>
                        <a:lnTo>
                          <a:pt x="3454" y="16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6" name="Freeform 55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469 w 3799"/>
                      <a:gd name="T1" fmla="*/ 1913 h 2340"/>
                      <a:gd name="T2" fmla="*/ 3452 w 3799"/>
                      <a:gd name="T3" fmla="*/ 1917 h 2340"/>
                      <a:gd name="T4" fmla="*/ 3444 w 3799"/>
                      <a:gd name="T5" fmla="*/ 1935 h 2340"/>
                      <a:gd name="T6" fmla="*/ 3445 w 3799"/>
                      <a:gd name="T7" fmla="*/ 1940 h 2340"/>
                      <a:gd name="T8" fmla="*/ 3453 w 3799"/>
                      <a:gd name="T9" fmla="*/ 1953 h 2340"/>
                      <a:gd name="T10" fmla="*/ 3467 w 3799"/>
                      <a:gd name="T11" fmla="*/ 1954 h 2340"/>
                      <a:gd name="T12" fmla="*/ 3480 w 3799"/>
                      <a:gd name="T13" fmla="*/ 1944 h 2340"/>
                      <a:gd name="T14" fmla="*/ 3484 w 3799"/>
                      <a:gd name="T15" fmla="*/ 1922 h 2340"/>
                      <a:gd name="T16" fmla="*/ 3469 w 3799"/>
                      <a:gd name="T17" fmla="*/ 191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469" y="1913"/>
                        </a:moveTo>
                        <a:lnTo>
                          <a:pt x="3452" y="1917"/>
                        </a:lnTo>
                        <a:lnTo>
                          <a:pt x="3444" y="1935"/>
                        </a:lnTo>
                        <a:lnTo>
                          <a:pt x="3445" y="1940"/>
                        </a:lnTo>
                        <a:lnTo>
                          <a:pt x="3453" y="1953"/>
                        </a:lnTo>
                        <a:lnTo>
                          <a:pt x="3467" y="1954"/>
                        </a:lnTo>
                        <a:lnTo>
                          <a:pt x="3480" y="1944"/>
                        </a:lnTo>
                        <a:lnTo>
                          <a:pt x="3484" y="1922"/>
                        </a:lnTo>
                        <a:lnTo>
                          <a:pt x="3469" y="19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7" name="Freeform 55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484 w 3799"/>
                      <a:gd name="T1" fmla="*/ 1972 h 2340"/>
                      <a:gd name="T2" fmla="*/ 3467 w 3799"/>
                      <a:gd name="T3" fmla="*/ 1976 h 2340"/>
                      <a:gd name="T4" fmla="*/ 3459 w 3799"/>
                      <a:gd name="T5" fmla="*/ 1994 h 2340"/>
                      <a:gd name="T6" fmla="*/ 3459 w 3799"/>
                      <a:gd name="T7" fmla="*/ 1999 h 2340"/>
                      <a:gd name="T8" fmla="*/ 3468 w 3799"/>
                      <a:gd name="T9" fmla="*/ 2012 h 2340"/>
                      <a:gd name="T10" fmla="*/ 3482 w 3799"/>
                      <a:gd name="T11" fmla="*/ 2014 h 2340"/>
                      <a:gd name="T12" fmla="*/ 3495 w 3799"/>
                      <a:gd name="T13" fmla="*/ 2004 h 2340"/>
                      <a:gd name="T14" fmla="*/ 3499 w 3799"/>
                      <a:gd name="T15" fmla="*/ 1981 h 2340"/>
                      <a:gd name="T16" fmla="*/ 3484 w 3799"/>
                      <a:gd name="T17" fmla="*/ 197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484" y="1972"/>
                        </a:moveTo>
                        <a:lnTo>
                          <a:pt x="3467" y="1976"/>
                        </a:lnTo>
                        <a:lnTo>
                          <a:pt x="3459" y="1994"/>
                        </a:lnTo>
                        <a:lnTo>
                          <a:pt x="3459" y="1999"/>
                        </a:lnTo>
                        <a:lnTo>
                          <a:pt x="3468" y="2012"/>
                        </a:lnTo>
                        <a:lnTo>
                          <a:pt x="3482" y="2014"/>
                        </a:lnTo>
                        <a:lnTo>
                          <a:pt x="3495" y="2004"/>
                        </a:lnTo>
                        <a:lnTo>
                          <a:pt x="3499" y="1981"/>
                        </a:lnTo>
                        <a:lnTo>
                          <a:pt x="3484" y="19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8" name="Freeform 55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489 w 3799"/>
                      <a:gd name="T1" fmla="*/ 2085 h 2340"/>
                      <a:gd name="T2" fmla="*/ 3482 w 3799"/>
                      <a:gd name="T3" fmla="*/ 2087 h 2340"/>
                      <a:gd name="T4" fmla="*/ 3474 w 3799"/>
                      <a:gd name="T5" fmla="*/ 2104 h 2340"/>
                      <a:gd name="T6" fmla="*/ 3474 w 3799"/>
                      <a:gd name="T7" fmla="*/ 2110 h 2340"/>
                      <a:gd name="T8" fmla="*/ 3483 w 3799"/>
                      <a:gd name="T9" fmla="*/ 2122 h 2340"/>
                      <a:gd name="T10" fmla="*/ 3497 w 3799"/>
                      <a:gd name="T11" fmla="*/ 2124 h 2340"/>
                      <a:gd name="T12" fmla="*/ 3510 w 3799"/>
                      <a:gd name="T13" fmla="*/ 2114 h 2340"/>
                      <a:gd name="T14" fmla="*/ 3512 w 3799"/>
                      <a:gd name="T15" fmla="*/ 2102 h 2340"/>
                      <a:gd name="T16" fmla="*/ 3498 w 3799"/>
                      <a:gd name="T17" fmla="*/ 2100 h 2340"/>
                      <a:gd name="T18" fmla="*/ 3489 w 3799"/>
                      <a:gd name="T19" fmla="*/ 2088 h 2340"/>
                      <a:gd name="T20" fmla="*/ 3489 w 3799"/>
                      <a:gd name="T21" fmla="*/ 208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3489" y="2085"/>
                        </a:moveTo>
                        <a:lnTo>
                          <a:pt x="3482" y="2087"/>
                        </a:lnTo>
                        <a:lnTo>
                          <a:pt x="3474" y="2104"/>
                        </a:lnTo>
                        <a:lnTo>
                          <a:pt x="3474" y="2110"/>
                        </a:lnTo>
                        <a:lnTo>
                          <a:pt x="3483" y="2122"/>
                        </a:lnTo>
                        <a:lnTo>
                          <a:pt x="3497" y="2124"/>
                        </a:lnTo>
                        <a:lnTo>
                          <a:pt x="3510" y="2114"/>
                        </a:lnTo>
                        <a:lnTo>
                          <a:pt x="3512" y="2102"/>
                        </a:lnTo>
                        <a:lnTo>
                          <a:pt x="3498" y="2100"/>
                        </a:lnTo>
                        <a:lnTo>
                          <a:pt x="3489" y="2088"/>
                        </a:lnTo>
                        <a:lnTo>
                          <a:pt x="3489" y="20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59" name="Freeform 55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74 w 3799"/>
                      <a:gd name="T1" fmla="*/ 2068 h 2340"/>
                      <a:gd name="T2" fmla="*/ 3557 w 3799"/>
                      <a:gd name="T3" fmla="*/ 2072 h 2340"/>
                      <a:gd name="T4" fmla="*/ 3555 w 3799"/>
                      <a:gd name="T5" fmla="*/ 2075 h 2340"/>
                      <a:gd name="T6" fmla="*/ 3559 w 3799"/>
                      <a:gd name="T7" fmla="*/ 2077 h 2340"/>
                      <a:gd name="T8" fmla="*/ 3555 w 3799"/>
                      <a:gd name="T9" fmla="*/ 2100 h 2340"/>
                      <a:gd name="T10" fmla="*/ 3553 w 3799"/>
                      <a:gd name="T11" fmla="*/ 2101 h 2340"/>
                      <a:gd name="T12" fmla="*/ 3558 w 3799"/>
                      <a:gd name="T13" fmla="*/ 2108 h 2340"/>
                      <a:gd name="T14" fmla="*/ 3572 w 3799"/>
                      <a:gd name="T15" fmla="*/ 2110 h 2340"/>
                      <a:gd name="T16" fmla="*/ 3585 w 3799"/>
                      <a:gd name="T17" fmla="*/ 2100 h 2340"/>
                      <a:gd name="T18" fmla="*/ 3589 w 3799"/>
                      <a:gd name="T19" fmla="*/ 2077 h 2340"/>
                      <a:gd name="T20" fmla="*/ 3574 w 3799"/>
                      <a:gd name="T21" fmla="*/ 206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3574" y="2068"/>
                        </a:moveTo>
                        <a:lnTo>
                          <a:pt x="3557" y="2072"/>
                        </a:lnTo>
                        <a:lnTo>
                          <a:pt x="3555" y="2075"/>
                        </a:lnTo>
                        <a:lnTo>
                          <a:pt x="3559" y="2077"/>
                        </a:lnTo>
                        <a:lnTo>
                          <a:pt x="3555" y="2100"/>
                        </a:lnTo>
                        <a:lnTo>
                          <a:pt x="3553" y="2101"/>
                        </a:lnTo>
                        <a:lnTo>
                          <a:pt x="3558" y="2108"/>
                        </a:lnTo>
                        <a:lnTo>
                          <a:pt x="3572" y="2110"/>
                        </a:lnTo>
                        <a:lnTo>
                          <a:pt x="3585" y="2100"/>
                        </a:lnTo>
                        <a:lnTo>
                          <a:pt x="3589" y="2077"/>
                        </a:lnTo>
                        <a:lnTo>
                          <a:pt x="3574" y="20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0" name="Freeform 55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44 w 3799"/>
                      <a:gd name="T1" fmla="*/ 2068 h 2340"/>
                      <a:gd name="T2" fmla="*/ 3529 w 3799"/>
                      <a:gd name="T3" fmla="*/ 2072 h 2340"/>
                      <a:gd name="T4" fmla="*/ 3525 w 3799"/>
                      <a:gd name="T5" fmla="*/ 2092 h 2340"/>
                      <a:gd name="T6" fmla="*/ 3520 w 3799"/>
                      <a:gd name="T7" fmla="*/ 2096 h 2340"/>
                      <a:gd name="T8" fmla="*/ 3528 w 3799"/>
                      <a:gd name="T9" fmla="*/ 2108 h 2340"/>
                      <a:gd name="T10" fmla="*/ 3542 w 3799"/>
                      <a:gd name="T11" fmla="*/ 2110 h 2340"/>
                      <a:gd name="T12" fmla="*/ 3553 w 3799"/>
                      <a:gd name="T13" fmla="*/ 2101 h 2340"/>
                      <a:gd name="T14" fmla="*/ 3549 w 3799"/>
                      <a:gd name="T15" fmla="*/ 2095 h 2340"/>
                      <a:gd name="T16" fmla="*/ 3549 w 3799"/>
                      <a:gd name="T17" fmla="*/ 2090 h 2340"/>
                      <a:gd name="T18" fmla="*/ 3555 w 3799"/>
                      <a:gd name="T19" fmla="*/ 2075 h 2340"/>
                      <a:gd name="T20" fmla="*/ 3544 w 3799"/>
                      <a:gd name="T21" fmla="*/ 206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3544" y="2068"/>
                        </a:moveTo>
                        <a:lnTo>
                          <a:pt x="3529" y="2072"/>
                        </a:lnTo>
                        <a:lnTo>
                          <a:pt x="3525" y="2092"/>
                        </a:lnTo>
                        <a:lnTo>
                          <a:pt x="3520" y="2096"/>
                        </a:lnTo>
                        <a:lnTo>
                          <a:pt x="3528" y="2108"/>
                        </a:lnTo>
                        <a:lnTo>
                          <a:pt x="3542" y="2110"/>
                        </a:lnTo>
                        <a:lnTo>
                          <a:pt x="3553" y="2101"/>
                        </a:lnTo>
                        <a:lnTo>
                          <a:pt x="3549" y="2095"/>
                        </a:lnTo>
                        <a:lnTo>
                          <a:pt x="3549" y="2090"/>
                        </a:lnTo>
                        <a:lnTo>
                          <a:pt x="3555" y="2075"/>
                        </a:lnTo>
                        <a:lnTo>
                          <a:pt x="3544" y="20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1" name="Freeform 56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22 w 3799"/>
                      <a:gd name="T1" fmla="*/ 2083 h 2340"/>
                      <a:gd name="T2" fmla="*/ 3499 w 3799"/>
                      <a:gd name="T3" fmla="*/ 2083 h 2340"/>
                      <a:gd name="T4" fmla="*/ 3514 w 3799"/>
                      <a:gd name="T5" fmla="*/ 2092 h 2340"/>
                      <a:gd name="T6" fmla="*/ 3512 w 3799"/>
                      <a:gd name="T7" fmla="*/ 2101 h 2340"/>
                      <a:gd name="T8" fmla="*/ 3512 w 3799"/>
                      <a:gd name="T9" fmla="*/ 2102 h 2340"/>
                      <a:gd name="T10" fmla="*/ 3520 w 3799"/>
                      <a:gd name="T11" fmla="*/ 2096 h 2340"/>
                      <a:gd name="T12" fmla="*/ 3519 w 3799"/>
                      <a:gd name="T13" fmla="*/ 2095 h 2340"/>
                      <a:gd name="T14" fmla="*/ 3519 w 3799"/>
                      <a:gd name="T15" fmla="*/ 2090 h 2340"/>
                      <a:gd name="T16" fmla="*/ 3522 w 3799"/>
                      <a:gd name="T17" fmla="*/ 208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522" y="2083"/>
                        </a:moveTo>
                        <a:lnTo>
                          <a:pt x="3499" y="2083"/>
                        </a:lnTo>
                        <a:lnTo>
                          <a:pt x="3514" y="2092"/>
                        </a:lnTo>
                        <a:lnTo>
                          <a:pt x="3512" y="2101"/>
                        </a:lnTo>
                        <a:lnTo>
                          <a:pt x="3512" y="2102"/>
                        </a:lnTo>
                        <a:lnTo>
                          <a:pt x="3520" y="2096"/>
                        </a:lnTo>
                        <a:lnTo>
                          <a:pt x="3519" y="2095"/>
                        </a:lnTo>
                        <a:lnTo>
                          <a:pt x="3519" y="2090"/>
                        </a:lnTo>
                        <a:lnTo>
                          <a:pt x="3522" y="20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2" name="Freeform 56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499 w 3799"/>
                      <a:gd name="T1" fmla="*/ 2083 h 2340"/>
                      <a:gd name="T2" fmla="*/ 3489 w 3799"/>
                      <a:gd name="T3" fmla="*/ 2085 h 2340"/>
                      <a:gd name="T4" fmla="*/ 3489 w 3799"/>
                      <a:gd name="T5" fmla="*/ 2088 h 2340"/>
                      <a:gd name="T6" fmla="*/ 3498 w 3799"/>
                      <a:gd name="T7" fmla="*/ 2100 h 2340"/>
                      <a:gd name="T8" fmla="*/ 3512 w 3799"/>
                      <a:gd name="T9" fmla="*/ 2102 h 2340"/>
                      <a:gd name="T10" fmla="*/ 3514 w 3799"/>
                      <a:gd name="T11" fmla="*/ 2092 h 2340"/>
                      <a:gd name="T12" fmla="*/ 3499 w 3799"/>
                      <a:gd name="T13" fmla="*/ 208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499" y="2083"/>
                        </a:moveTo>
                        <a:lnTo>
                          <a:pt x="3489" y="2085"/>
                        </a:lnTo>
                        <a:lnTo>
                          <a:pt x="3489" y="2088"/>
                        </a:lnTo>
                        <a:lnTo>
                          <a:pt x="3498" y="2100"/>
                        </a:lnTo>
                        <a:lnTo>
                          <a:pt x="3512" y="2102"/>
                        </a:lnTo>
                        <a:lnTo>
                          <a:pt x="3514" y="2092"/>
                        </a:lnTo>
                        <a:lnTo>
                          <a:pt x="3499" y="20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3" name="Freeform 56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55 w 3799"/>
                      <a:gd name="T1" fmla="*/ 2075 h 2340"/>
                      <a:gd name="T2" fmla="*/ 3549 w 3799"/>
                      <a:gd name="T3" fmla="*/ 2090 h 2340"/>
                      <a:gd name="T4" fmla="*/ 3549 w 3799"/>
                      <a:gd name="T5" fmla="*/ 2095 h 2340"/>
                      <a:gd name="T6" fmla="*/ 3553 w 3799"/>
                      <a:gd name="T7" fmla="*/ 2101 h 2340"/>
                      <a:gd name="T8" fmla="*/ 3555 w 3799"/>
                      <a:gd name="T9" fmla="*/ 2100 h 2340"/>
                      <a:gd name="T10" fmla="*/ 3559 w 3799"/>
                      <a:gd name="T11" fmla="*/ 2077 h 2340"/>
                      <a:gd name="T12" fmla="*/ 3555 w 3799"/>
                      <a:gd name="T13" fmla="*/ 207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555" y="2075"/>
                        </a:moveTo>
                        <a:lnTo>
                          <a:pt x="3549" y="2090"/>
                        </a:lnTo>
                        <a:lnTo>
                          <a:pt x="3549" y="2095"/>
                        </a:lnTo>
                        <a:lnTo>
                          <a:pt x="3553" y="2101"/>
                        </a:lnTo>
                        <a:lnTo>
                          <a:pt x="3555" y="2100"/>
                        </a:lnTo>
                        <a:lnTo>
                          <a:pt x="3559" y="2077"/>
                        </a:lnTo>
                        <a:lnTo>
                          <a:pt x="3555" y="20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4" name="Freeform 56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29 w 3799"/>
                      <a:gd name="T1" fmla="*/ 2072 h 2340"/>
                      <a:gd name="T2" fmla="*/ 3527 w 3799"/>
                      <a:gd name="T3" fmla="*/ 2072 h 2340"/>
                      <a:gd name="T4" fmla="*/ 3519 w 3799"/>
                      <a:gd name="T5" fmla="*/ 2090 h 2340"/>
                      <a:gd name="T6" fmla="*/ 3519 w 3799"/>
                      <a:gd name="T7" fmla="*/ 2095 h 2340"/>
                      <a:gd name="T8" fmla="*/ 3520 w 3799"/>
                      <a:gd name="T9" fmla="*/ 2096 h 2340"/>
                      <a:gd name="T10" fmla="*/ 3525 w 3799"/>
                      <a:gd name="T11" fmla="*/ 2092 h 2340"/>
                      <a:gd name="T12" fmla="*/ 3529 w 3799"/>
                      <a:gd name="T13" fmla="*/ 207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529" y="2072"/>
                        </a:moveTo>
                        <a:lnTo>
                          <a:pt x="3527" y="2072"/>
                        </a:lnTo>
                        <a:lnTo>
                          <a:pt x="3519" y="2090"/>
                        </a:lnTo>
                        <a:lnTo>
                          <a:pt x="3519" y="2095"/>
                        </a:lnTo>
                        <a:lnTo>
                          <a:pt x="3520" y="2096"/>
                        </a:lnTo>
                        <a:lnTo>
                          <a:pt x="3525" y="2092"/>
                        </a:lnTo>
                        <a:lnTo>
                          <a:pt x="3529" y="20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5" name="Freeform 56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14 w 3799"/>
                      <a:gd name="T1" fmla="*/ 2061 h 2340"/>
                      <a:gd name="T2" fmla="*/ 3497 w 3799"/>
                      <a:gd name="T3" fmla="*/ 2065 h 2340"/>
                      <a:gd name="T4" fmla="*/ 3489 w 3799"/>
                      <a:gd name="T5" fmla="*/ 2082 h 2340"/>
                      <a:gd name="T6" fmla="*/ 3489 w 3799"/>
                      <a:gd name="T7" fmla="*/ 2085 h 2340"/>
                      <a:gd name="T8" fmla="*/ 3499 w 3799"/>
                      <a:gd name="T9" fmla="*/ 2083 h 2340"/>
                      <a:gd name="T10" fmla="*/ 3522 w 3799"/>
                      <a:gd name="T11" fmla="*/ 2083 h 2340"/>
                      <a:gd name="T12" fmla="*/ 3527 w 3799"/>
                      <a:gd name="T13" fmla="*/ 2072 h 2340"/>
                      <a:gd name="T14" fmla="*/ 3529 w 3799"/>
                      <a:gd name="T15" fmla="*/ 2072 h 2340"/>
                      <a:gd name="T16" fmla="*/ 3529 w 3799"/>
                      <a:gd name="T17" fmla="*/ 2070 h 2340"/>
                      <a:gd name="T18" fmla="*/ 3514 w 3799"/>
                      <a:gd name="T19" fmla="*/ 206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3514" y="2061"/>
                        </a:moveTo>
                        <a:lnTo>
                          <a:pt x="3497" y="2065"/>
                        </a:lnTo>
                        <a:lnTo>
                          <a:pt x="3489" y="2082"/>
                        </a:lnTo>
                        <a:lnTo>
                          <a:pt x="3489" y="2085"/>
                        </a:lnTo>
                        <a:lnTo>
                          <a:pt x="3499" y="2083"/>
                        </a:lnTo>
                        <a:lnTo>
                          <a:pt x="3522" y="2083"/>
                        </a:lnTo>
                        <a:lnTo>
                          <a:pt x="3527" y="2072"/>
                        </a:lnTo>
                        <a:lnTo>
                          <a:pt x="3529" y="2072"/>
                        </a:lnTo>
                        <a:lnTo>
                          <a:pt x="3529" y="2070"/>
                        </a:lnTo>
                        <a:lnTo>
                          <a:pt x="3514" y="20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6" name="Freeform 56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29 w 3799"/>
                      <a:gd name="T1" fmla="*/ 1979 h 2340"/>
                      <a:gd name="T2" fmla="*/ 3512 w 3799"/>
                      <a:gd name="T3" fmla="*/ 1984 h 2340"/>
                      <a:gd name="T4" fmla="*/ 3504 w 3799"/>
                      <a:gd name="T5" fmla="*/ 2001 h 2340"/>
                      <a:gd name="T6" fmla="*/ 3504 w 3799"/>
                      <a:gd name="T7" fmla="*/ 2006 h 2340"/>
                      <a:gd name="T8" fmla="*/ 3513 w 3799"/>
                      <a:gd name="T9" fmla="*/ 2019 h 2340"/>
                      <a:gd name="T10" fmla="*/ 3527 w 3799"/>
                      <a:gd name="T11" fmla="*/ 2021 h 2340"/>
                      <a:gd name="T12" fmla="*/ 3540 w 3799"/>
                      <a:gd name="T13" fmla="*/ 2011 h 2340"/>
                      <a:gd name="T14" fmla="*/ 3542 w 3799"/>
                      <a:gd name="T15" fmla="*/ 1996 h 2340"/>
                      <a:gd name="T16" fmla="*/ 3534 w 3799"/>
                      <a:gd name="T17" fmla="*/ 1984 h 2340"/>
                      <a:gd name="T18" fmla="*/ 3534 w 3799"/>
                      <a:gd name="T19" fmla="*/ 1982 h 2340"/>
                      <a:gd name="T20" fmla="*/ 3529 w 3799"/>
                      <a:gd name="T21" fmla="*/ 197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3529" y="1979"/>
                        </a:moveTo>
                        <a:lnTo>
                          <a:pt x="3512" y="1984"/>
                        </a:lnTo>
                        <a:lnTo>
                          <a:pt x="3504" y="2001"/>
                        </a:lnTo>
                        <a:lnTo>
                          <a:pt x="3504" y="2006"/>
                        </a:lnTo>
                        <a:lnTo>
                          <a:pt x="3513" y="2019"/>
                        </a:lnTo>
                        <a:lnTo>
                          <a:pt x="3527" y="2021"/>
                        </a:lnTo>
                        <a:lnTo>
                          <a:pt x="3540" y="2011"/>
                        </a:lnTo>
                        <a:lnTo>
                          <a:pt x="3542" y="1996"/>
                        </a:lnTo>
                        <a:lnTo>
                          <a:pt x="3534" y="1984"/>
                        </a:lnTo>
                        <a:lnTo>
                          <a:pt x="3534" y="1982"/>
                        </a:lnTo>
                        <a:lnTo>
                          <a:pt x="3529" y="19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7" name="Freeform 56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59 w 3799"/>
                      <a:gd name="T1" fmla="*/ 1957 h 2340"/>
                      <a:gd name="T2" fmla="*/ 3542 w 3799"/>
                      <a:gd name="T3" fmla="*/ 1961 h 2340"/>
                      <a:gd name="T4" fmla="*/ 3534 w 3799"/>
                      <a:gd name="T5" fmla="*/ 1979 h 2340"/>
                      <a:gd name="T6" fmla="*/ 3534 w 3799"/>
                      <a:gd name="T7" fmla="*/ 1982 h 2340"/>
                      <a:gd name="T8" fmla="*/ 3544 w 3799"/>
                      <a:gd name="T9" fmla="*/ 1988 h 2340"/>
                      <a:gd name="T10" fmla="*/ 3542 w 3799"/>
                      <a:gd name="T11" fmla="*/ 1996 h 2340"/>
                      <a:gd name="T12" fmla="*/ 3543 w 3799"/>
                      <a:gd name="T13" fmla="*/ 1997 h 2340"/>
                      <a:gd name="T14" fmla="*/ 3557 w 3799"/>
                      <a:gd name="T15" fmla="*/ 1999 h 2340"/>
                      <a:gd name="T16" fmla="*/ 3570 w 3799"/>
                      <a:gd name="T17" fmla="*/ 1989 h 2340"/>
                      <a:gd name="T18" fmla="*/ 3574 w 3799"/>
                      <a:gd name="T19" fmla="*/ 1966 h 2340"/>
                      <a:gd name="T20" fmla="*/ 3559 w 3799"/>
                      <a:gd name="T21" fmla="*/ 19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3559" y="1957"/>
                        </a:moveTo>
                        <a:lnTo>
                          <a:pt x="3542" y="1961"/>
                        </a:lnTo>
                        <a:lnTo>
                          <a:pt x="3534" y="1979"/>
                        </a:lnTo>
                        <a:lnTo>
                          <a:pt x="3534" y="1982"/>
                        </a:lnTo>
                        <a:lnTo>
                          <a:pt x="3544" y="1988"/>
                        </a:lnTo>
                        <a:lnTo>
                          <a:pt x="3542" y="1996"/>
                        </a:lnTo>
                        <a:lnTo>
                          <a:pt x="3543" y="1997"/>
                        </a:lnTo>
                        <a:lnTo>
                          <a:pt x="3557" y="1999"/>
                        </a:lnTo>
                        <a:lnTo>
                          <a:pt x="3570" y="1989"/>
                        </a:lnTo>
                        <a:lnTo>
                          <a:pt x="3574" y="1966"/>
                        </a:lnTo>
                        <a:lnTo>
                          <a:pt x="3559" y="19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8" name="Freeform 56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34 w 3799"/>
                      <a:gd name="T1" fmla="*/ 1982 h 2340"/>
                      <a:gd name="T2" fmla="*/ 3534 w 3799"/>
                      <a:gd name="T3" fmla="*/ 1984 h 2340"/>
                      <a:gd name="T4" fmla="*/ 3542 w 3799"/>
                      <a:gd name="T5" fmla="*/ 1996 h 2340"/>
                      <a:gd name="T6" fmla="*/ 3544 w 3799"/>
                      <a:gd name="T7" fmla="*/ 1988 h 2340"/>
                      <a:gd name="T8" fmla="*/ 3534 w 3799"/>
                      <a:gd name="T9" fmla="*/ 198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99" h="2340">
                        <a:moveTo>
                          <a:pt x="3534" y="1982"/>
                        </a:moveTo>
                        <a:lnTo>
                          <a:pt x="3534" y="1984"/>
                        </a:lnTo>
                        <a:lnTo>
                          <a:pt x="3542" y="1996"/>
                        </a:lnTo>
                        <a:lnTo>
                          <a:pt x="3544" y="1988"/>
                        </a:lnTo>
                        <a:lnTo>
                          <a:pt x="3534" y="19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9" name="Freeform 56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89 w 3799"/>
                      <a:gd name="T1" fmla="*/ 2186 h 2340"/>
                      <a:gd name="T2" fmla="*/ 3572 w 3799"/>
                      <a:gd name="T3" fmla="*/ 2190 h 2340"/>
                      <a:gd name="T4" fmla="*/ 3564 w 3799"/>
                      <a:gd name="T5" fmla="*/ 2208 h 2340"/>
                      <a:gd name="T6" fmla="*/ 3564 w 3799"/>
                      <a:gd name="T7" fmla="*/ 2213 h 2340"/>
                      <a:gd name="T8" fmla="*/ 3573 w 3799"/>
                      <a:gd name="T9" fmla="*/ 2226 h 2340"/>
                      <a:gd name="T10" fmla="*/ 3587 w 3799"/>
                      <a:gd name="T11" fmla="*/ 2228 h 2340"/>
                      <a:gd name="T12" fmla="*/ 3600 w 3799"/>
                      <a:gd name="T13" fmla="*/ 2218 h 2340"/>
                      <a:gd name="T14" fmla="*/ 3604 w 3799"/>
                      <a:gd name="T15" fmla="*/ 2195 h 2340"/>
                      <a:gd name="T16" fmla="*/ 3589 w 3799"/>
                      <a:gd name="T17" fmla="*/ 218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589" y="2186"/>
                        </a:moveTo>
                        <a:lnTo>
                          <a:pt x="3572" y="2190"/>
                        </a:lnTo>
                        <a:lnTo>
                          <a:pt x="3564" y="2208"/>
                        </a:lnTo>
                        <a:lnTo>
                          <a:pt x="3564" y="2213"/>
                        </a:lnTo>
                        <a:lnTo>
                          <a:pt x="3573" y="2226"/>
                        </a:lnTo>
                        <a:lnTo>
                          <a:pt x="3587" y="2228"/>
                        </a:lnTo>
                        <a:lnTo>
                          <a:pt x="3600" y="2218"/>
                        </a:lnTo>
                        <a:lnTo>
                          <a:pt x="3604" y="2195"/>
                        </a:lnTo>
                        <a:lnTo>
                          <a:pt x="3589" y="21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0" name="Freeform 56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598 w 3799"/>
                      <a:gd name="T1" fmla="*/ 2309 h 2340"/>
                      <a:gd name="T2" fmla="*/ 3593 w 3799"/>
                      <a:gd name="T3" fmla="*/ 2319 h 2340"/>
                      <a:gd name="T4" fmla="*/ 3594 w 3799"/>
                      <a:gd name="T5" fmla="*/ 2324 h 2340"/>
                      <a:gd name="T6" fmla="*/ 3603 w 3799"/>
                      <a:gd name="T7" fmla="*/ 2337 h 2340"/>
                      <a:gd name="T8" fmla="*/ 3617 w 3799"/>
                      <a:gd name="T9" fmla="*/ 2339 h 2340"/>
                      <a:gd name="T10" fmla="*/ 3629 w 3799"/>
                      <a:gd name="T11" fmla="*/ 2329 h 2340"/>
                      <a:gd name="T12" fmla="*/ 3633 w 3799"/>
                      <a:gd name="T13" fmla="*/ 2309 h 2340"/>
                      <a:gd name="T14" fmla="*/ 3602 w 3799"/>
                      <a:gd name="T15" fmla="*/ 2309 h 2340"/>
                      <a:gd name="T16" fmla="*/ 3598 w 3799"/>
                      <a:gd name="T17" fmla="*/ 230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598" y="2309"/>
                        </a:moveTo>
                        <a:lnTo>
                          <a:pt x="3593" y="2319"/>
                        </a:lnTo>
                        <a:lnTo>
                          <a:pt x="3594" y="2324"/>
                        </a:lnTo>
                        <a:lnTo>
                          <a:pt x="3603" y="2337"/>
                        </a:lnTo>
                        <a:lnTo>
                          <a:pt x="3617" y="2339"/>
                        </a:lnTo>
                        <a:lnTo>
                          <a:pt x="3629" y="2329"/>
                        </a:lnTo>
                        <a:lnTo>
                          <a:pt x="3633" y="2309"/>
                        </a:lnTo>
                        <a:lnTo>
                          <a:pt x="3602" y="2309"/>
                        </a:lnTo>
                        <a:lnTo>
                          <a:pt x="3598" y="23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1" name="Freeform 57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15 w 3799"/>
                      <a:gd name="T1" fmla="*/ 2298 h 2340"/>
                      <a:gd name="T2" fmla="*/ 3601 w 3799"/>
                      <a:gd name="T3" fmla="*/ 2301 h 2340"/>
                      <a:gd name="T4" fmla="*/ 3598 w 3799"/>
                      <a:gd name="T5" fmla="*/ 2309 h 2340"/>
                      <a:gd name="T6" fmla="*/ 3602 w 3799"/>
                      <a:gd name="T7" fmla="*/ 2309 h 2340"/>
                      <a:gd name="T8" fmla="*/ 3615 w 3799"/>
                      <a:gd name="T9" fmla="*/ 2299 h 2340"/>
                      <a:gd name="T10" fmla="*/ 3615 w 3799"/>
                      <a:gd name="T11" fmla="*/ 229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3615" y="2298"/>
                        </a:moveTo>
                        <a:lnTo>
                          <a:pt x="3601" y="2301"/>
                        </a:lnTo>
                        <a:lnTo>
                          <a:pt x="3598" y="2309"/>
                        </a:lnTo>
                        <a:lnTo>
                          <a:pt x="3602" y="2309"/>
                        </a:lnTo>
                        <a:lnTo>
                          <a:pt x="3615" y="2299"/>
                        </a:lnTo>
                        <a:lnTo>
                          <a:pt x="3615" y="229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2" name="Freeform 57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18 w 3799"/>
                      <a:gd name="T1" fmla="*/ 2297 h 2340"/>
                      <a:gd name="T2" fmla="*/ 3615 w 3799"/>
                      <a:gd name="T3" fmla="*/ 2298 h 2340"/>
                      <a:gd name="T4" fmla="*/ 3615 w 3799"/>
                      <a:gd name="T5" fmla="*/ 2299 h 2340"/>
                      <a:gd name="T6" fmla="*/ 3602 w 3799"/>
                      <a:gd name="T7" fmla="*/ 2309 h 2340"/>
                      <a:gd name="T8" fmla="*/ 3633 w 3799"/>
                      <a:gd name="T9" fmla="*/ 2309 h 2340"/>
                      <a:gd name="T10" fmla="*/ 3634 w 3799"/>
                      <a:gd name="T11" fmla="*/ 2306 h 2340"/>
                      <a:gd name="T12" fmla="*/ 3618 w 3799"/>
                      <a:gd name="T13" fmla="*/ 229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618" y="2297"/>
                        </a:moveTo>
                        <a:lnTo>
                          <a:pt x="3615" y="2298"/>
                        </a:lnTo>
                        <a:lnTo>
                          <a:pt x="3615" y="2299"/>
                        </a:lnTo>
                        <a:lnTo>
                          <a:pt x="3602" y="2309"/>
                        </a:lnTo>
                        <a:lnTo>
                          <a:pt x="3633" y="2309"/>
                        </a:lnTo>
                        <a:lnTo>
                          <a:pt x="3634" y="2306"/>
                        </a:lnTo>
                        <a:lnTo>
                          <a:pt x="3618" y="22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3" name="Freeform 57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04 w 3799"/>
                      <a:gd name="T1" fmla="*/ 2267 h 2340"/>
                      <a:gd name="T2" fmla="*/ 3587 w 3799"/>
                      <a:gd name="T3" fmla="*/ 2272 h 2340"/>
                      <a:gd name="T4" fmla="*/ 3578 w 3799"/>
                      <a:gd name="T5" fmla="*/ 2289 h 2340"/>
                      <a:gd name="T6" fmla="*/ 3579 w 3799"/>
                      <a:gd name="T7" fmla="*/ 2294 h 2340"/>
                      <a:gd name="T8" fmla="*/ 3588 w 3799"/>
                      <a:gd name="T9" fmla="*/ 2307 h 2340"/>
                      <a:gd name="T10" fmla="*/ 3598 w 3799"/>
                      <a:gd name="T11" fmla="*/ 2309 h 2340"/>
                      <a:gd name="T12" fmla="*/ 3601 w 3799"/>
                      <a:gd name="T13" fmla="*/ 2301 h 2340"/>
                      <a:gd name="T14" fmla="*/ 3615 w 3799"/>
                      <a:gd name="T15" fmla="*/ 2298 h 2340"/>
                      <a:gd name="T16" fmla="*/ 3619 w 3799"/>
                      <a:gd name="T17" fmla="*/ 2276 h 2340"/>
                      <a:gd name="T18" fmla="*/ 3604 w 3799"/>
                      <a:gd name="T19" fmla="*/ 226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3604" y="2267"/>
                        </a:moveTo>
                        <a:lnTo>
                          <a:pt x="3587" y="2272"/>
                        </a:lnTo>
                        <a:lnTo>
                          <a:pt x="3578" y="2289"/>
                        </a:lnTo>
                        <a:lnTo>
                          <a:pt x="3579" y="2294"/>
                        </a:lnTo>
                        <a:lnTo>
                          <a:pt x="3588" y="2307"/>
                        </a:lnTo>
                        <a:lnTo>
                          <a:pt x="3598" y="2309"/>
                        </a:lnTo>
                        <a:lnTo>
                          <a:pt x="3601" y="2301"/>
                        </a:lnTo>
                        <a:lnTo>
                          <a:pt x="3615" y="2298"/>
                        </a:lnTo>
                        <a:lnTo>
                          <a:pt x="3619" y="2276"/>
                        </a:lnTo>
                        <a:lnTo>
                          <a:pt x="3604" y="22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4" name="Freeform 57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45 w 3799"/>
                      <a:gd name="T1" fmla="*/ 2255 h 2340"/>
                      <a:gd name="T2" fmla="*/ 3736 w 3799"/>
                      <a:gd name="T3" fmla="*/ 2257 h 2340"/>
                      <a:gd name="T4" fmla="*/ 3728 w 3799"/>
                      <a:gd name="T5" fmla="*/ 2274 h 2340"/>
                      <a:gd name="T6" fmla="*/ 3728 w 3799"/>
                      <a:gd name="T7" fmla="*/ 2280 h 2340"/>
                      <a:gd name="T8" fmla="*/ 3737 w 3799"/>
                      <a:gd name="T9" fmla="*/ 2292 h 2340"/>
                      <a:gd name="T10" fmla="*/ 3751 w 3799"/>
                      <a:gd name="T11" fmla="*/ 2294 h 2340"/>
                      <a:gd name="T12" fmla="*/ 3764 w 3799"/>
                      <a:gd name="T13" fmla="*/ 2284 h 2340"/>
                      <a:gd name="T14" fmla="*/ 3765 w 3799"/>
                      <a:gd name="T15" fmla="*/ 2279 h 2340"/>
                      <a:gd name="T16" fmla="*/ 3752 w 3799"/>
                      <a:gd name="T17" fmla="*/ 2278 h 2340"/>
                      <a:gd name="T18" fmla="*/ 3743 w 3799"/>
                      <a:gd name="T19" fmla="*/ 2265 h 2340"/>
                      <a:gd name="T20" fmla="*/ 3743 w 3799"/>
                      <a:gd name="T21" fmla="*/ 2260 h 2340"/>
                      <a:gd name="T22" fmla="*/ 3745 w 3799"/>
                      <a:gd name="T23" fmla="*/ 225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3745" y="2255"/>
                        </a:moveTo>
                        <a:lnTo>
                          <a:pt x="3736" y="2257"/>
                        </a:lnTo>
                        <a:lnTo>
                          <a:pt x="3728" y="2274"/>
                        </a:lnTo>
                        <a:lnTo>
                          <a:pt x="3728" y="2280"/>
                        </a:lnTo>
                        <a:lnTo>
                          <a:pt x="3737" y="2292"/>
                        </a:lnTo>
                        <a:lnTo>
                          <a:pt x="3751" y="2294"/>
                        </a:lnTo>
                        <a:lnTo>
                          <a:pt x="3764" y="2284"/>
                        </a:lnTo>
                        <a:lnTo>
                          <a:pt x="3765" y="2279"/>
                        </a:lnTo>
                        <a:lnTo>
                          <a:pt x="3752" y="2278"/>
                        </a:lnTo>
                        <a:lnTo>
                          <a:pt x="3743" y="2265"/>
                        </a:lnTo>
                        <a:lnTo>
                          <a:pt x="3743" y="2260"/>
                        </a:lnTo>
                        <a:lnTo>
                          <a:pt x="3745" y="22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5" name="Freeform 57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82 w 3799"/>
                      <a:gd name="T1" fmla="*/ 2253 h 2340"/>
                      <a:gd name="T2" fmla="*/ 3753 w 3799"/>
                      <a:gd name="T3" fmla="*/ 2253 h 2340"/>
                      <a:gd name="T4" fmla="*/ 3768 w 3799"/>
                      <a:gd name="T5" fmla="*/ 2262 h 2340"/>
                      <a:gd name="T6" fmla="*/ 3765 w 3799"/>
                      <a:gd name="T7" fmla="*/ 2279 h 2340"/>
                      <a:gd name="T8" fmla="*/ 3766 w 3799"/>
                      <a:gd name="T9" fmla="*/ 2279 h 2340"/>
                      <a:gd name="T10" fmla="*/ 3779 w 3799"/>
                      <a:gd name="T11" fmla="*/ 2270 h 2340"/>
                      <a:gd name="T12" fmla="*/ 3782 w 3799"/>
                      <a:gd name="T13" fmla="*/ 225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782" y="2253"/>
                        </a:moveTo>
                        <a:lnTo>
                          <a:pt x="3753" y="2253"/>
                        </a:lnTo>
                        <a:lnTo>
                          <a:pt x="3768" y="2262"/>
                        </a:lnTo>
                        <a:lnTo>
                          <a:pt x="3765" y="2279"/>
                        </a:lnTo>
                        <a:lnTo>
                          <a:pt x="3766" y="2279"/>
                        </a:lnTo>
                        <a:lnTo>
                          <a:pt x="3779" y="2270"/>
                        </a:lnTo>
                        <a:lnTo>
                          <a:pt x="3782" y="22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6" name="Freeform 57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53 w 3799"/>
                      <a:gd name="T1" fmla="*/ 2253 h 2340"/>
                      <a:gd name="T2" fmla="*/ 3745 w 3799"/>
                      <a:gd name="T3" fmla="*/ 2255 h 2340"/>
                      <a:gd name="T4" fmla="*/ 3743 w 3799"/>
                      <a:gd name="T5" fmla="*/ 2260 h 2340"/>
                      <a:gd name="T6" fmla="*/ 3743 w 3799"/>
                      <a:gd name="T7" fmla="*/ 2265 h 2340"/>
                      <a:gd name="T8" fmla="*/ 3752 w 3799"/>
                      <a:gd name="T9" fmla="*/ 2278 h 2340"/>
                      <a:gd name="T10" fmla="*/ 3765 w 3799"/>
                      <a:gd name="T11" fmla="*/ 2279 h 2340"/>
                      <a:gd name="T12" fmla="*/ 3768 w 3799"/>
                      <a:gd name="T13" fmla="*/ 2262 h 2340"/>
                      <a:gd name="T14" fmla="*/ 3753 w 3799"/>
                      <a:gd name="T15" fmla="*/ 2253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3753" y="2253"/>
                        </a:moveTo>
                        <a:lnTo>
                          <a:pt x="3745" y="2255"/>
                        </a:lnTo>
                        <a:lnTo>
                          <a:pt x="3743" y="2260"/>
                        </a:lnTo>
                        <a:lnTo>
                          <a:pt x="3743" y="2265"/>
                        </a:lnTo>
                        <a:lnTo>
                          <a:pt x="3752" y="2278"/>
                        </a:lnTo>
                        <a:lnTo>
                          <a:pt x="3765" y="2279"/>
                        </a:lnTo>
                        <a:lnTo>
                          <a:pt x="3768" y="2262"/>
                        </a:lnTo>
                        <a:lnTo>
                          <a:pt x="3753" y="22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7" name="Freeform 57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48 w 3799"/>
                      <a:gd name="T1" fmla="*/ 2216 h 2340"/>
                      <a:gd name="T2" fmla="*/ 3631 w 3799"/>
                      <a:gd name="T3" fmla="*/ 2220 h 2340"/>
                      <a:gd name="T4" fmla="*/ 3623 w 3799"/>
                      <a:gd name="T5" fmla="*/ 2237 h 2340"/>
                      <a:gd name="T6" fmla="*/ 3624 w 3799"/>
                      <a:gd name="T7" fmla="*/ 2243 h 2340"/>
                      <a:gd name="T8" fmla="*/ 3633 w 3799"/>
                      <a:gd name="T9" fmla="*/ 2255 h 2340"/>
                      <a:gd name="T10" fmla="*/ 3647 w 3799"/>
                      <a:gd name="T11" fmla="*/ 2257 h 2340"/>
                      <a:gd name="T12" fmla="*/ 3659 w 3799"/>
                      <a:gd name="T13" fmla="*/ 2247 h 2340"/>
                      <a:gd name="T14" fmla="*/ 3663 w 3799"/>
                      <a:gd name="T15" fmla="*/ 2225 h 2340"/>
                      <a:gd name="T16" fmla="*/ 3648 w 3799"/>
                      <a:gd name="T17" fmla="*/ 221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648" y="2216"/>
                        </a:moveTo>
                        <a:lnTo>
                          <a:pt x="3631" y="2220"/>
                        </a:lnTo>
                        <a:lnTo>
                          <a:pt x="3623" y="2237"/>
                        </a:lnTo>
                        <a:lnTo>
                          <a:pt x="3624" y="2243"/>
                        </a:lnTo>
                        <a:lnTo>
                          <a:pt x="3633" y="2255"/>
                        </a:lnTo>
                        <a:lnTo>
                          <a:pt x="3647" y="2257"/>
                        </a:lnTo>
                        <a:lnTo>
                          <a:pt x="3659" y="2247"/>
                        </a:lnTo>
                        <a:lnTo>
                          <a:pt x="3663" y="2225"/>
                        </a:lnTo>
                        <a:lnTo>
                          <a:pt x="3648" y="22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8" name="Freeform 57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68 w 3799"/>
                      <a:gd name="T1" fmla="*/ 2238 h 2340"/>
                      <a:gd name="T2" fmla="*/ 3751 w 3799"/>
                      <a:gd name="T3" fmla="*/ 2242 h 2340"/>
                      <a:gd name="T4" fmla="*/ 3745 w 3799"/>
                      <a:gd name="T5" fmla="*/ 2255 h 2340"/>
                      <a:gd name="T6" fmla="*/ 3753 w 3799"/>
                      <a:gd name="T7" fmla="*/ 2253 h 2340"/>
                      <a:gd name="T8" fmla="*/ 3782 w 3799"/>
                      <a:gd name="T9" fmla="*/ 2253 h 2340"/>
                      <a:gd name="T10" fmla="*/ 3783 w 3799"/>
                      <a:gd name="T11" fmla="*/ 2247 h 2340"/>
                      <a:gd name="T12" fmla="*/ 3768 w 3799"/>
                      <a:gd name="T13" fmla="*/ 2238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768" y="2238"/>
                        </a:moveTo>
                        <a:lnTo>
                          <a:pt x="3751" y="2242"/>
                        </a:lnTo>
                        <a:lnTo>
                          <a:pt x="3745" y="2255"/>
                        </a:lnTo>
                        <a:lnTo>
                          <a:pt x="3753" y="2253"/>
                        </a:lnTo>
                        <a:lnTo>
                          <a:pt x="3782" y="2253"/>
                        </a:lnTo>
                        <a:lnTo>
                          <a:pt x="3783" y="2247"/>
                        </a:lnTo>
                        <a:lnTo>
                          <a:pt x="3768" y="22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9" name="Freeform 57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02 w 3799"/>
                      <a:gd name="T1" fmla="*/ 2220 h 2340"/>
                      <a:gd name="T2" fmla="*/ 3698 w 3799"/>
                      <a:gd name="T3" fmla="*/ 2223 h 2340"/>
                      <a:gd name="T4" fmla="*/ 3699 w 3799"/>
                      <a:gd name="T5" fmla="*/ 2228 h 2340"/>
                      <a:gd name="T6" fmla="*/ 3707 w 3799"/>
                      <a:gd name="T7" fmla="*/ 2241 h 2340"/>
                      <a:gd name="T8" fmla="*/ 3721 w 3799"/>
                      <a:gd name="T9" fmla="*/ 2243 h 2340"/>
                      <a:gd name="T10" fmla="*/ 3734 w 3799"/>
                      <a:gd name="T11" fmla="*/ 2233 h 2340"/>
                      <a:gd name="T12" fmla="*/ 3736 w 3799"/>
                      <a:gd name="T13" fmla="*/ 2220 h 2340"/>
                      <a:gd name="T14" fmla="*/ 3706 w 3799"/>
                      <a:gd name="T15" fmla="*/ 2220 h 2340"/>
                      <a:gd name="T16" fmla="*/ 3702 w 3799"/>
                      <a:gd name="T17" fmla="*/ 2220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702" y="2220"/>
                        </a:moveTo>
                        <a:lnTo>
                          <a:pt x="3698" y="2223"/>
                        </a:lnTo>
                        <a:lnTo>
                          <a:pt x="3699" y="2228"/>
                        </a:lnTo>
                        <a:lnTo>
                          <a:pt x="3707" y="2241"/>
                        </a:lnTo>
                        <a:lnTo>
                          <a:pt x="3721" y="2243"/>
                        </a:lnTo>
                        <a:lnTo>
                          <a:pt x="3734" y="2233"/>
                        </a:lnTo>
                        <a:lnTo>
                          <a:pt x="3736" y="2220"/>
                        </a:lnTo>
                        <a:lnTo>
                          <a:pt x="3706" y="2220"/>
                        </a:lnTo>
                        <a:lnTo>
                          <a:pt x="3702" y="22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0" name="Freeform 57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89 w 3799"/>
                      <a:gd name="T1" fmla="*/ 2187 h 2340"/>
                      <a:gd name="T2" fmla="*/ 3676 w 3799"/>
                      <a:gd name="T3" fmla="*/ 2190 h 2340"/>
                      <a:gd name="T4" fmla="*/ 3668 w 3799"/>
                      <a:gd name="T5" fmla="*/ 2208 h 2340"/>
                      <a:gd name="T6" fmla="*/ 3669 w 3799"/>
                      <a:gd name="T7" fmla="*/ 2213 h 2340"/>
                      <a:gd name="T8" fmla="*/ 3677 w 3799"/>
                      <a:gd name="T9" fmla="*/ 2226 h 2340"/>
                      <a:gd name="T10" fmla="*/ 3692 w 3799"/>
                      <a:gd name="T11" fmla="*/ 2228 h 2340"/>
                      <a:gd name="T12" fmla="*/ 3698 w 3799"/>
                      <a:gd name="T13" fmla="*/ 2223 h 2340"/>
                      <a:gd name="T14" fmla="*/ 3700 w 3799"/>
                      <a:gd name="T15" fmla="*/ 2219 h 2340"/>
                      <a:gd name="T16" fmla="*/ 3692 w 3799"/>
                      <a:gd name="T17" fmla="*/ 2218 h 2340"/>
                      <a:gd name="T18" fmla="*/ 3684 w 3799"/>
                      <a:gd name="T19" fmla="*/ 2206 h 2340"/>
                      <a:gd name="T20" fmla="*/ 3683 w 3799"/>
                      <a:gd name="T21" fmla="*/ 2200 h 2340"/>
                      <a:gd name="T22" fmla="*/ 3689 w 3799"/>
                      <a:gd name="T23" fmla="*/ 218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99" h="2340">
                        <a:moveTo>
                          <a:pt x="3689" y="2187"/>
                        </a:moveTo>
                        <a:lnTo>
                          <a:pt x="3676" y="2190"/>
                        </a:lnTo>
                        <a:lnTo>
                          <a:pt x="3668" y="2208"/>
                        </a:lnTo>
                        <a:lnTo>
                          <a:pt x="3669" y="2213"/>
                        </a:lnTo>
                        <a:lnTo>
                          <a:pt x="3677" y="2226"/>
                        </a:lnTo>
                        <a:lnTo>
                          <a:pt x="3692" y="2228"/>
                        </a:lnTo>
                        <a:lnTo>
                          <a:pt x="3698" y="2223"/>
                        </a:lnTo>
                        <a:lnTo>
                          <a:pt x="3700" y="2219"/>
                        </a:lnTo>
                        <a:lnTo>
                          <a:pt x="3692" y="2218"/>
                        </a:lnTo>
                        <a:lnTo>
                          <a:pt x="3684" y="2206"/>
                        </a:lnTo>
                        <a:lnTo>
                          <a:pt x="3683" y="2200"/>
                        </a:lnTo>
                        <a:lnTo>
                          <a:pt x="3689" y="21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1" name="Freeform 58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00 w 3799"/>
                      <a:gd name="T1" fmla="*/ 2219 h 2340"/>
                      <a:gd name="T2" fmla="*/ 3698 w 3799"/>
                      <a:gd name="T3" fmla="*/ 2223 h 2340"/>
                      <a:gd name="T4" fmla="*/ 3702 w 3799"/>
                      <a:gd name="T5" fmla="*/ 2220 h 2340"/>
                      <a:gd name="T6" fmla="*/ 3700 w 3799"/>
                      <a:gd name="T7" fmla="*/ 221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99" h="2340">
                        <a:moveTo>
                          <a:pt x="3700" y="2219"/>
                        </a:moveTo>
                        <a:lnTo>
                          <a:pt x="3698" y="2223"/>
                        </a:lnTo>
                        <a:lnTo>
                          <a:pt x="3702" y="2220"/>
                        </a:lnTo>
                        <a:lnTo>
                          <a:pt x="3700" y="22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2" name="Freeform 58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21 w 3799"/>
                      <a:gd name="T1" fmla="*/ 2202 h 2340"/>
                      <a:gd name="T2" fmla="*/ 3706 w 3799"/>
                      <a:gd name="T3" fmla="*/ 2205 h 2340"/>
                      <a:gd name="T4" fmla="*/ 3704 w 3799"/>
                      <a:gd name="T5" fmla="*/ 2218 h 2340"/>
                      <a:gd name="T6" fmla="*/ 3702 w 3799"/>
                      <a:gd name="T7" fmla="*/ 2220 h 2340"/>
                      <a:gd name="T8" fmla="*/ 3706 w 3799"/>
                      <a:gd name="T9" fmla="*/ 2220 h 2340"/>
                      <a:gd name="T10" fmla="*/ 3719 w 3799"/>
                      <a:gd name="T11" fmla="*/ 2210 h 2340"/>
                      <a:gd name="T12" fmla="*/ 3721 w 3799"/>
                      <a:gd name="T13" fmla="*/ 2202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721" y="2202"/>
                        </a:moveTo>
                        <a:lnTo>
                          <a:pt x="3706" y="2205"/>
                        </a:lnTo>
                        <a:lnTo>
                          <a:pt x="3704" y="2218"/>
                        </a:lnTo>
                        <a:lnTo>
                          <a:pt x="3702" y="2220"/>
                        </a:lnTo>
                        <a:lnTo>
                          <a:pt x="3706" y="2220"/>
                        </a:lnTo>
                        <a:lnTo>
                          <a:pt x="3719" y="2210"/>
                        </a:lnTo>
                        <a:lnTo>
                          <a:pt x="3721" y="22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3" name="Freeform 58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23 w 3799"/>
                      <a:gd name="T1" fmla="*/ 2201 h 2340"/>
                      <a:gd name="T2" fmla="*/ 3721 w 3799"/>
                      <a:gd name="T3" fmla="*/ 2202 h 2340"/>
                      <a:gd name="T4" fmla="*/ 3719 w 3799"/>
                      <a:gd name="T5" fmla="*/ 2210 h 2340"/>
                      <a:gd name="T6" fmla="*/ 3706 w 3799"/>
                      <a:gd name="T7" fmla="*/ 2220 h 2340"/>
                      <a:gd name="T8" fmla="*/ 3736 w 3799"/>
                      <a:gd name="T9" fmla="*/ 2220 h 2340"/>
                      <a:gd name="T10" fmla="*/ 3738 w 3799"/>
                      <a:gd name="T11" fmla="*/ 2210 h 2340"/>
                      <a:gd name="T12" fmla="*/ 3723 w 3799"/>
                      <a:gd name="T13" fmla="*/ 2201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723" y="2201"/>
                        </a:moveTo>
                        <a:lnTo>
                          <a:pt x="3721" y="2202"/>
                        </a:lnTo>
                        <a:lnTo>
                          <a:pt x="3719" y="2210"/>
                        </a:lnTo>
                        <a:lnTo>
                          <a:pt x="3706" y="2220"/>
                        </a:lnTo>
                        <a:lnTo>
                          <a:pt x="3736" y="2220"/>
                        </a:lnTo>
                        <a:lnTo>
                          <a:pt x="3738" y="2210"/>
                        </a:lnTo>
                        <a:lnTo>
                          <a:pt x="3723" y="2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4" name="Freeform 58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06 w 3799"/>
                      <a:gd name="T1" fmla="*/ 2205 h 2340"/>
                      <a:gd name="T2" fmla="*/ 3706 w 3799"/>
                      <a:gd name="T3" fmla="*/ 2205 h 2340"/>
                      <a:gd name="T4" fmla="*/ 3700 w 3799"/>
                      <a:gd name="T5" fmla="*/ 2219 h 2340"/>
                      <a:gd name="T6" fmla="*/ 3702 w 3799"/>
                      <a:gd name="T7" fmla="*/ 2220 h 2340"/>
                      <a:gd name="T8" fmla="*/ 3704 w 3799"/>
                      <a:gd name="T9" fmla="*/ 2218 h 2340"/>
                      <a:gd name="T10" fmla="*/ 3706 w 3799"/>
                      <a:gd name="T11" fmla="*/ 2205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3706" y="2205"/>
                        </a:moveTo>
                        <a:lnTo>
                          <a:pt x="3706" y="2205"/>
                        </a:lnTo>
                        <a:lnTo>
                          <a:pt x="3700" y="2219"/>
                        </a:lnTo>
                        <a:lnTo>
                          <a:pt x="3702" y="2220"/>
                        </a:lnTo>
                        <a:lnTo>
                          <a:pt x="3704" y="2218"/>
                        </a:lnTo>
                        <a:lnTo>
                          <a:pt x="3706" y="22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5" name="Freeform 584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93 w 3799"/>
                      <a:gd name="T1" fmla="*/ 2186 h 2340"/>
                      <a:gd name="T2" fmla="*/ 3689 w 3799"/>
                      <a:gd name="T3" fmla="*/ 2187 h 2340"/>
                      <a:gd name="T4" fmla="*/ 3683 w 3799"/>
                      <a:gd name="T5" fmla="*/ 2200 h 2340"/>
                      <a:gd name="T6" fmla="*/ 3684 w 3799"/>
                      <a:gd name="T7" fmla="*/ 2206 h 2340"/>
                      <a:gd name="T8" fmla="*/ 3692 w 3799"/>
                      <a:gd name="T9" fmla="*/ 2218 h 2340"/>
                      <a:gd name="T10" fmla="*/ 3700 w 3799"/>
                      <a:gd name="T11" fmla="*/ 2219 h 2340"/>
                      <a:gd name="T12" fmla="*/ 3706 w 3799"/>
                      <a:gd name="T13" fmla="*/ 2205 h 2340"/>
                      <a:gd name="T14" fmla="*/ 3706 w 3799"/>
                      <a:gd name="T15" fmla="*/ 2205 h 2340"/>
                      <a:gd name="T16" fmla="*/ 3708 w 3799"/>
                      <a:gd name="T17" fmla="*/ 2195 h 2340"/>
                      <a:gd name="T18" fmla="*/ 3693 w 3799"/>
                      <a:gd name="T19" fmla="*/ 218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99" h="2340">
                        <a:moveTo>
                          <a:pt x="3693" y="2186"/>
                        </a:moveTo>
                        <a:lnTo>
                          <a:pt x="3689" y="2187"/>
                        </a:lnTo>
                        <a:lnTo>
                          <a:pt x="3683" y="2200"/>
                        </a:lnTo>
                        <a:lnTo>
                          <a:pt x="3684" y="2206"/>
                        </a:lnTo>
                        <a:lnTo>
                          <a:pt x="3692" y="2218"/>
                        </a:lnTo>
                        <a:lnTo>
                          <a:pt x="3700" y="2219"/>
                        </a:lnTo>
                        <a:lnTo>
                          <a:pt x="3706" y="2205"/>
                        </a:lnTo>
                        <a:lnTo>
                          <a:pt x="3706" y="2205"/>
                        </a:lnTo>
                        <a:lnTo>
                          <a:pt x="3708" y="2195"/>
                        </a:lnTo>
                        <a:lnTo>
                          <a:pt x="3693" y="21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6" name="Freeform 585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21 w 3799"/>
                      <a:gd name="T1" fmla="*/ 2186 h 2340"/>
                      <a:gd name="T2" fmla="*/ 3693 w 3799"/>
                      <a:gd name="T3" fmla="*/ 2186 h 2340"/>
                      <a:gd name="T4" fmla="*/ 3708 w 3799"/>
                      <a:gd name="T5" fmla="*/ 2195 h 2340"/>
                      <a:gd name="T6" fmla="*/ 3706 w 3799"/>
                      <a:gd name="T7" fmla="*/ 2205 h 2340"/>
                      <a:gd name="T8" fmla="*/ 3721 w 3799"/>
                      <a:gd name="T9" fmla="*/ 2202 h 2340"/>
                      <a:gd name="T10" fmla="*/ 3723 w 3799"/>
                      <a:gd name="T11" fmla="*/ 2188 h 2340"/>
                      <a:gd name="T12" fmla="*/ 3721 w 3799"/>
                      <a:gd name="T13" fmla="*/ 2186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721" y="2186"/>
                        </a:moveTo>
                        <a:lnTo>
                          <a:pt x="3693" y="2186"/>
                        </a:lnTo>
                        <a:lnTo>
                          <a:pt x="3708" y="2195"/>
                        </a:lnTo>
                        <a:lnTo>
                          <a:pt x="3706" y="2205"/>
                        </a:lnTo>
                        <a:lnTo>
                          <a:pt x="3721" y="2202"/>
                        </a:lnTo>
                        <a:lnTo>
                          <a:pt x="3723" y="2188"/>
                        </a:lnTo>
                        <a:lnTo>
                          <a:pt x="3721" y="21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7" name="Freeform 586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53 w 3799"/>
                      <a:gd name="T1" fmla="*/ 2159 h 2340"/>
                      <a:gd name="T2" fmla="*/ 3646 w 3799"/>
                      <a:gd name="T3" fmla="*/ 2161 h 2340"/>
                      <a:gd name="T4" fmla="*/ 3638 w 3799"/>
                      <a:gd name="T5" fmla="*/ 2178 h 2340"/>
                      <a:gd name="T6" fmla="*/ 3639 w 3799"/>
                      <a:gd name="T7" fmla="*/ 2184 h 2340"/>
                      <a:gd name="T8" fmla="*/ 3647 w 3799"/>
                      <a:gd name="T9" fmla="*/ 2196 h 2340"/>
                      <a:gd name="T10" fmla="*/ 3662 w 3799"/>
                      <a:gd name="T11" fmla="*/ 2198 h 2340"/>
                      <a:gd name="T12" fmla="*/ 3674 w 3799"/>
                      <a:gd name="T13" fmla="*/ 2188 h 2340"/>
                      <a:gd name="T14" fmla="*/ 3676 w 3799"/>
                      <a:gd name="T15" fmla="*/ 2176 h 2340"/>
                      <a:gd name="T16" fmla="*/ 3662 w 3799"/>
                      <a:gd name="T17" fmla="*/ 2174 h 2340"/>
                      <a:gd name="T18" fmla="*/ 3654 w 3799"/>
                      <a:gd name="T19" fmla="*/ 2161 h 2340"/>
                      <a:gd name="T20" fmla="*/ 3653 w 3799"/>
                      <a:gd name="T21" fmla="*/ 215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99" h="2340">
                        <a:moveTo>
                          <a:pt x="3653" y="2159"/>
                        </a:moveTo>
                        <a:lnTo>
                          <a:pt x="3646" y="2161"/>
                        </a:lnTo>
                        <a:lnTo>
                          <a:pt x="3638" y="2178"/>
                        </a:lnTo>
                        <a:lnTo>
                          <a:pt x="3639" y="2184"/>
                        </a:lnTo>
                        <a:lnTo>
                          <a:pt x="3647" y="2196"/>
                        </a:lnTo>
                        <a:lnTo>
                          <a:pt x="3662" y="2198"/>
                        </a:lnTo>
                        <a:lnTo>
                          <a:pt x="3674" y="2188"/>
                        </a:lnTo>
                        <a:lnTo>
                          <a:pt x="3676" y="2176"/>
                        </a:lnTo>
                        <a:lnTo>
                          <a:pt x="3662" y="2174"/>
                        </a:lnTo>
                        <a:lnTo>
                          <a:pt x="3654" y="2161"/>
                        </a:lnTo>
                        <a:lnTo>
                          <a:pt x="3653" y="21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8" name="Freeform 587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08 w 3799"/>
                      <a:gd name="T1" fmla="*/ 2179 h 2340"/>
                      <a:gd name="T2" fmla="*/ 3691 w 3799"/>
                      <a:gd name="T3" fmla="*/ 2183 h 2340"/>
                      <a:gd name="T4" fmla="*/ 3689 w 3799"/>
                      <a:gd name="T5" fmla="*/ 2187 h 2340"/>
                      <a:gd name="T6" fmla="*/ 3693 w 3799"/>
                      <a:gd name="T7" fmla="*/ 2186 h 2340"/>
                      <a:gd name="T8" fmla="*/ 3721 w 3799"/>
                      <a:gd name="T9" fmla="*/ 2186 h 2340"/>
                      <a:gd name="T10" fmla="*/ 3708 w 3799"/>
                      <a:gd name="T11" fmla="*/ 2179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99" h="2340">
                        <a:moveTo>
                          <a:pt x="3708" y="2179"/>
                        </a:moveTo>
                        <a:lnTo>
                          <a:pt x="3691" y="2183"/>
                        </a:lnTo>
                        <a:lnTo>
                          <a:pt x="3689" y="2187"/>
                        </a:lnTo>
                        <a:lnTo>
                          <a:pt x="3693" y="2186"/>
                        </a:lnTo>
                        <a:lnTo>
                          <a:pt x="3721" y="2186"/>
                        </a:lnTo>
                        <a:lnTo>
                          <a:pt x="3708" y="21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9" name="Freeform 588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91 w 3799"/>
                      <a:gd name="T1" fmla="*/ 2157 h 2340"/>
                      <a:gd name="T2" fmla="*/ 3663 w 3799"/>
                      <a:gd name="T3" fmla="*/ 2157 h 2340"/>
                      <a:gd name="T4" fmla="*/ 3678 w 3799"/>
                      <a:gd name="T5" fmla="*/ 2166 h 2340"/>
                      <a:gd name="T6" fmla="*/ 3676 w 3799"/>
                      <a:gd name="T7" fmla="*/ 2176 h 2340"/>
                      <a:gd name="T8" fmla="*/ 3677 w 3799"/>
                      <a:gd name="T9" fmla="*/ 2176 h 2340"/>
                      <a:gd name="T10" fmla="*/ 3689 w 3799"/>
                      <a:gd name="T11" fmla="*/ 2166 h 2340"/>
                      <a:gd name="T12" fmla="*/ 3691 w 3799"/>
                      <a:gd name="T13" fmla="*/ 21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691" y="2157"/>
                        </a:moveTo>
                        <a:lnTo>
                          <a:pt x="3663" y="2157"/>
                        </a:lnTo>
                        <a:lnTo>
                          <a:pt x="3678" y="2166"/>
                        </a:lnTo>
                        <a:lnTo>
                          <a:pt x="3676" y="2176"/>
                        </a:lnTo>
                        <a:lnTo>
                          <a:pt x="3677" y="2176"/>
                        </a:lnTo>
                        <a:lnTo>
                          <a:pt x="3689" y="2166"/>
                        </a:lnTo>
                        <a:lnTo>
                          <a:pt x="3691" y="2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0" name="Freeform 589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63 w 3799"/>
                      <a:gd name="T1" fmla="*/ 2157 h 2340"/>
                      <a:gd name="T2" fmla="*/ 3653 w 3799"/>
                      <a:gd name="T3" fmla="*/ 2159 h 2340"/>
                      <a:gd name="T4" fmla="*/ 3654 w 3799"/>
                      <a:gd name="T5" fmla="*/ 2161 h 2340"/>
                      <a:gd name="T6" fmla="*/ 3662 w 3799"/>
                      <a:gd name="T7" fmla="*/ 2174 h 2340"/>
                      <a:gd name="T8" fmla="*/ 3676 w 3799"/>
                      <a:gd name="T9" fmla="*/ 2176 h 2340"/>
                      <a:gd name="T10" fmla="*/ 3678 w 3799"/>
                      <a:gd name="T11" fmla="*/ 2166 h 2340"/>
                      <a:gd name="T12" fmla="*/ 3663 w 3799"/>
                      <a:gd name="T13" fmla="*/ 215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99" h="2340">
                        <a:moveTo>
                          <a:pt x="3663" y="2157"/>
                        </a:moveTo>
                        <a:lnTo>
                          <a:pt x="3653" y="2159"/>
                        </a:lnTo>
                        <a:lnTo>
                          <a:pt x="3654" y="2161"/>
                        </a:lnTo>
                        <a:lnTo>
                          <a:pt x="3662" y="2174"/>
                        </a:lnTo>
                        <a:lnTo>
                          <a:pt x="3676" y="2176"/>
                        </a:lnTo>
                        <a:lnTo>
                          <a:pt x="3678" y="2166"/>
                        </a:lnTo>
                        <a:lnTo>
                          <a:pt x="3663" y="2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1" name="Freeform 590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38 w 3799"/>
                      <a:gd name="T1" fmla="*/ 2127 h 2340"/>
                      <a:gd name="T2" fmla="*/ 3721 w 3799"/>
                      <a:gd name="T3" fmla="*/ 2131 h 2340"/>
                      <a:gd name="T4" fmla="*/ 3713 w 3799"/>
                      <a:gd name="T5" fmla="*/ 2149 h 2340"/>
                      <a:gd name="T6" fmla="*/ 3713 w 3799"/>
                      <a:gd name="T7" fmla="*/ 2154 h 2340"/>
                      <a:gd name="T8" fmla="*/ 3722 w 3799"/>
                      <a:gd name="T9" fmla="*/ 2167 h 2340"/>
                      <a:gd name="T10" fmla="*/ 3736 w 3799"/>
                      <a:gd name="T11" fmla="*/ 2169 h 2340"/>
                      <a:gd name="T12" fmla="*/ 3749 w 3799"/>
                      <a:gd name="T13" fmla="*/ 2159 h 2340"/>
                      <a:gd name="T14" fmla="*/ 3753 w 3799"/>
                      <a:gd name="T15" fmla="*/ 2136 h 2340"/>
                      <a:gd name="T16" fmla="*/ 3738 w 3799"/>
                      <a:gd name="T17" fmla="*/ 212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738" y="2127"/>
                        </a:moveTo>
                        <a:lnTo>
                          <a:pt x="3721" y="2131"/>
                        </a:lnTo>
                        <a:lnTo>
                          <a:pt x="3713" y="2149"/>
                        </a:lnTo>
                        <a:lnTo>
                          <a:pt x="3713" y="2154"/>
                        </a:lnTo>
                        <a:lnTo>
                          <a:pt x="3722" y="2167"/>
                        </a:lnTo>
                        <a:lnTo>
                          <a:pt x="3736" y="2169"/>
                        </a:lnTo>
                        <a:lnTo>
                          <a:pt x="3749" y="2159"/>
                        </a:lnTo>
                        <a:lnTo>
                          <a:pt x="3753" y="2136"/>
                        </a:lnTo>
                        <a:lnTo>
                          <a:pt x="3738" y="21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2" name="Freeform 591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783 w 3799"/>
                      <a:gd name="T1" fmla="*/ 2127 h 2340"/>
                      <a:gd name="T2" fmla="*/ 3766 w 3799"/>
                      <a:gd name="T3" fmla="*/ 2131 h 2340"/>
                      <a:gd name="T4" fmla="*/ 3758 w 3799"/>
                      <a:gd name="T5" fmla="*/ 2149 h 2340"/>
                      <a:gd name="T6" fmla="*/ 3758 w 3799"/>
                      <a:gd name="T7" fmla="*/ 2154 h 2340"/>
                      <a:gd name="T8" fmla="*/ 3767 w 3799"/>
                      <a:gd name="T9" fmla="*/ 2167 h 2340"/>
                      <a:gd name="T10" fmla="*/ 3781 w 3799"/>
                      <a:gd name="T11" fmla="*/ 2169 h 2340"/>
                      <a:gd name="T12" fmla="*/ 3794 w 3799"/>
                      <a:gd name="T13" fmla="*/ 2159 h 2340"/>
                      <a:gd name="T14" fmla="*/ 3798 w 3799"/>
                      <a:gd name="T15" fmla="*/ 2136 h 2340"/>
                      <a:gd name="T16" fmla="*/ 3783 w 3799"/>
                      <a:gd name="T17" fmla="*/ 212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783" y="2127"/>
                        </a:moveTo>
                        <a:lnTo>
                          <a:pt x="3766" y="2131"/>
                        </a:lnTo>
                        <a:lnTo>
                          <a:pt x="3758" y="2149"/>
                        </a:lnTo>
                        <a:lnTo>
                          <a:pt x="3758" y="2154"/>
                        </a:lnTo>
                        <a:lnTo>
                          <a:pt x="3767" y="2167"/>
                        </a:lnTo>
                        <a:lnTo>
                          <a:pt x="3781" y="2169"/>
                        </a:lnTo>
                        <a:lnTo>
                          <a:pt x="3794" y="2159"/>
                        </a:lnTo>
                        <a:lnTo>
                          <a:pt x="3798" y="2136"/>
                        </a:lnTo>
                        <a:lnTo>
                          <a:pt x="3783" y="21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3" name="Freeform 592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33 w 3799"/>
                      <a:gd name="T1" fmla="*/ 2127 h 2340"/>
                      <a:gd name="T2" fmla="*/ 3616 w 3799"/>
                      <a:gd name="T3" fmla="*/ 2131 h 2340"/>
                      <a:gd name="T4" fmla="*/ 3608 w 3799"/>
                      <a:gd name="T5" fmla="*/ 2149 h 2340"/>
                      <a:gd name="T6" fmla="*/ 3609 w 3799"/>
                      <a:gd name="T7" fmla="*/ 2154 h 2340"/>
                      <a:gd name="T8" fmla="*/ 3618 w 3799"/>
                      <a:gd name="T9" fmla="*/ 2167 h 2340"/>
                      <a:gd name="T10" fmla="*/ 3632 w 3799"/>
                      <a:gd name="T11" fmla="*/ 2169 h 2340"/>
                      <a:gd name="T12" fmla="*/ 3644 w 3799"/>
                      <a:gd name="T13" fmla="*/ 2159 h 2340"/>
                      <a:gd name="T14" fmla="*/ 3648 w 3799"/>
                      <a:gd name="T15" fmla="*/ 2136 h 2340"/>
                      <a:gd name="T16" fmla="*/ 3633 w 3799"/>
                      <a:gd name="T17" fmla="*/ 2127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99" h="2340">
                        <a:moveTo>
                          <a:pt x="3633" y="2127"/>
                        </a:moveTo>
                        <a:lnTo>
                          <a:pt x="3616" y="2131"/>
                        </a:lnTo>
                        <a:lnTo>
                          <a:pt x="3608" y="2149"/>
                        </a:lnTo>
                        <a:lnTo>
                          <a:pt x="3609" y="2154"/>
                        </a:lnTo>
                        <a:lnTo>
                          <a:pt x="3618" y="2167"/>
                        </a:lnTo>
                        <a:lnTo>
                          <a:pt x="3632" y="2169"/>
                        </a:lnTo>
                        <a:lnTo>
                          <a:pt x="3644" y="2159"/>
                        </a:lnTo>
                        <a:lnTo>
                          <a:pt x="3648" y="2136"/>
                        </a:lnTo>
                        <a:lnTo>
                          <a:pt x="3633" y="21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4" name="Freeform 593"/>
                  <p:cNvSpPr>
                    <a:spLocks/>
                  </p:cNvSpPr>
                  <p:nvPr/>
                </p:nvSpPr>
                <p:spPr bwMode="auto">
                  <a:xfrm>
                    <a:off x="543" y="369"/>
                    <a:ext cx="3799" cy="2340"/>
                  </a:xfrm>
                  <a:custGeom>
                    <a:avLst/>
                    <a:gdLst>
                      <a:gd name="T0" fmla="*/ 3678 w 3799"/>
                      <a:gd name="T1" fmla="*/ 2134 h 2340"/>
                      <a:gd name="T2" fmla="*/ 3661 w 3799"/>
                      <a:gd name="T3" fmla="*/ 2139 h 2340"/>
                      <a:gd name="T4" fmla="*/ 3653 w 3799"/>
                      <a:gd name="T5" fmla="*/ 2156 h 2340"/>
                      <a:gd name="T6" fmla="*/ 3653 w 3799"/>
                      <a:gd name="T7" fmla="*/ 2159 h 2340"/>
                      <a:gd name="T8" fmla="*/ 3663 w 3799"/>
                      <a:gd name="T9" fmla="*/ 2157 h 2340"/>
                      <a:gd name="T10" fmla="*/ 3691 w 3799"/>
                      <a:gd name="T11" fmla="*/ 2157 h 2340"/>
                      <a:gd name="T12" fmla="*/ 3693 w 3799"/>
                      <a:gd name="T13" fmla="*/ 2143 h 2340"/>
                      <a:gd name="T14" fmla="*/ 3678 w 3799"/>
                      <a:gd name="T15" fmla="*/ 2134 h 2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99" h="2340">
                        <a:moveTo>
                          <a:pt x="3678" y="2134"/>
                        </a:moveTo>
                        <a:lnTo>
                          <a:pt x="3661" y="2139"/>
                        </a:lnTo>
                        <a:lnTo>
                          <a:pt x="3653" y="2156"/>
                        </a:lnTo>
                        <a:lnTo>
                          <a:pt x="3653" y="2159"/>
                        </a:lnTo>
                        <a:lnTo>
                          <a:pt x="3663" y="2157"/>
                        </a:lnTo>
                        <a:lnTo>
                          <a:pt x="3691" y="2157"/>
                        </a:lnTo>
                        <a:lnTo>
                          <a:pt x="3693" y="2143"/>
                        </a:lnTo>
                        <a:lnTo>
                          <a:pt x="3678" y="21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572" y="2403"/>
                  <a:ext cx="20" cy="273"/>
                </a:xfrm>
                <a:custGeom>
                  <a:avLst/>
                  <a:gdLst>
                    <a:gd name="T0" fmla="*/ 0 w 20"/>
                    <a:gd name="T1" fmla="*/ 0 h 273"/>
                    <a:gd name="T2" fmla="*/ 0 w 20"/>
                    <a:gd name="T3" fmla="*/ 272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73">
                      <a:moveTo>
                        <a:pt x="0" y="0"/>
                      </a:moveTo>
                      <a:lnTo>
                        <a:pt x="0" y="272"/>
                      </a:lnTo>
                    </a:path>
                  </a:pathLst>
                </a:custGeom>
                <a:noFill/>
                <a:ln w="15709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579" y="2503"/>
                  <a:ext cx="20" cy="90"/>
                </a:xfrm>
                <a:custGeom>
                  <a:avLst/>
                  <a:gdLst>
                    <a:gd name="T0" fmla="*/ 0 w 20"/>
                    <a:gd name="T1" fmla="*/ 89 h 90"/>
                    <a:gd name="T2" fmla="*/ 0 w 20"/>
                    <a:gd name="T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0">
                      <a:moveTo>
                        <a:pt x="0" y="8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152"/>
                <p:cNvSpPr>
                  <a:spLocks/>
                </p:cNvSpPr>
                <p:nvPr/>
              </p:nvSpPr>
              <p:spPr bwMode="auto">
                <a:xfrm>
                  <a:off x="602" y="2326"/>
                  <a:ext cx="20" cy="279"/>
                </a:xfrm>
                <a:custGeom>
                  <a:avLst/>
                  <a:gdLst>
                    <a:gd name="T0" fmla="*/ 0 w 20"/>
                    <a:gd name="T1" fmla="*/ 0 h 279"/>
                    <a:gd name="T2" fmla="*/ 0 w 20"/>
                    <a:gd name="T3" fmla="*/ 278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79">
                      <a:moveTo>
                        <a:pt x="0" y="0"/>
                      </a:moveTo>
                      <a:lnTo>
                        <a:pt x="0" y="278"/>
                      </a:lnTo>
                    </a:path>
                  </a:pathLst>
                </a:custGeom>
                <a:noFill/>
                <a:ln w="1568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153"/>
                <p:cNvSpPr>
                  <a:spLocks/>
                </p:cNvSpPr>
                <p:nvPr/>
              </p:nvSpPr>
              <p:spPr bwMode="auto">
                <a:xfrm>
                  <a:off x="609" y="2423"/>
                  <a:ext cx="20" cy="90"/>
                </a:xfrm>
                <a:custGeom>
                  <a:avLst/>
                  <a:gdLst>
                    <a:gd name="T0" fmla="*/ 0 w 20"/>
                    <a:gd name="T1" fmla="*/ 0 h 90"/>
                    <a:gd name="T2" fmla="*/ 0 w 20"/>
                    <a:gd name="T3" fmla="*/ 89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0">
                      <a:moveTo>
                        <a:pt x="0" y="0"/>
                      </a:moveTo>
                      <a:lnTo>
                        <a:pt x="0" y="8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Freeform 154"/>
                <p:cNvSpPr>
                  <a:spLocks/>
                </p:cNvSpPr>
                <p:nvPr/>
              </p:nvSpPr>
              <p:spPr bwMode="auto">
                <a:xfrm>
                  <a:off x="624" y="2456"/>
                  <a:ext cx="20" cy="177"/>
                </a:xfrm>
                <a:custGeom>
                  <a:avLst/>
                  <a:gdLst>
                    <a:gd name="T0" fmla="*/ 0 w 20"/>
                    <a:gd name="T1" fmla="*/ 0 h 177"/>
                    <a:gd name="T2" fmla="*/ 0 w 20"/>
                    <a:gd name="T3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7">
                      <a:moveTo>
                        <a:pt x="0" y="0"/>
                      </a:moveTo>
                      <a:lnTo>
                        <a:pt x="0" y="17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155"/>
                <p:cNvSpPr>
                  <a:spLocks/>
                </p:cNvSpPr>
                <p:nvPr/>
              </p:nvSpPr>
              <p:spPr bwMode="auto">
                <a:xfrm>
                  <a:off x="639" y="2449"/>
                  <a:ext cx="20" cy="177"/>
                </a:xfrm>
                <a:custGeom>
                  <a:avLst/>
                  <a:gdLst>
                    <a:gd name="T0" fmla="*/ 0 w 20"/>
                    <a:gd name="T1" fmla="*/ 0 h 177"/>
                    <a:gd name="T2" fmla="*/ 0 w 20"/>
                    <a:gd name="T3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7">
                      <a:moveTo>
                        <a:pt x="0" y="0"/>
                      </a:moveTo>
                      <a:lnTo>
                        <a:pt x="0" y="17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156"/>
                <p:cNvSpPr>
                  <a:spLocks/>
                </p:cNvSpPr>
                <p:nvPr/>
              </p:nvSpPr>
              <p:spPr bwMode="auto">
                <a:xfrm>
                  <a:off x="653" y="2503"/>
                  <a:ext cx="20" cy="173"/>
                </a:xfrm>
                <a:custGeom>
                  <a:avLst/>
                  <a:gdLst>
                    <a:gd name="T0" fmla="*/ 0 w 20"/>
                    <a:gd name="T1" fmla="*/ 0 h 173"/>
                    <a:gd name="T2" fmla="*/ 0 w 20"/>
                    <a:gd name="T3" fmla="*/ 172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3">
                      <a:moveTo>
                        <a:pt x="0" y="0"/>
                      </a:moveTo>
                      <a:lnTo>
                        <a:pt x="0" y="17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157"/>
                <p:cNvSpPr>
                  <a:spLocks/>
                </p:cNvSpPr>
                <p:nvPr/>
              </p:nvSpPr>
              <p:spPr bwMode="auto">
                <a:xfrm>
                  <a:off x="668" y="2303"/>
                  <a:ext cx="20" cy="189"/>
                </a:xfrm>
                <a:custGeom>
                  <a:avLst/>
                  <a:gdLst>
                    <a:gd name="T0" fmla="*/ 0 w 20"/>
                    <a:gd name="T1" fmla="*/ 0 h 189"/>
                    <a:gd name="T2" fmla="*/ 0 w 20"/>
                    <a:gd name="T3" fmla="*/ 18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9">
                      <a:moveTo>
                        <a:pt x="0" y="0"/>
                      </a:moveTo>
                      <a:lnTo>
                        <a:pt x="0" y="1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Freeform 158"/>
                <p:cNvSpPr>
                  <a:spLocks/>
                </p:cNvSpPr>
                <p:nvPr/>
              </p:nvSpPr>
              <p:spPr bwMode="auto">
                <a:xfrm>
                  <a:off x="683" y="2472"/>
                  <a:ext cx="20" cy="175"/>
                </a:xfrm>
                <a:custGeom>
                  <a:avLst/>
                  <a:gdLst>
                    <a:gd name="T0" fmla="*/ 0 w 20"/>
                    <a:gd name="T1" fmla="*/ 0 h 175"/>
                    <a:gd name="T2" fmla="*/ 0 w 20"/>
                    <a:gd name="T3" fmla="*/ 174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5">
                      <a:moveTo>
                        <a:pt x="0" y="0"/>
                      </a:moveTo>
                      <a:lnTo>
                        <a:pt x="0" y="17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159"/>
                <p:cNvSpPr>
                  <a:spLocks/>
                </p:cNvSpPr>
                <p:nvPr/>
              </p:nvSpPr>
              <p:spPr bwMode="auto">
                <a:xfrm>
                  <a:off x="698" y="2303"/>
                  <a:ext cx="20" cy="189"/>
                </a:xfrm>
                <a:custGeom>
                  <a:avLst/>
                  <a:gdLst>
                    <a:gd name="T0" fmla="*/ 0 w 20"/>
                    <a:gd name="T1" fmla="*/ 0 h 189"/>
                    <a:gd name="T2" fmla="*/ 0 w 20"/>
                    <a:gd name="T3" fmla="*/ 18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9">
                      <a:moveTo>
                        <a:pt x="0" y="0"/>
                      </a:moveTo>
                      <a:lnTo>
                        <a:pt x="0" y="1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160"/>
                <p:cNvSpPr>
                  <a:spLocks/>
                </p:cNvSpPr>
                <p:nvPr/>
              </p:nvSpPr>
              <p:spPr bwMode="auto">
                <a:xfrm>
                  <a:off x="713" y="2480"/>
                  <a:ext cx="20" cy="175"/>
                </a:xfrm>
                <a:custGeom>
                  <a:avLst/>
                  <a:gdLst>
                    <a:gd name="T0" fmla="*/ 0 w 20"/>
                    <a:gd name="T1" fmla="*/ 0 h 175"/>
                    <a:gd name="T2" fmla="*/ 0 w 20"/>
                    <a:gd name="T3" fmla="*/ 174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5">
                      <a:moveTo>
                        <a:pt x="0" y="0"/>
                      </a:moveTo>
                      <a:lnTo>
                        <a:pt x="0" y="17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161"/>
                <p:cNvSpPr>
                  <a:spLocks/>
                </p:cNvSpPr>
                <p:nvPr/>
              </p:nvSpPr>
              <p:spPr bwMode="auto">
                <a:xfrm>
                  <a:off x="727" y="2487"/>
                  <a:ext cx="20" cy="174"/>
                </a:xfrm>
                <a:custGeom>
                  <a:avLst/>
                  <a:gdLst>
                    <a:gd name="T0" fmla="*/ 0 w 20"/>
                    <a:gd name="T1" fmla="*/ 0 h 174"/>
                    <a:gd name="T2" fmla="*/ 0 w 20"/>
                    <a:gd name="T3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4">
                      <a:moveTo>
                        <a:pt x="0" y="0"/>
                      </a:moveTo>
                      <a:lnTo>
                        <a:pt x="0" y="17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Freeform 162"/>
                <p:cNvSpPr>
                  <a:spLocks/>
                </p:cNvSpPr>
                <p:nvPr/>
              </p:nvSpPr>
              <p:spPr bwMode="auto">
                <a:xfrm>
                  <a:off x="742" y="2372"/>
                  <a:ext cx="20" cy="183"/>
                </a:xfrm>
                <a:custGeom>
                  <a:avLst/>
                  <a:gdLst>
                    <a:gd name="T0" fmla="*/ 0 w 20"/>
                    <a:gd name="T1" fmla="*/ 0 h 183"/>
                    <a:gd name="T2" fmla="*/ 0 w 20"/>
                    <a:gd name="T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3">
                      <a:moveTo>
                        <a:pt x="0" y="0"/>
                      </a:moveTo>
                      <a:lnTo>
                        <a:pt x="0" y="18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163"/>
                <p:cNvSpPr>
                  <a:spLocks/>
                </p:cNvSpPr>
                <p:nvPr/>
              </p:nvSpPr>
              <p:spPr bwMode="auto">
                <a:xfrm>
                  <a:off x="757" y="2349"/>
                  <a:ext cx="20" cy="185"/>
                </a:xfrm>
                <a:custGeom>
                  <a:avLst/>
                  <a:gdLst>
                    <a:gd name="T0" fmla="*/ 0 w 20"/>
                    <a:gd name="T1" fmla="*/ 0 h 185"/>
                    <a:gd name="T2" fmla="*/ 0 w 20"/>
                    <a:gd name="T3" fmla="*/ 184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5">
                      <a:moveTo>
                        <a:pt x="0" y="0"/>
                      </a:moveTo>
                      <a:lnTo>
                        <a:pt x="0" y="18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164"/>
                <p:cNvSpPr>
                  <a:spLocks/>
                </p:cNvSpPr>
                <p:nvPr/>
              </p:nvSpPr>
              <p:spPr bwMode="auto">
                <a:xfrm>
                  <a:off x="772" y="2510"/>
                  <a:ext cx="20" cy="172"/>
                </a:xfrm>
                <a:custGeom>
                  <a:avLst/>
                  <a:gdLst>
                    <a:gd name="T0" fmla="*/ 0 w 20"/>
                    <a:gd name="T1" fmla="*/ 0 h 172"/>
                    <a:gd name="T2" fmla="*/ 0 w 20"/>
                    <a:gd name="T3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2">
                      <a:moveTo>
                        <a:pt x="0" y="0"/>
                      </a:moveTo>
                      <a:lnTo>
                        <a:pt x="0" y="17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165"/>
                <p:cNvSpPr>
                  <a:spLocks/>
                </p:cNvSpPr>
                <p:nvPr/>
              </p:nvSpPr>
              <p:spPr bwMode="auto">
                <a:xfrm>
                  <a:off x="786" y="2456"/>
                  <a:ext cx="20" cy="177"/>
                </a:xfrm>
                <a:custGeom>
                  <a:avLst/>
                  <a:gdLst>
                    <a:gd name="T0" fmla="*/ 0 w 20"/>
                    <a:gd name="T1" fmla="*/ 0 h 177"/>
                    <a:gd name="T2" fmla="*/ 0 w 20"/>
                    <a:gd name="T3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7">
                      <a:moveTo>
                        <a:pt x="0" y="0"/>
                      </a:moveTo>
                      <a:lnTo>
                        <a:pt x="0" y="17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7" name="Freeform 166"/>
                <p:cNvSpPr>
                  <a:spLocks/>
                </p:cNvSpPr>
                <p:nvPr/>
              </p:nvSpPr>
              <p:spPr bwMode="auto">
                <a:xfrm>
                  <a:off x="801" y="2487"/>
                  <a:ext cx="20" cy="174"/>
                </a:xfrm>
                <a:custGeom>
                  <a:avLst/>
                  <a:gdLst>
                    <a:gd name="T0" fmla="*/ 0 w 20"/>
                    <a:gd name="T1" fmla="*/ 0 h 174"/>
                    <a:gd name="T2" fmla="*/ 0 w 20"/>
                    <a:gd name="T3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4">
                      <a:moveTo>
                        <a:pt x="0" y="0"/>
                      </a:moveTo>
                      <a:lnTo>
                        <a:pt x="0" y="17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167"/>
                <p:cNvSpPr>
                  <a:spLocks/>
                </p:cNvSpPr>
                <p:nvPr/>
              </p:nvSpPr>
              <p:spPr bwMode="auto">
                <a:xfrm>
                  <a:off x="816" y="2449"/>
                  <a:ext cx="20" cy="177"/>
                </a:xfrm>
                <a:custGeom>
                  <a:avLst/>
                  <a:gdLst>
                    <a:gd name="T0" fmla="*/ 0 w 20"/>
                    <a:gd name="T1" fmla="*/ 0 h 177"/>
                    <a:gd name="T2" fmla="*/ 0 w 20"/>
                    <a:gd name="T3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7">
                      <a:moveTo>
                        <a:pt x="0" y="0"/>
                      </a:moveTo>
                      <a:lnTo>
                        <a:pt x="0" y="17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168"/>
                <p:cNvSpPr>
                  <a:spLocks/>
                </p:cNvSpPr>
                <p:nvPr/>
              </p:nvSpPr>
              <p:spPr bwMode="auto">
                <a:xfrm>
                  <a:off x="831" y="2303"/>
                  <a:ext cx="20" cy="189"/>
                </a:xfrm>
                <a:custGeom>
                  <a:avLst/>
                  <a:gdLst>
                    <a:gd name="T0" fmla="*/ 0 w 20"/>
                    <a:gd name="T1" fmla="*/ 0 h 189"/>
                    <a:gd name="T2" fmla="*/ 0 w 20"/>
                    <a:gd name="T3" fmla="*/ 18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9">
                      <a:moveTo>
                        <a:pt x="0" y="0"/>
                      </a:moveTo>
                      <a:lnTo>
                        <a:pt x="0" y="1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169"/>
                <p:cNvSpPr>
                  <a:spLocks/>
                </p:cNvSpPr>
                <p:nvPr/>
              </p:nvSpPr>
              <p:spPr bwMode="auto">
                <a:xfrm>
                  <a:off x="846" y="2418"/>
                  <a:ext cx="20" cy="180"/>
                </a:xfrm>
                <a:custGeom>
                  <a:avLst/>
                  <a:gdLst>
                    <a:gd name="T0" fmla="*/ 0 w 20"/>
                    <a:gd name="T1" fmla="*/ 0 h 180"/>
                    <a:gd name="T2" fmla="*/ 0 w 20"/>
                    <a:gd name="T3" fmla="*/ 179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0">
                      <a:moveTo>
                        <a:pt x="0" y="0"/>
                      </a:moveTo>
                      <a:lnTo>
                        <a:pt x="0" y="17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1" name="Freeform 170"/>
                <p:cNvSpPr>
                  <a:spLocks/>
                </p:cNvSpPr>
                <p:nvPr/>
              </p:nvSpPr>
              <p:spPr bwMode="auto">
                <a:xfrm>
                  <a:off x="860" y="2295"/>
                  <a:ext cx="20" cy="189"/>
                </a:xfrm>
                <a:custGeom>
                  <a:avLst/>
                  <a:gdLst>
                    <a:gd name="T0" fmla="*/ 0 w 20"/>
                    <a:gd name="T1" fmla="*/ 0 h 189"/>
                    <a:gd name="T2" fmla="*/ 0 w 20"/>
                    <a:gd name="T3" fmla="*/ 18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9">
                      <a:moveTo>
                        <a:pt x="0" y="0"/>
                      </a:moveTo>
                      <a:lnTo>
                        <a:pt x="0" y="1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2" name="Freeform 171"/>
                <p:cNvSpPr>
                  <a:spLocks/>
                </p:cNvSpPr>
                <p:nvPr/>
              </p:nvSpPr>
              <p:spPr bwMode="auto">
                <a:xfrm>
                  <a:off x="875" y="2564"/>
                  <a:ext cx="20" cy="168"/>
                </a:xfrm>
                <a:custGeom>
                  <a:avLst/>
                  <a:gdLst>
                    <a:gd name="T0" fmla="*/ 0 w 20"/>
                    <a:gd name="T1" fmla="*/ 0 h 168"/>
                    <a:gd name="T2" fmla="*/ 0 w 20"/>
                    <a:gd name="T3" fmla="*/ 167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68">
                      <a:moveTo>
                        <a:pt x="0" y="0"/>
                      </a:moveTo>
                      <a:lnTo>
                        <a:pt x="0" y="167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3" name="Freeform 172"/>
                <p:cNvSpPr>
                  <a:spLocks/>
                </p:cNvSpPr>
                <p:nvPr/>
              </p:nvSpPr>
              <p:spPr bwMode="auto">
                <a:xfrm>
                  <a:off x="890" y="2395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18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2">
                      <a:moveTo>
                        <a:pt x="0" y="0"/>
                      </a:moveTo>
                      <a:lnTo>
                        <a:pt x="0" y="18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173"/>
                <p:cNvSpPr>
                  <a:spLocks/>
                </p:cNvSpPr>
                <p:nvPr/>
              </p:nvSpPr>
              <p:spPr bwMode="auto">
                <a:xfrm>
                  <a:off x="905" y="2134"/>
                  <a:ext cx="20" cy="201"/>
                </a:xfrm>
                <a:custGeom>
                  <a:avLst/>
                  <a:gdLst>
                    <a:gd name="T0" fmla="*/ 0 w 20"/>
                    <a:gd name="T1" fmla="*/ 0 h 201"/>
                    <a:gd name="T2" fmla="*/ 0 w 20"/>
                    <a:gd name="T3" fmla="*/ 20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01">
                      <a:moveTo>
                        <a:pt x="0" y="0"/>
                      </a:moveTo>
                      <a:lnTo>
                        <a:pt x="0" y="20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" name="Freeform 174"/>
                <p:cNvSpPr>
                  <a:spLocks/>
                </p:cNvSpPr>
                <p:nvPr/>
              </p:nvSpPr>
              <p:spPr bwMode="auto">
                <a:xfrm>
                  <a:off x="920" y="2287"/>
                  <a:ext cx="20" cy="190"/>
                </a:xfrm>
                <a:custGeom>
                  <a:avLst/>
                  <a:gdLst>
                    <a:gd name="T0" fmla="*/ 0 w 20"/>
                    <a:gd name="T1" fmla="*/ 0 h 190"/>
                    <a:gd name="T2" fmla="*/ 0 w 20"/>
                    <a:gd name="T3" fmla="*/ 189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0">
                      <a:moveTo>
                        <a:pt x="0" y="0"/>
                      </a:moveTo>
                      <a:lnTo>
                        <a:pt x="0" y="18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175"/>
                <p:cNvSpPr>
                  <a:spLocks/>
                </p:cNvSpPr>
                <p:nvPr/>
              </p:nvSpPr>
              <p:spPr bwMode="auto">
                <a:xfrm>
                  <a:off x="942" y="2057"/>
                  <a:ext cx="20" cy="313"/>
                </a:xfrm>
                <a:custGeom>
                  <a:avLst/>
                  <a:gdLst>
                    <a:gd name="T0" fmla="*/ 0 w 20"/>
                    <a:gd name="T1" fmla="*/ 0 h 313"/>
                    <a:gd name="T2" fmla="*/ 0 w 20"/>
                    <a:gd name="T3" fmla="*/ 31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313">
                      <a:moveTo>
                        <a:pt x="0" y="0"/>
                      </a:moveTo>
                      <a:lnTo>
                        <a:pt x="0" y="312"/>
                      </a:lnTo>
                    </a:path>
                  </a:pathLst>
                </a:custGeom>
                <a:noFill/>
                <a:ln w="15709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176"/>
                <p:cNvSpPr>
                  <a:spLocks/>
                </p:cNvSpPr>
                <p:nvPr/>
              </p:nvSpPr>
              <p:spPr bwMode="auto">
                <a:xfrm>
                  <a:off x="949" y="2164"/>
                  <a:ext cx="20" cy="100"/>
                </a:xfrm>
                <a:custGeom>
                  <a:avLst/>
                  <a:gdLst>
                    <a:gd name="T0" fmla="*/ 0 w 20"/>
                    <a:gd name="T1" fmla="*/ 0 h 100"/>
                    <a:gd name="T2" fmla="*/ 0 w 20"/>
                    <a:gd name="T3" fmla="*/ 99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00">
                      <a:moveTo>
                        <a:pt x="0" y="0"/>
                      </a:moveTo>
                      <a:lnTo>
                        <a:pt x="0" y="9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177"/>
                <p:cNvSpPr>
                  <a:spLocks/>
                </p:cNvSpPr>
                <p:nvPr/>
              </p:nvSpPr>
              <p:spPr bwMode="auto">
                <a:xfrm>
                  <a:off x="964" y="1859"/>
                  <a:ext cx="20" cy="220"/>
                </a:xfrm>
                <a:custGeom>
                  <a:avLst/>
                  <a:gdLst>
                    <a:gd name="T0" fmla="*/ 0 w 20"/>
                    <a:gd name="T1" fmla="*/ 0 h 220"/>
                    <a:gd name="T2" fmla="*/ 0 w 20"/>
                    <a:gd name="T3" fmla="*/ 219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20">
                      <a:moveTo>
                        <a:pt x="0" y="0"/>
                      </a:moveTo>
                      <a:lnTo>
                        <a:pt x="0" y="21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9" name="Freeform 178"/>
                <p:cNvSpPr>
                  <a:spLocks/>
                </p:cNvSpPr>
                <p:nvPr/>
              </p:nvSpPr>
              <p:spPr bwMode="auto">
                <a:xfrm>
                  <a:off x="979" y="1805"/>
                  <a:ext cx="20" cy="223"/>
                </a:xfrm>
                <a:custGeom>
                  <a:avLst/>
                  <a:gdLst>
                    <a:gd name="T0" fmla="*/ 0 w 20"/>
                    <a:gd name="T1" fmla="*/ 0 h 223"/>
                    <a:gd name="T2" fmla="*/ 0 w 20"/>
                    <a:gd name="T3" fmla="*/ 222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23">
                      <a:moveTo>
                        <a:pt x="0" y="0"/>
                      </a:moveTo>
                      <a:lnTo>
                        <a:pt x="0" y="22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0" name="Freeform 179"/>
                <p:cNvSpPr>
                  <a:spLocks/>
                </p:cNvSpPr>
                <p:nvPr/>
              </p:nvSpPr>
              <p:spPr bwMode="auto">
                <a:xfrm>
                  <a:off x="994" y="1637"/>
                  <a:ext cx="20" cy="234"/>
                </a:xfrm>
                <a:custGeom>
                  <a:avLst/>
                  <a:gdLst>
                    <a:gd name="T0" fmla="*/ 0 w 20"/>
                    <a:gd name="T1" fmla="*/ 0 h 234"/>
                    <a:gd name="T2" fmla="*/ 0 w 20"/>
                    <a:gd name="T3" fmla="*/ 23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34">
                      <a:moveTo>
                        <a:pt x="0" y="0"/>
                      </a:moveTo>
                      <a:lnTo>
                        <a:pt x="0" y="23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1" name="Freeform 180"/>
                <p:cNvSpPr>
                  <a:spLocks/>
                </p:cNvSpPr>
                <p:nvPr/>
              </p:nvSpPr>
              <p:spPr bwMode="auto">
                <a:xfrm>
                  <a:off x="1022" y="1173"/>
                  <a:ext cx="20" cy="497"/>
                </a:xfrm>
                <a:custGeom>
                  <a:avLst/>
                  <a:gdLst>
                    <a:gd name="T0" fmla="*/ 0 w 20"/>
                    <a:gd name="T1" fmla="*/ 0 h 497"/>
                    <a:gd name="T2" fmla="*/ 0 w 20"/>
                    <a:gd name="T3" fmla="*/ 49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97">
                      <a:moveTo>
                        <a:pt x="0" y="0"/>
                      </a:moveTo>
                      <a:lnTo>
                        <a:pt x="0" y="496"/>
                      </a:lnTo>
                    </a:path>
                  </a:pathLst>
                </a:custGeom>
                <a:noFill/>
                <a:ln w="785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2" name="Freeform 181"/>
                <p:cNvSpPr>
                  <a:spLocks/>
                </p:cNvSpPr>
                <p:nvPr/>
              </p:nvSpPr>
              <p:spPr bwMode="auto">
                <a:xfrm>
                  <a:off x="1038" y="1394"/>
                  <a:ext cx="20" cy="248"/>
                </a:xfrm>
                <a:custGeom>
                  <a:avLst/>
                  <a:gdLst>
                    <a:gd name="T0" fmla="*/ 0 w 20"/>
                    <a:gd name="T1" fmla="*/ 0 h 248"/>
                    <a:gd name="T2" fmla="*/ 0 w 20"/>
                    <a:gd name="T3" fmla="*/ 247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48">
                      <a:moveTo>
                        <a:pt x="0" y="0"/>
                      </a:moveTo>
                      <a:lnTo>
                        <a:pt x="0" y="247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3" name="Freeform 182"/>
                <p:cNvSpPr>
                  <a:spLocks/>
                </p:cNvSpPr>
                <p:nvPr/>
              </p:nvSpPr>
              <p:spPr bwMode="auto">
                <a:xfrm>
                  <a:off x="1053" y="1371"/>
                  <a:ext cx="20" cy="250"/>
                </a:xfrm>
                <a:custGeom>
                  <a:avLst/>
                  <a:gdLst>
                    <a:gd name="T0" fmla="*/ 0 w 20"/>
                    <a:gd name="T1" fmla="*/ 0 h 250"/>
                    <a:gd name="T2" fmla="*/ 0 w 20"/>
                    <a:gd name="T3" fmla="*/ 24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50">
                      <a:moveTo>
                        <a:pt x="0" y="0"/>
                      </a:moveTo>
                      <a:lnTo>
                        <a:pt x="0" y="24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" name="Freeform 183"/>
                <p:cNvSpPr>
                  <a:spLocks/>
                </p:cNvSpPr>
                <p:nvPr/>
              </p:nvSpPr>
              <p:spPr bwMode="auto">
                <a:xfrm>
                  <a:off x="1068" y="1943"/>
                  <a:ext cx="20" cy="214"/>
                </a:xfrm>
                <a:custGeom>
                  <a:avLst/>
                  <a:gdLst>
                    <a:gd name="T0" fmla="*/ 0 w 20"/>
                    <a:gd name="T1" fmla="*/ 0 h 214"/>
                    <a:gd name="T2" fmla="*/ 0 w 20"/>
                    <a:gd name="T3" fmla="*/ 213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14">
                      <a:moveTo>
                        <a:pt x="0" y="0"/>
                      </a:moveTo>
                      <a:lnTo>
                        <a:pt x="0" y="21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" name="Freeform 184"/>
                <p:cNvSpPr>
                  <a:spLocks/>
                </p:cNvSpPr>
                <p:nvPr/>
              </p:nvSpPr>
              <p:spPr bwMode="auto">
                <a:xfrm>
                  <a:off x="1082" y="2019"/>
                  <a:ext cx="20" cy="209"/>
                </a:xfrm>
                <a:custGeom>
                  <a:avLst/>
                  <a:gdLst>
                    <a:gd name="T0" fmla="*/ 0 w 20"/>
                    <a:gd name="T1" fmla="*/ 0 h 209"/>
                    <a:gd name="T2" fmla="*/ 0 w 20"/>
                    <a:gd name="T3" fmla="*/ 208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09">
                      <a:moveTo>
                        <a:pt x="0" y="0"/>
                      </a:moveTo>
                      <a:lnTo>
                        <a:pt x="0" y="20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6" name="Freeform 185"/>
                <p:cNvSpPr>
                  <a:spLocks/>
                </p:cNvSpPr>
                <p:nvPr/>
              </p:nvSpPr>
              <p:spPr bwMode="auto">
                <a:xfrm>
                  <a:off x="1097" y="2295"/>
                  <a:ext cx="20" cy="189"/>
                </a:xfrm>
                <a:custGeom>
                  <a:avLst/>
                  <a:gdLst>
                    <a:gd name="T0" fmla="*/ 0 w 20"/>
                    <a:gd name="T1" fmla="*/ 0 h 189"/>
                    <a:gd name="T2" fmla="*/ 0 w 20"/>
                    <a:gd name="T3" fmla="*/ 18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9">
                      <a:moveTo>
                        <a:pt x="0" y="0"/>
                      </a:moveTo>
                      <a:lnTo>
                        <a:pt x="0" y="1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7" name="Freeform 186"/>
                <p:cNvSpPr>
                  <a:spLocks/>
                </p:cNvSpPr>
                <p:nvPr/>
              </p:nvSpPr>
              <p:spPr bwMode="auto">
                <a:xfrm>
                  <a:off x="1112" y="2341"/>
                  <a:ext cx="20" cy="186"/>
                </a:xfrm>
                <a:custGeom>
                  <a:avLst/>
                  <a:gdLst>
                    <a:gd name="T0" fmla="*/ 0 w 20"/>
                    <a:gd name="T1" fmla="*/ 0 h 186"/>
                    <a:gd name="T2" fmla="*/ 0 w 20"/>
                    <a:gd name="T3" fmla="*/ 18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6">
                      <a:moveTo>
                        <a:pt x="0" y="0"/>
                      </a:moveTo>
                      <a:lnTo>
                        <a:pt x="0" y="18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8" name="Freeform 187"/>
                <p:cNvSpPr>
                  <a:spLocks/>
                </p:cNvSpPr>
                <p:nvPr/>
              </p:nvSpPr>
              <p:spPr bwMode="auto">
                <a:xfrm>
                  <a:off x="1127" y="2557"/>
                  <a:ext cx="20" cy="168"/>
                </a:xfrm>
                <a:custGeom>
                  <a:avLst/>
                  <a:gdLst>
                    <a:gd name="T0" fmla="*/ 0 w 20"/>
                    <a:gd name="T1" fmla="*/ 0 h 168"/>
                    <a:gd name="T2" fmla="*/ 0 w 20"/>
                    <a:gd name="T3" fmla="*/ 167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68">
                      <a:moveTo>
                        <a:pt x="0" y="0"/>
                      </a:moveTo>
                      <a:lnTo>
                        <a:pt x="0" y="167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188"/>
                <p:cNvSpPr>
                  <a:spLocks/>
                </p:cNvSpPr>
                <p:nvPr/>
              </p:nvSpPr>
              <p:spPr bwMode="auto">
                <a:xfrm>
                  <a:off x="1142" y="2333"/>
                  <a:ext cx="20" cy="186"/>
                </a:xfrm>
                <a:custGeom>
                  <a:avLst/>
                  <a:gdLst>
                    <a:gd name="T0" fmla="*/ 0 w 20"/>
                    <a:gd name="T1" fmla="*/ 0 h 186"/>
                    <a:gd name="T2" fmla="*/ 0 w 20"/>
                    <a:gd name="T3" fmla="*/ 18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6">
                      <a:moveTo>
                        <a:pt x="0" y="0"/>
                      </a:moveTo>
                      <a:lnTo>
                        <a:pt x="0" y="18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189"/>
                <p:cNvSpPr>
                  <a:spLocks/>
                </p:cNvSpPr>
                <p:nvPr/>
              </p:nvSpPr>
              <p:spPr bwMode="auto">
                <a:xfrm>
                  <a:off x="1156" y="2341"/>
                  <a:ext cx="20" cy="186"/>
                </a:xfrm>
                <a:custGeom>
                  <a:avLst/>
                  <a:gdLst>
                    <a:gd name="T0" fmla="*/ 0 w 20"/>
                    <a:gd name="T1" fmla="*/ 0 h 186"/>
                    <a:gd name="T2" fmla="*/ 0 w 20"/>
                    <a:gd name="T3" fmla="*/ 18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6">
                      <a:moveTo>
                        <a:pt x="0" y="0"/>
                      </a:moveTo>
                      <a:lnTo>
                        <a:pt x="0" y="18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190"/>
                <p:cNvSpPr>
                  <a:spLocks/>
                </p:cNvSpPr>
                <p:nvPr/>
              </p:nvSpPr>
              <p:spPr bwMode="auto">
                <a:xfrm>
                  <a:off x="1171" y="2418"/>
                  <a:ext cx="20" cy="180"/>
                </a:xfrm>
                <a:custGeom>
                  <a:avLst/>
                  <a:gdLst>
                    <a:gd name="T0" fmla="*/ 0 w 20"/>
                    <a:gd name="T1" fmla="*/ 0 h 180"/>
                    <a:gd name="T2" fmla="*/ 0 w 20"/>
                    <a:gd name="T3" fmla="*/ 179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0">
                      <a:moveTo>
                        <a:pt x="0" y="0"/>
                      </a:moveTo>
                      <a:lnTo>
                        <a:pt x="0" y="17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2" name="Freeform 191"/>
                <p:cNvSpPr>
                  <a:spLocks/>
                </p:cNvSpPr>
                <p:nvPr/>
              </p:nvSpPr>
              <p:spPr bwMode="auto">
                <a:xfrm>
                  <a:off x="1186" y="2410"/>
                  <a:ext cx="20" cy="180"/>
                </a:xfrm>
                <a:custGeom>
                  <a:avLst/>
                  <a:gdLst>
                    <a:gd name="T0" fmla="*/ 0 w 20"/>
                    <a:gd name="T1" fmla="*/ 0 h 180"/>
                    <a:gd name="T2" fmla="*/ 0 w 20"/>
                    <a:gd name="T3" fmla="*/ 179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0">
                      <a:moveTo>
                        <a:pt x="0" y="0"/>
                      </a:moveTo>
                      <a:lnTo>
                        <a:pt x="0" y="17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192"/>
                <p:cNvSpPr>
                  <a:spLocks/>
                </p:cNvSpPr>
                <p:nvPr/>
              </p:nvSpPr>
              <p:spPr bwMode="auto">
                <a:xfrm>
                  <a:off x="1201" y="2380"/>
                  <a:ext cx="20" cy="183"/>
                </a:xfrm>
                <a:custGeom>
                  <a:avLst/>
                  <a:gdLst>
                    <a:gd name="T0" fmla="*/ 0 w 20"/>
                    <a:gd name="T1" fmla="*/ 0 h 183"/>
                    <a:gd name="T2" fmla="*/ 0 w 20"/>
                    <a:gd name="T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3">
                      <a:moveTo>
                        <a:pt x="0" y="0"/>
                      </a:moveTo>
                      <a:lnTo>
                        <a:pt x="0" y="18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193"/>
                <p:cNvSpPr>
                  <a:spLocks/>
                </p:cNvSpPr>
                <p:nvPr/>
              </p:nvSpPr>
              <p:spPr bwMode="auto">
                <a:xfrm>
                  <a:off x="1216" y="2249"/>
                  <a:ext cx="20" cy="193"/>
                </a:xfrm>
                <a:custGeom>
                  <a:avLst/>
                  <a:gdLst>
                    <a:gd name="T0" fmla="*/ 0 w 20"/>
                    <a:gd name="T1" fmla="*/ 0 h 193"/>
                    <a:gd name="T2" fmla="*/ 0 w 20"/>
                    <a:gd name="T3" fmla="*/ 192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3">
                      <a:moveTo>
                        <a:pt x="0" y="0"/>
                      </a:moveTo>
                      <a:lnTo>
                        <a:pt x="0" y="19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194"/>
                <p:cNvSpPr>
                  <a:spLocks/>
                </p:cNvSpPr>
                <p:nvPr/>
              </p:nvSpPr>
              <p:spPr bwMode="auto">
                <a:xfrm>
                  <a:off x="1238" y="2310"/>
                  <a:ext cx="20" cy="283"/>
                </a:xfrm>
                <a:custGeom>
                  <a:avLst/>
                  <a:gdLst>
                    <a:gd name="T0" fmla="*/ 0 w 20"/>
                    <a:gd name="T1" fmla="*/ 0 h 283"/>
                    <a:gd name="T2" fmla="*/ 0 w 20"/>
                    <a:gd name="T3" fmla="*/ 282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83">
                      <a:moveTo>
                        <a:pt x="0" y="0"/>
                      </a:moveTo>
                      <a:lnTo>
                        <a:pt x="0" y="282"/>
                      </a:lnTo>
                    </a:path>
                  </a:pathLst>
                </a:custGeom>
                <a:noFill/>
                <a:ln w="15709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Freeform 195"/>
                <p:cNvSpPr>
                  <a:spLocks/>
                </p:cNvSpPr>
                <p:nvPr/>
              </p:nvSpPr>
              <p:spPr bwMode="auto">
                <a:xfrm>
                  <a:off x="1245" y="2593"/>
                  <a:ext cx="20" cy="83"/>
                </a:xfrm>
                <a:custGeom>
                  <a:avLst/>
                  <a:gdLst>
                    <a:gd name="T0" fmla="*/ 0 w 20"/>
                    <a:gd name="T1" fmla="*/ 0 h 83"/>
                    <a:gd name="T2" fmla="*/ 0 w 20"/>
                    <a:gd name="T3" fmla="*/ 8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83">
                      <a:moveTo>
                        <a:pt x="0" y="0"/>
                      </a:moveTo>
                      <a:lnTo>
                        <a:pt x="0" y="8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196"/>
                <p:cNvSpPr>
                  <a:spLocks/>
                </p:cNvSpPr>
                <p:nvPr/>
              </p:nvSpPr>
              <p:spPr bwMode="auto">
                <a:xfrm>
                  <a:off x="1260" y="2487"/>
                  <a:ext cx="20" cy="174"/>
                </a:xfrm>
                <a:custGeom>
                  <a:avLst/>
                  <a:gdLst>
                    <a:gd name="T0" fmla="*/ 0 w 20"/>
                    <a:gd name="T1" fmla="*/ 0 h 174"/>
                    <a:gd name="T2" fmla="*/ 0 w 20"/>
                    <a:gd name="T3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4">
                      <a:moveTo>
                        <a:pt x="0" y="0"/>
                      </a:moveTo>
                      <a:lnTo>
                        <a:pt x="0" y="17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197"/>
                <p:cNvSpPr>
                  <a:spLocks/>
                </p:cNvSpPr>
                <p:nvPr/>
              </p:nvSpPr>
              <p:spPr bwMode="auto">
                <a:xfrm>
                  <a:off x="1282" y="2188"/>
                  <a:ext cx="20" cy="290"/>
                </a:xfrm>
                <a:custGeom>
                  <a:avLst/>
                  <a:gdLst>
                    <a:gd name="T0" fmla="*/ 0 w 20"/>
                    <a:gd name="T1" fmla="*/ 0 h 290"/>
                    <a:gd name="T2" fmla="*/ 0 w 20"/>
                    <a:gd name="T3" fmla="*/ 2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90">
                      <a:moveTo>
                        <a:pt x="0" y="0"/>
                      </a:moveTo>
                      <a:lnTo>
                        <a:pt x="0" y="289"/>
                      </a:lnTo>
                    </a:path>
                  </a:pathLst>
                </a:custGeom>
                <a:noFill/>
                <a:ln w="15709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198"/>
                <p:cNvSpPr>
                  <a:spLocks/>
                </p:cNvSpPr>
                <p:nvPr/>
              </p:nvSpPr>
              <p:spPr bwMode="auto">
                <a:xfrm>
                  <a:off x="1290" y="2290"/>
                  <a:ext cx="20" cy="95"/>
                </a:xfrm>
                <a:custGeom>
                  <a:avLst/>
                  <a:gdLst>
                    <a:gd name="T0" fmla="*/ 0 w 20"/>
                    <a:gd name="T1" fmla="*/ 0 h 95"/>
                    <a:gd name="T2" fmla="*/ 0 w 20"/>
                    <a:gd name="T3" fmla="*/ 94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5">
                      <a:moveTo>
                        <a:pt x="0" y="0"/>
                      </a:moveTo>
                      <a:lnTo>
                        <a:pt x="0" y="9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0" name="Freeform 199"/>
                <p:cNvSpPr>
                  <a:spLocks/>
                </p:cNvSpPr>
                <p:nvPr/>
              </p:nvSpPr>
              <p:spPr bwMode="auto">
                <a:xfrm>
                  <a:off x="1304" y="2326"/>
                  <a:ext cx="20" cy="187"/>
                </a:xfrm>
                <a:custGeom>
                  <a:avLst/>
                  <a:gdLst>
                    <a:gd name="T0" fmla="*/ 0 w 20"/>
                    <a:gd name="T1" fmla="*/ 0 h 187"/>
                    <a:gd name="T2" fmla="*/ 0 w 20"/>
                    <a:gd name="T3" fmla="*/ 18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7">
                      <a:moveTo>
                        <a:pt x="0" y="0"/>
                      </a:moveTo>
                      <a:lnTo>
                        <a:pt x="0" y="18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200"/>
                <p:cNvSpPr>
                  <a:spLocks/>
                </p:cNvSpPr>
                <p:nvPr/>
              </p:nvSpPr>
              <p:spPr bwMode="auto">
                <a:xfrm>
                  <a:off x="1319" y="2149"/>
                  <a:ext cx="20" cy="200"/>
                </a:xfrm>
                <a:custGeom>
                  <a:avLst/>
                  <a:gdLst>
                    <a:gd name="T0" fmla="*/ 0 w 20"/>
                    <a:gd name="T1" fmla="*/ 0 h 200"/>
                    <a:gd name="T2" fmla="*/ 0 w 20"/>
                    <a:gd name="T3" fmla="*/ 19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00">
                      <a:moveTo>
                        <a:pt x="0" y="0"/>
                      </a:moveTo>
                      <a:lnTo>
                        <a:pt x="0" y="19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201"/>
                <p:cNvSpPr>
                  <a:spLocks/>
                </p:cNvSpPr>
                <p:nvPr/>
              </p:nvSpPr>
              <p:spPr bwMode="auto">
                <a:xfrm>
                  <a:off x="1334" y="1866"/>
                  <a:ext cx="20" cy="219"/>
                </a:xfrm>
                <a:custGeom>
                  <a:avLst/>
                  <a:gdLst>
                    <a:gd name="T0" fmla="*/ 0 w 20"/>
                    <a:gd name="T1" fmla="*/ 0 h 219"/>
                    <a:gd name="T2" fmla="*/ 0 w 20"/>
                    <a:gd name="T3" fmla="*/ 218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19">
                      <a:moveTo>
                        <a:pt x="0" y="0"/>
                      </a:moveTo>
                      <a:lnTo>
                        <a:pt x="0" y="21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202"/>
                <p:cNvSpPr>
                  <a:spLocks/>
                </p:cNvSpPr>
                <p:nvPr/>
              </p:nvSpPr>
              <p:spPr bwMode="auto">
                <a:xfrm>
                  <a:off x="1349" y="2050"/>
                  <a:ext cx="20" cy="207"/>
                </a:xfrm>
                <a:custGeom>
                  <a:avLst/>
                  <a:gdLst>
                    <a:gd name="T0" fmla="*/ 0 w 20"/>
                    <a:gd name="T1" fmla="*/ 0 h 207"/>
                    <a:gd name="T2" fmla="*/ 0 w 20"/>
                    <a:gd name="T3" fmla="*/ 20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07">
                      <a:moveTo>
                        <a:pt x="0" y="0"/>
                      </a:moveTo>
                      <a:lnTo>
                        <a:pt x="0" y="20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" name="Freeform 203"/>
                <p:cNvSpPr>
                  <a:spLocks/>
                </p:cNvSpPr>
                <p:nvPr/>
              </p:nvSpPr>
              <p:spPr bwMode="auto">
                <a:xfrm>
                  <a:off x="1364" y="1912"/>
                  <a:ext cx="20" cy="216"/>
                </a:xfrm>
                <a:custGeom>
                  <a:avLst/>
                  <a:gdLst>
                    <a:gd name="T0" fmla="*/ 0 w 20"/>
                    <a:gd name="T1" fmla="*/ 0 h 216"/>
                    <a:gd name="T2" fmla="*/ 0 w 20"/>
                    <a:gd name="T3" fmla="*/ 21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16">
                      <a:moveTo>
                        <a:pt x="0" y="0"/>
                      </a:moveTo>
                      <a:lnTo>
                        <a:pt x="0" y="21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04"/>
                <p:cNvSpPr>
                  <a:spLocks/>
                </p:cNvSpPr>
                <p:nvPr/>
              </p:nvSpPr>
              <p:spPr bwMode="auto">
                <a:xfrm>
                  <a:off x="1378" y="2280"/>
                  <a:ext cx="20" cy="190"/>
                </a:xfrm>
                <a:custGeom>
                  <a:avLst/>
                  <a:gdLst>
                    <a:gd name="T0" fmla="*/ 0 w 20"/>
                    <a:gd name="T1" fmla="*/ 0 h 190"/>
                    <a:gd name="T2" fmla="*/ 0 w 20"/>
                    <a:gd name="T3" fmla="*/ 189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0">
                      <a:moveTo>
                        <a:pt x="0" y="0"/>
                      </a:moveTo>
                      <a:lnTo>
                        <a:pt x="0" y="18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05"/>
                <p:cNvSpPr>
                  <a:spLocks/>
                </p:cNvSpPr>
                <p:nvPr/>
              </p:nvSpPr>
              <p:spPr bwMode="auto">
                <a:xfrm>
                  <a:off x="1393" y="2433"/>
                  <a:ext cx="20" cy="179"/>
                </a:xfrm>
                <a:custGeom>
                  <a:avLst/>
                  <a:gdLst>
                    <a:gd name="T0" fmla="*/ 0 w 20"/>
                    <a:gd name="T1" fmla="*/ 0 h 179"/>
                    <a:gd name="T2" fmla="*/ 0 w 20"/>
                    <a:gd name="T3" fmla="*/ 17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9">
                      <a:moveTo>
                        <a:pt x="0" y="0"/>
                      </a:moveTo>
                      <a:lnTo>
                        <a:pt x="0" y="17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06"/>
                <p:cNvSpPr>
                  <a:spLocks/>
                </p:cNvSpPr>
                <p:nvPr/>
              </p:nvSpPr>
              <p:spPr bwMode="auto">
                <a:xfrm>
                  <a:off x="1408" y="2487"/>
                  <a:ext cx="20" cy="174"/>
                </a:xfrm>
                <a:custGeom>
                  <a:avLst/>
                  <a:gdLst>
                    <a:gd name="T0" fmla="*/ 0 w 20"/>
                    <a:gd name="T1" fmla="*/ 0 h 174"/>
                    <a:gd name="T2" fmla="*/ 0 w 20"/>
                    <a:gd name="T3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4">
                      <a:moveTo>
                        <a:pt x="0" y="0"/>
                      </a:moveTo>
                      <a:lnTo>
                        <a:pt x="0" y="17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" name="Freeform 207"/>
                <p:cNvSpPr>
                  <a:spLocks/>
                </p:cNvSpPr>
                <p:nvPr/>
              </p:nvSpPr>
              <p:spPr bwMode="auto">
                <a:xfrm>
                  <a:off x="1423" y="2510"/>
                  <a:ext cx="20" cy="172"/>
                </a:xfrm>
                <a:custGeom>
                  <a:avLst/>
                  <a:gdLst>
                    <a:gd name="T0" fmla="*/ 0 w 20"/>
                    <a:gd name="T1" fmla="*/ 0 h 172"/>
                    <a:gd name="T2" fmla="*/ 0 w 20"/>
                    <a:gd name="T3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2">
                      <a:moveTo>
                        <a:pt x="0" y="0"/>
                      </a:moveTo>
                      <a:lnTo>
                        <a:pt x="0" y="17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208"/>
                <p:cNvSpPr>
                  <a:spLocks/>
                </p:cNvSpPr>
                <p:nvPr/>
              </p:nvSpPr>
              <p:spPr bwMode="auto">
                <a:xfrm>
                  <a:off x="1438" y="2295"/>
                  <a:ext cx="20" cy="189"/>
                </a:xfrm>
                <a:custGeom>
                  <a:avLst/>
                  <a:gdLst>
                    <a:gd name="T0" fmla="*/ 0 w 20"/>
                    <a:gd name="T1" fmla="*/ 0 h 189"/>
                    <a:gd name="T2" fmla="*/ 0 w 20"/>
                    <a:gd name="T3" fmla="*/ 18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9">
                      <a:moveTo>
                        <a:pt x="0" y="0"/>
                      </a:moveTo>
                      <a:lnTo>
                        <a:pt x="0" y="1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1452" y="2318"/>
                  <a:ext cx="20" cy="188"/>
                </a:xfrm>
                <a:custGeom>
                  <a:avLst/>
                  <a:gdLst>
                    <a:gd name="T0" fmla="*/ 0 w 20"/>
                    <a:gd name="T1" fmla="*/ 0 h 188"/>
                    <a:gd name="T2" fmla="*/ 0 w 20"/>
                    <a:gd name="T3" fmla="*/ 18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8">
                      <a:moveTo>
                        <a:pt x="0" y="0"/>
                      </a:moveTo>
                      <a:lnTo>
                        <a:pt x="0" y="187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1467" y="2456"/>
                  <a:ext cx="20" cy="177"/>
                </a:xfrm>
                <a:custGeom>
                  <a:avLst/>
                  <a:gdLst>
                    <a:gd name="T0" fmla="*/ 0 w 20"/>
                    <a:gd name="T1" fmla="*/ 0 h 177"/>
                    <a:gd name="T2" fmla="*/ 0 w 20"/>
                    <a:gd name="T3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7">
                      <a:moveTo>
                        <a:pt x="0" y="0"/>
                      </a:moveTo>
                      <a:lnTo>
                        <a:pt x="0" y="17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1482" y="2464"/>
                  <a:ext cx="20" cy="176"/>
                </a:xfrm>
                <a:custGeom>
                  <a:avLst/>
                  <a:gdLst>
                    <a:gd name="T0" fmla="*/ 0 w 20"/>
                    <a:gd name="T1" fmla="*/ 0 h 176"/>
                    <a:gd name="T2" fmla="*/ 0 w 20"/>
                    <a:gd name="T3" fmla="*/ 17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6">
                      <a:moveTo>
                        <a:pt x="0" y="0"/>
                      </a:moveTo>
                      <a:lnTo>
                        <a:pt x="0" y="17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1497" y="2349"/>
                  <a:ext cx="20" cy="185"/>
                </a:xfrm>
                <a:custGeom>
                  <a:avLst/>
                  <a:gdLst>
                    <a:gd name="T0" fmla="*/ 0 w 20"/>
                    <a:gd name="T1" fmla="*/ 0 h 185"/>
                    <a:gd name="T2" fmla="*/ 0 w 20"/>
                    <a:gd name="T3" fmla="*/ 184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5">
                      <a:moveTo>
                        <a:pt x="0" y="0"/>
                      </a:moveTo>
                      <a:lnTo>
                        <a:pt x="0" y="18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1519" y="2364"/>
                  <a:ext cx="20" cy="269"/>
                </a:xfrm>
                <a:custGeom>
                  <a:avLst/>
                  <a:gdLst>
                    <a:gd name="T0" fmla="*/ 0 w 20"/>
                    <a:gd name="T1" fmla="*/ 0 h 269"/>
                    <a:gd name="T2" fmla="*/ 0 w 20"/>
                    <a:gd name="T3" fmla="*/ 268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69">
                      <a:moveTo>
                        <a:pt x="0" y="0"/>
                      </a:moveTo>
                      <a:lnTo>
                        <a:pt x="0" y="268"/>
                      </a:lnTo>
                    </a:path>
                  </a:pathLst>
                </a:custGeom>
                <a:noFill/>
                <a:ln w="15709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1534" y="2356"/>
                  <a:ext cx="20" cy="192"/>
                </a:xfrm>
                <a:custGeom>
                  <a:avLst/>
                  <a:gdLst>
                    <a:gd name="T0" fmla="*/ 0 w 20"/>
                    <a:gd name="T1" fmla="*/ 0 h 192"/>
                    <a:gd name="T2" fmla="*/ 0 w 20"/>
                    <a:gd name="T3" fmla="*/ 19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2">
                      <a:moveTo>
                        <a:pt x="0" y="0"/>
                      </a:moveTo>
                      <a:lnTo>
                        <a:pt x="0" y="191"/>
                      </a:lnTo>
                    </a:path>
                  </a:pathLst>
                </a:custGeom>
                <a:noFill/>
                <a:ln w="15709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1541" y="2452"/>
                  <a:ext cx="20" cy="89"/>
                </a:xfrm>
                <a:custGeom>
                  <a:avLst/>
                  <a:gdLst>
                    <a:gd name="T0" fmla="*/ 0 w 20"/>
                    <a:gd name="T1" fmla="*/ 0 h 89"/>
                    <a:gd name="T2" fmla="*/ 0 w 20"/>
                    <a:gd name="T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89">
                      <a:moveTo>
                        <a:pt x="0" y="0"/>
                      </a:moveTo>
                      <a:lnTo>
                        <a:pt x="0" y="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1556" y="2410"/>
                  <a:ext cx="20" cy="180"/>
                </a:xfrm>
                <a:custGeom>
                  <a:avLst/>
                  <a:gdLst>
                    <a:gd name="T0" fmla="*/ 0 w 20"/>
                    <a:gd name="T1" fmla="*/ 0 h 180"/>
                    <a:gd name="T2" fmla="*/ 0 w 20"/>
                    <a:gd name="T3" fmla="*/ 179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0">
                      <a:moveTo>
                        <a:pt x="0" y="0"/>
                      </a:moveTo>
                      <a:lnTo>
                        <a:pt x="0" y="17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217"/>
                <p:cNvSpPr>
                  <a:spLocks/>
                </p:cNvSpPr>
                <p:nvPr/>
              </p:nvSpPr>
              <p:spPr bwMode="auto">
                <a:xfrm>
                  <a:off x="1571" y="2356"/>
                  <a:ext cx="20" cy="185"/>
                </a:xfrm>
                <a:custGeom>
                  <a:avLst/>
                  <a:gdLst>
                    <a:gd name="T0" fmla="*/ 0 w 20"/>
                    <a:gd name="T1" fmla="*/ 0 h 185"/>
                    <a:gd name="T2" fmla="*/ 0 w 20"/>
                    <a:gd name="T3" fmla="*/ 184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5">
                      <a:moveTo>
                        <a:pt x="0" y="0"/>
                      </a:moveTo>
                      <a:lnTo>
                        <a:pt x="0" y="18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1593" y="2426"/>
                  <a:ext cx="20" cy="263"/>
                </a:xfrm>
                <a:custGeom>
                  <a:avLst/>
                  <a:gdLst>
                    <a:gd name="T0" fmla="*/ 0 w 20"/>
                    <a:gd name="T1" fmla="*/ 0 h 263"/>
                    <a:gd name="T2" fmla="*/ 0 w 20"/>
                    <a:gd name="T3" fmla="*/ 26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63">
                      <a:moveTo>
                        <a:pt x="0" y="0"/>
                      </a:moveTo>
                      <a:lnTo>
                        <a:pt x="0" y="262"/>
                      </a:lnTo>
                    </a:path>
                  </a:pathLst>
                </a:custGeom>
                <a:noFill/>
                <a:ln w="1573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1600" y="2689"/>
                  <a:ext cx="20" cy="79"/>
                </a:xfrm>
                <a:custGeom>
                  <a:avLst/>
                  <a:gdLst>
                    <a:gd name="T0" fmla="*/ 0 w 20"/>
                    <a:gd name="T1" fmla="*/ 0 h 79"/>
                    <a:gd name="T2" fmla="*/ 0 w 20"/>
                    <a:gd name="T3" fmla="*/ 78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79">
                      <a:moveTo>
                        <a:pt x="0" y="0"/>
                      </a:moveTo>
                      <a:lnTo>
                        <a:pt x="0" y="7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220"/>
                <p:cNvSpPr>
                  <a:spLocks/>
                </p:cNvSpPr>
                <p:nvPr/>
              </p:nvSpPr>
              <p:spPr bwMode="auto">
                <a:xfrm>
                  <a:off x="1615" y="2387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18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2">
                      <a:moveTo>
                        <a:pt x="0" y="0"/>
                      </a:moveTo>
                      <a:lnTo>
                        <a:pt x="0" y="18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221"/>
                <p:cNvSpPr>
                  <a:spLocks/>
                </p:cNvSpPr>
                <p:nvPr/>
              </p:nvSpPr>
              <p:spPr bwMode="auto">
                <a:xfrm>
                  <a:off x="1637" y="2449"/>
                  <a:ext cx="20" cy="255"/>
                </a:xfrm>
                <a:custGeom>
                  <a:avLst/>
                  <a:gdLst>
                    <a:gd name="T0" fmla="*/ 0 w 20"/>
                    <a:gd name="T1" fmla="*/ 0 h 255"/>
                    <a:gd name="T2" fmla="*/ 0 w 20"/>
                    <a:gd name="T3" fmla="*/ 254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55">
                      <a:moveTo>
                        <a:pt x="0" y="0"/>
                      </a:moveTo>
                      <a:lnTo>
                        <a:pt x="0" y="254"/>
                      </a:lnTo>
                    </a:path>
                  </a:pathLst>
                </a:custGeom>
                <a:noFill/>
                <a:ln w="15709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222"/>
                <p:cNvSpPr>
                  <a:spLocks/>
                </p:cNvSpPr>
                <p:nvPr/>
              </p:nvSpPr>
              <p:spPr bwMode="auto">
                <a:xfrm>
                  <a:off x="1652" y="2456"/>
                  <a:ext cx="20" cy="170"/>
                </a:xfrm>
                <a:custGeom>
                  <a:avLst/>
                  <a:gdLst>
                    <a:gd name="T0" fmla="*/ 0 w 20"/>
                    <a:gd name="T1" fmla="*/ 0 h 170"/>
                    <a:gd name="T2" fmla="*/ 0 w 20"/>
                    <a:gd name="T3" fmla="*/ 169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0">
                      <a:moveTo>
                        <a:pt x="0" y="0"/>
                      </a:moveTo>
                      <a:lnTo>
                        <a:pt x="0" y="169"/>
                      </a:lnTo>
                    </a:path>
                  </a:pathLst>
                </a:custGeom>
                <a:noFill/>
                <a:ln w="15709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" name="Freeform 223"/>
                <p:cNvSpPr>
                  <a:spLocks/>
                </p:cNvSpPr>
                <p:nvPr/>
              </p:nvSpPr>
              <p:spPr bwMode="auto">
                <a:xfrm>
                  <a:off x="1660" y="2548"/>
                  <a:ext cx="20" cy="85"/>
                </a:xfrm>
                <a:custGeom>
                  <a:avLst/>
                  <a:gdLst>
                    <a:gd name="T0" fmla="*/ 0 w 20"/>
                    <a:gd name="T1" fmla="*/ 0 h 85"/>
                    <a:gd name="T2" fmla="*/ 0 w 20"/>
                    <a:gd name="T3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85">
                      <a:moveTo>
                        <a:pt x="0" y="0"/>
                      </a:moveTo>
                      <a:lnTo>
                        <a:pt x="0" y="8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" name="Freeform 224"/>
                <p:cNvSpPr>
                  <a:spLocks/>
                </p:cNvSpPr>
                <p:nvPr/>
              </p:nvSpPr>
              <p:spPr bwMode="auto">
                <a:xfrm>
                  <a:off x="1674" y="2503"/>
                  <a:ext cx="20" cy="173"/>
                </a:xfrm>
                <a:custGeom>
                  <a:avLst/>
                  <a:gdLst>
                    <a:gd name="T0" fmla="*/ 0 w 20"/>
                    <a:gd name="T1" fmla="*/ 0 h 173"/>
                    <a:gd name="T2" fmla="*/ 0 w 20"/>
                    <a:gd name="T3" fmla="*/ 172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3">
                      <a:moveTo>
                        <a:pt x="0" y="0"/>
                      </a:moveTo>
                      <a:lnTo>
                        <a:pt x="0" y="17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" name="Freeform 225"/>
                <p:cNvSpPr>
                  <a:spLocks/>
                </p:cNvSpPr>
                <p:nvPr/>
              </p:nvSpPr>
              <p:spPr bwMode="auto">
                <a:xfrm>
                  <a:off x="1697" y="2426"/>
                  <a:ext cx="20" cy="264"/>
                </a:xfrm>
                <a:custGeom>
                  <a:avLst/>
                  <a:gdLst>
                    <a:gd name="T0" fmla="*/ 0 w 20"/>
                    <a:gd name="T1" fmla="*/ 0 h 264"/>
                    <a:gd name="T2" fmla="*/ 0 w 20"/>
                    <a:gd name="T3" fmla="*/ 263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64">
                      <a:moveTo>
                        <a:pt x="0" y="0"/>
                      </a:moveTo>
                      <a:lnTo>
                        <a:pt x="0" y="263"/>
                      </a:lnTo>
                    </a:path>
                  </a:pathLst>
                </a:custGeom>
                <a:noFill/>
                <a:ln w="15709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" name="Freeform 226"/>
                <p:cNvSpPr>
                  <a:spLocks/>
                </p:cNvSpPr>
                <p:nvPr/>
              </p:nvSpPr>
              <p:spPr bwMode="auto">
                <a:xfrm>
                  <a:off x="1704" y="2519"/>
                  <a:ext cx="20" cy="86"/>
                </a:xfrm>
                <a:custGeom>
                  <a:avLst/>
                  <a:gdLst>
                    <a:gd name="T0" fmla="*/ 0 w 20"/>
                    <a:gd name="T1" fmla="*/ 0 h 86"/>
                    <a:gd name="T2" fmla="*/ 0 w 20"/>
                    <a:gd name="T3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86">
                      <a:moveTo>
                        <a:pt x="0" y="0"/>
                      </a:moveTo>
                      <a:lnTo>
                        <a:pt x="0" y="8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" name="Freeform 227"/>
                <p:cNvSpPr>
                  <a:spLocks/>
                </p:cNvSpPr>
                <p:nvPr/>
              </p:nvSpPr>
              <p:spPr bwMode="auto">
                <a:xfrm>
                  <a:off x="1719" y="2518"/>
                  <a:ext cx="20" cy="172"/>
                </a:xfrm>
                <a:custGeom>
                  <a:avLst/>
                  <a:gdLst>
                    <a:gd name="T0" fmla="*/ 0 w 20"/>
                    <a:gd name="T1" fmla="*/ 0 h 172"/>
                    <a:gd name="T2" fmla="*/ 0 w 20"/>
                    <a:gd name="T3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2">
                      <a:moveTo>
                        <a:pt x="0" y="0"/>
                      </a:moveTo>
                      <a:lnTo>
                        <a:pt x="0" y="17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" name="Freeform 228"/>
                <p:cNvSpPr>
                  <a:spLocks/>
                </p:cNvSpPr>
                <p:nvPr/>
              </p:nvSpPr>
              <p:spPr bwMode="auto">
                <a:xfrm>
                  <a:off x="1734" y="2572"/>
                  <a:ext cx="20" cy="167"/>
                </a:xfrm>
                <a:custGeom>
                  <a:avLst/>
                  <a:gdLst>
                    <a:gd name="T0" fmla="*/ 0 w 20"/>
                    <a:gd name="T1" fmla="*/ 0 h 167"/>
                    <a:gd name="T2" fmla="*/ 0 w 20"/>
                    <a:gd name="T3" fmla="*/ 16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67">
                      <a:moveTo>
                        <a:pt x="0" y="0"/>
                      </a:moveTo>
                      <a:lnTo>
                        <a:pt x="0" y="16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" name="Freeform 229"/>
                <p:cNvSpPr>
                  <a:spLocks/>
                </p:cNvSpPr>
                <p:nvPr/>
              </p:nvSpPr>
              <p:spPr bwMode="auto">
                <a:xfrm>
                  <a:off x="1748" y="2372"/>
                  <a:ext cx="20" cy="183"/>
                </a:xfrm>
                <a:custGeom>
                  <a:avLst/>
                  <a:gdLst>
                    <a:gd name="T0" fmla="*/ 0 w 20"/>
                    <a:gd name="T1" fmla="*/ 0 h 183"/>
                    <a:gd name="T2" fmla="*/ 0 w 20"/>
                    <a:gd name="T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3">
                      <a:moveTo>
                        <a:pt x="0" y="0"/>
                      </a:moveTo>
                      <a:lnTo>
                        <a:pt x="0" y="18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230"/>
                <p:cNvSpPr>
                  <a:spLocks/>
                </p:cNvSpPr>
                <p:nvPr/>
              </p:nvSpPr>
              <p:spPr bwMode="auto">
                <a:xfrm>
                  <a:off x="3277" y="2495"/>
                  <a:ext cx="20" cy="174"/>
                </a:xfrm>
                <a:custGeom>
                  <a:avLst/>
                  <a:gdLst>
                    <a:gd name="T0" fmla="*/ 0 w 20"/>
                    <a:gd name="T1" fmla="*/ 0 h 174"/>
                    <a:gd name="T2" fmla="*/ 0 w 20"/>
                    <a:gd name="T3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4">
                      <a:moveTo>
                        <a:pt x="0" y="0"/>
                      </a:moveTo>
                      <a:lnTo>
                        <a:pt x="0" y="17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231"/>
                <p:cNvSpPr>
                  <a:spLocks/>
                </p:cNvSpPr>
                <p:nvPr/>
              </p:nvSpPr>
              <p:spPr bwMode="auto">
                <a:xfrm>
                  <a:off x="3292" y="2433"/>
                  <a:ext cx="20" cy="179"/>
                </a:xfrm>
                <a:custGeom>
                  <a:avLst/>
                  <a:gdLst>
                    <a:gd name="T0" fmla="*/ 0 w 20"/>
                    <a:gd name="T1" fmla="*/ 0 h 179"/>
                    <a:gd name="T2" fmla="*/ 0 w 20"/>
                    <a:gd name="T3" fmla="*/ 17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9">
                      <a:moveTo>
                        <a:pt x="0" y="0"/>
                      </a:moveTo>
                      <a:lnTo>
                        <a:pt x="0" y="17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232"/>
                <p:cNvSpPr>
                  <a:spLocks/>
                </p:cNvSpPr>
                <p:nvPr/>
              </p:nvSpPr>
              <p:spPr bwMode="auto">
                <a:xfrm>
                  <a:off x="3307" y="2572"/>
                  <a:ext cx="20" cy="167"/>
                </a:xfrm>
                <a:custGeom>
                  <a:avLst/>
                  <a:gdLst>
                    <a:gd name="T0" fmla="*/ 0 w 20"/>
                    <a:gd name="T1" fmla="*/ 0 h 167"/>
                    <a:gd name="T2" fmla="*/ 0 w 20"/>
                    <a:gd name="T3" fmla="*/ 16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67">
                      <a:moveTo>
                        <a:pt x="0" y="0"/>
                      </a:moveTo>
                      <a:lnTo>
                        <a:pt x="0" y="16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" name="Freeform 233"/>
                <p:cNvSpPr>
                  <a:spLocks/>
                </p:cNvSpPr>
                <p:nvPr/>
              </p:nvSpPr>
              <p:spPr bwMode="auto">
                <a:xfrm>
                  <a:off x="3322" y="2564"/>
                  <a:ext cx="20" cy="168"/>
                </a:xfrm>
                <a:custGeom>
                  <a:avLst/>
                  <a:gdLst>
                    <a:gd name="T0" fmla="*/ 0 w 20"/>
                    <a:gd name="T1" fmla="*/ 0 h 168"/>
                    <a:gd name="T2" fmla="*/ 0 w 20"/>
                    <a:gd name="T3" fmla="*/ 167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68">
                      <a:moveTo>
                        <a:pt x="0" y="0"/>
                      </a:moveTo>
                      <a:lnTo>
                        <a:pt x="0" y="167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234"/>
                <p:cNvSpPr>
                  <a:spLocks/>
                </p:cNvSpPr>
                <p:nvPr/>
              </p:nvSpPr>
              <p:spPr bwMode="auto">
                <a:xfrm>
                  <a:off x="3337" y="2295"/>
                  <a:ext cx="20" cy="189"/>
                </a:xfrm>
                <a:custGeom>
                  <a:avLst/>
                  <a:gdLst>
                    <a:gd name="T0" fmla="*/ 0 w 20"/>
                    <a:gd name="T1" fmla="*/ 0 h 189"/>
                    <a:gd name="T2" fmla="*/ 0 w 20"/>
                    <a:gd name="T3" fmla="*/ 18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9">
                      <a:moveTo>
                        <a:pt x="0" y="0"/>
                      </a:moveTo>
                      <a:lnTo>
                        <a:pt x="0" y="1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235"/>
                <p:cNvSpPr>
                  <a:spLocks/>
                </p:cNvSpPr>
                <p:nvPr/>
              </p:nvSpPr>
              <p:spPr bwMode="auto">
                <a:xfrm>
                  <a:off x="3352" y="2518"/>
                  <a:ext cx="20" cy="172"/>
                </a:xfrm>
                <a:custGeom>
                  <a:avLst/>
                  <a:gdLst>
                    <a:gd name="T0" fmla="*/ 0 w 20"/>
                    <a:gd name="T1" fmla="*/ 0 h 172"/>
                    <a:gd name="T2" fmla="*/ 0 w 20"/>
                    <a:gd name="T3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2">
                      <a:moveTo>
                        <a:pt x="0" y="0"/>
                      </a:moveTo>
                      <a:lnTo>
                        <a:pt x="0" y="17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236"/>
                <p:cNvSpPr>
                  <a:spLocks/>
                </p:cNvSpPr>
                <p:nvPr/>
              </p:nvSpPr>
              <p:spPr bwMode="auto">
                <a:xfrm>
                  <a:off x="3367" y="2272"/>
                  <a:ext cx="20" cy="191"/>
                </a:xfrm>
                <a:custGeom>
                  <a:avLst/>
                  <a:gdLst>
                    <a:gd name="T0" fmla="*/ 0 w 20"/>
                    <a:gd name="T1" fmla="*/ 0 h 191"/>
                    <a:gd name="T2" fmla="*/ 0 w 20"/>
                    <a:gd name="T3" fmla="*/ 19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1">
                      <a:moveTo>
                        <a:pt x="0" y="0"/>
                      </a:moveTo>
                      <a:lnTo>
                        <a:pt x="0" y="19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" name="Freeform 237"/>
                <p:cNvSpPr>
                  <a:spLocks/>
                </p:cNvSpPr>
                <p:nvPr/>
              </p:nvSpPr>
              <p:spPr bwMode="auto">
                <a:xfrm>
                  <a:off x="3382" y="2495"/>
                  <a:ext cx="20" cy="174"/>
                </a:xfrm>
                <a:custGeom>
                  <a:avLst/>
                  <a:gdLst>
                    <a:gd name="T0" fmla="*/ 0 w 20"/>
                    <a:gd name="T1" fmla="*/ 0 h 174"/>
                    <a:gd name="T2" fmla="*/ 0 w 20"/>
                    <a:gd name="T3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4">
                      <a:moveTo>
                        <a:pt x="0" y="0"/>
                      </a:moveTo>
                      <a:lnTo>
                        <a:pt x="0" y="17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238"/>
                <p:cNvSpPr>
                  <a:spLocks/>
                </p:cNvSpPr>
                <p:nvPr/>
              </p:nvSpPr>
              <p:spPr bwMode="auto">
                <a:xfrm>
                  <a:off x="3404" y="2318"/>
                  <a:ext cx="20" cy="273"/>
                </a:xfrm>
                <a:custGeom>
                  <a:avLst/>
                  <a:gdLst>
                    <a:gd name="T0" fmla="*/ 0 w 20"/>
                    <a:gd name="T1" fmla="*/ 0 h 273"/>
                    <a:gd name="T2" fmla="*/ 0 w 20"/>
                    <a:gd name="T3" fmla="*/ 272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73">
                      <a:moveTo>
                        <a:pt x="0" y="0"/>
                      </a:moveTo>
                      <a:lnTo>
                        <a:pt x="0" y="272"/>
                      </a:lnTo>
                    </a:path>
                  </a:pathLst>
                </a:custGeom>
                <a:noFill/>
                <a:ln w="158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239"/>
                <p:cNvSpPr>
                  <a:spLocks/>
                </p:cNvSpPr>
                <p:nvPr/>
              </p:nvSpPr>
              <p:spPr bwMode="auto">
                <a:xfrm>
                  <a:off x="3412" y="2410"/>
                  <a:ext cx="20" cy="94"/>
                </a:xfrm>
                <a:custGeom>
                  <a:avLst/>
                  <a:gdLst>
                    <a:gd name="T0" fmla="*/ 0 w 20"/>
                    <a:gd name="T1" fmla="*/ 93 h 94"/>
                    <a:gd name="T2" fmla="*/ 0 w 20"/>
                    <a:gd name="T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4">
                      <a:moveTo>
                        <a:pt x="0" y="9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240"/>
                <p:cNvSpPr>
                  <a:spLocks/>
                </p:cNvSpPr>
                <p:nvPr/>
              </p:nvSpPr>
              <p:spPr bwMode="auto">
                <a:xfrm>
                  <a:off x="3427" y="2387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18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2">
                      <a:moveTo>
                        <a:pt x="0" y="0"/>
                      </a:moveTo>
                      <a:lnTo>
                        <a:pt x="0" y="18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" name="Freeform 241"/>
                <p:cNvSpPr>
                  <a:spLocks/>
                </p:cNvSpPr>
                <p:nvPr/>
              </p:nvSpPr>
              <p:spPr bwMode="auto">
                <a:xfrm>
                  <a:off x="3442" y="2395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18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2">
                      <a:moveTo>
                        <a:pt x="0" y="0"/>
                      </a:moveTo>
                      <a:lnTo>
                        <a:pt x="0" y="18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242"/>
                <p:cNvSpPr>
                  <a:spLocks/>
                </p:cNvSpPr>
                <p:nvPr/>
              </p:nvSpPr>
              <p:spPr bwMode="auto">
                <a:xfrm>
                  <a:off x="3457" y="2234"/>
                  <a:ext cx="20" cy="194"/>
                </a:xfrm>
                <a:custGeom>
                  <a:avLst/>
                  <a:gdLst>
                    <a:gd name="T0" fmla="*/ 0 w 20"/>
                    <a:gd name="T1" fmla="*/ 0 h 194"/>
                    <a:gd name="T2" fmla="*/ 0 w 20"/>
                    <a:gd name="T3" fmla="*/ 193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4">
                      <a:moveTo>
                        <a:pt x="0" y="0"/>
                      </a:moveTo>
                      <a:lnTo>
                        <a:pt x="0" y="19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243"/>
                <p:cNvSpPr>
                  <a:spLocks/>
                </p:cNvSpPr>
                <p:nvPr/>
              </p:nvSpPr>
              <p:spPr bwMode="auto">
                <a:xfrm>
                  <a:off x="3472" y="2303"/>
                  <a:ext cx="20" cy="189"/>
                </a:xfrm>
                <a:custGeom>
                  <a:avLst/>
                  <a:gdLst>
                    <a:gd name="T0" fmla="*/ 0 w 20"/>
                    <a:gd name="T1" fmla="*/ 0 h 189"/>
                    <a:gd name="T2" fmla="*/ 0 w 20"/>
                    <a:gd name="T3" fmla="*/ 18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9">
                      <a:moveTo>
                        <a:pt x="0" y="0"/>
                      </a:moveTo>
                      <a:lnTo>
                        <a:pt x="0" y="1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244"/>
                <p:cNvSpPr>
                  <a:spLocks/>
                </p:cNvSpPr>
                <p:nvPr/>
              </p:nvSpPr>
              <p:spPr bwMode="auto">
                <a:xfrm>
                  <a:off x="3487" y="2280"/>
                  <a:ext cx="20" cy="190"/>
                </a:xfrm>
                <a:custGeom>
                  <a:avLst/>
                  <a:gdLst>
                    <a:gd name="T0" fmla="*/ 0 w 20"/>
                    <a:gd name="T1" fmla="*/ 0 h 190"/>
                    <a:gd name="T2" fmla="*/ 0 w 20"/>
                    <a:gd name="T3" fmla="*/ 189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0">
                      <a:moveTo>
                        <a:pt x="0" y="0"/>
                      </a:moveTo>
                      <a:lnTo>
                        <a:pt x="0" y="18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" name="Freeform 245"/>
                <p:cNvSpPr>
                  <a:spLocks/>
                </p:cNvSpPr>
                <p:nvPr/>
              </p:nvSpPr>
              <p:spPr bwMode="auto">
                <a:xfrm>
                  <a:off x="3501" y="2303"/>
                  <a:ext cx="20" cy="189"/>
                </a:xfrm>
                <a:custGeom>
                  <a:avLst/>
                  <a:gdLst>
                    <a:gd name="T0" fmla="*/ 0 w 20"/>
                    <a:gd name="T1" fmla="*/ 0 h 189"/>
                    <a:gd name="T2" fmla="*/ 0 w 20"/>
                    <a:gd name="T3" fmla="*/ 18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9">
                      <a:moveTo>
                        <a:pt x="0" y="0"/>
                      </a:moveTo>
                      <a:lnTo>
                        <a:pt x="0" y="1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246"/>
                <p:cNvSpPr>
                  <a:spLocks/>
                </p:cNvSpPr>
                <p:nvPr/>
              </p:nvSpPr>
              <p:spPr bwMode="auto">
                <a:xfrm>
                  <a:off x="3516" y="2065"/>
                  <a:ext cx="20" cy="206"/>
                </a:xfrm>
                <a:custGeom>
                  <a:avLst/>
                  <a:gdLst>
                    <a:gd name="T0" fmla="*/ 0 w 20"/>
                    <a:gd name="T1" fmla="*/ 0 h 206"/>
                    <a:gd name="T2" fmla="*/ 0 w 20"/>
                    <a:gd name="T3" fmla="*/ 205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06">
                      <a:moveTo>
                        <a:pt x="0" y="0"/>
                      </a:moveTo>
                      <a:lnTo>
                        <a:pt x="0" y="20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247"/>
                <p:cNvSpPr>
                  <a:spLocks/>
                </p:cNvSpPr>
                <p:nvPr/>
              </p:nvSpPr>
              <p:spPr bwMode="auto">
                <a:xfrm>
                  <a:off x="3531" y="2096"/>
                  <a:ext cx="20" cy="204"/>
                </a:xfrm>
                <a:custGeom>
                  <a:avLst/>
                  <a:gdLst>
                    <a:gd name="T0" fmla="*/ 0 w 20"/>
                    <a:gd name="T1" fmla="*/ 0 h 204"/>
                    <a:gd name="T2" fmla="*/ 0 w 20"/>
                    <a:gd name="T3" fmla="*/ 20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04">
                      <a:moveTo>
                        <a:pt x="0" y="0"/>
                      </a:moveTo>
                      <a:lnTo>
                        <a:pt x="0" y="20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248"/>
                <p:cNvSpPr>
                  <a:spLocks/>
                </p:cNvSpPr>
                <p:nvPr/>
              </p:nvSpPr>
              <p:spPr bwMode="auto">
                <a:xfrm>
                  <a:off x="3546" y="2080"/>
                  <a:ext cx="20" cy="205"/>
                </a:xfrm>
                <a:custGeom>
                  <a:avLst/>
                  <a:gdLst>
                    <a:gd name="T0" fmla="*/ 0 w 20"/>
                    <a:gd name="T1" fmla="*/ 0 h 205"/>
                    <a:gd name="T2" fmla="*/ 0 w 20"/>
                    <a:gd name="T3" fmla="*/ 20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05">
                      <a:moveTo>
                        <a:pt x="0" y="0"/>
                      </a:moveTo>
                      <a:lnTo>
                        <a:pt x="0" y="20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0" name="Freeform 249"/>
                <p:cNvSpPr>
                  <a:spLocks/>
                </p:cNvSpPr>
                <p:nvPr/>
              </p:nvSpPr>
              <p:spPr bwMode="auto">
                <a:xfrm>
                  <a:off x="3561" y="1660"/>
                  <a:ext cx="20" cy="232"/>
                </a:xfrm>
                <a:custGeom>
                  <a:avLst/>
                  <a:gdLst>
                    <a:gd name="T0" fmla="*/ 0 w 20"/>
                    <a:gd name="T1" fmla="*/ 0 h 232"/>
                    <a:gd name="T2" fmla="*/ 0 w 20"/>
                    <a:gd name="T3" fmla="*/ 231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32">
                      <a:moveTo>
                        <a:pt x="0" y="0"/>
                      </a:moveTo>
                      <a:lnTo>
                        <a:pt x="0" y="23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250"/>
                <p:cNvSpPr>
                  <a:spLocks/>
                </p:cNvSpPr>
                <p:nvPr/>
              </p:nvSpPr>
              <p:spPr bwMode="auto">
                <a:xfrm>
                  <a:off x="3576" y="1485"/>
                  <a:ext cx="20" cy="243"/>
                </a:xfrm>
                <a:custGeom>
                  <a:avLst/>
                  <a:gdLst>
                    <a:gd name="T0" fmla="*/ 0 w 20"/>
                    <a:gd name="T1" fmla="*/ 0 h 243"/>
                    <a:gd name="T2" fmla="*/ 0 w 20"/>
                    <a:gd name="T3" fmla="*/ 242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43">
                      <a:moveTo>
                        <a:pt x="0" y="0"/>
                      </a:moveTo>
                      <a:lnTo>
                        <a:pt x="0" y="24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251"/>
                <p:cNvSpPr>
                  <a:spLocks/>
                </p:cNvSpPr>
                <p:nvPr/>
              </p:nvSpPr>
              <p:spPr bwMode="auto">
                <a:xfrm>
                  <a:off x="3591" y="1059"/>
                  <a:ext cx="20" cy="267"/>
                </a:xfrm>
                <a:custGeom>
                  <a:avLst/>
                  <a:gdLst>
                    <a:gd name="T0" fmla="*/ 0 w 20"/>
                    <a:gd name="T1" fmla="*/ 0 h 267"/>
                    <a:gd name="T2" fmla="*/ 0 w 20"/>
                    <a:gd name="T3" fmla="*/ 266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67">
                      <a:moveTo>
                        <a:pt x="0" y="0"/>
                      </a:moveTo>
                      <a:lnTo>
                        <a:pt x="0" y="26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252"/>
                <p:cNvSpPr>
                  <a:spLocks/>
                </p:cNvSpPr>
                <p:nvPr/>
              </p:nvSpPr>
              <p:spPr bwMode="auto">
                <a:xfrm>
                  <a:off x="3606" y="657"/>
                  <a:ext cx="20" cy="288"/>
                </a:xfrm>
                <a:custGeom>
                  <a:avLst/>
                  <a:gdLst>
                    <a:gd name="T0" fmla="*/ 0 w 20"/>
                    <a:gd name="T1" fmla="*/ 0 h 288"/>
                    <a:gd name="T2" fmla="*/ 0 w 20"/>
                    <a:gd name="T3" fmla="*/ 287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88">
                      <a:moveTo>
                        <a:pt x="0" y="0"/>
                      </a:moveTo>
                      <a:lnTo>
                        <a:pt x="0" y="287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Freeform 253"/>
                <p:cNvSpPr>
                  <a:spLocks/>
                </p:cNvSpPr>
                <p:nvPr/>
              </p:nvSpPr>
              <p:spPr bwMode="auto">
                <a:xfrm>
                  <a:off x="3621" y="415"/>
                  <a:ext cx="20" cy="300"/>
                </a:xfrm>
                <a:custGeom>
                  <a:avLst/>
                  <a:gdLst>
                    <a:gd name="T0" fmla="*/ 0 w 20"/>
                    <a:gd name="T1" fmla="*/ 0 h 300"/>
                    <a:gd name="T2" fmla="*/ 0 w 20"/>
                    <a:gd name="T3" fmla="*/ 299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300">
                      <a:moveTo>
                        <a:pt x="0" y="0"/>
                      </a:moveTo>
                      <a:lnTo>
                        <a:pt x="0" y="29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Freeform 254"/>
                <p:cNvSpPr>
                  <a:spLocks/>
                </p:cNvSpPr>
                <p:nvPr/>
              </p:nvSpPr>
              <p:spPr bwMode="auto">
                <a:xfrm>
                  <a:off x="3636" y="233"/>
                  <a:ext cx="20" cy="308"/>
                </a:xfrm>
                <a:custGeom>
                  <a:avLst/>
                  <a:gdLst>
                    <a:gd name="T0" fmla="*/ 0 w 20"/>
                    <a:gd name="T1" fmla="*/ 0 h 308"/>
                    <a:gd name="T2" fmla="*/ 0 w 20"/>
                    <a:gd name="T3" fmla="*/ 30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308">
                      <a:moveTo>
                        <a:pt x="0" y="0"/>
                      </a:moveTo>
                      <a:lnTo>
                        <a:pt x="0" y="307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Freeform 255"/>
                <p:cNvSpPr>
                  <a:spLocks/>
                </p:cNvSpPr>
                <p:nvPr/>
              </p:nvSpPr>
              <p:spPr bwMode="auto">
                <a:xfrm>
                  <a:off x="3651" y="870"/>
                  <a:ext cx="20" cy="277"/>
                </a:xfrm>
                <a:custGeom>
                  <a:avLst/>
                  <a:gdLst>
                    <a:gd name="T0" fmla="*/ 0 w 20"/>
                    <a:gd name="T1" fmla="*/ 0 h 277"/>
                    <a:gd name="T2" fmla="*/ 0 w 20"/>
                    <a:gd name="T3" fmla="*/ 276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77">
                      <a:moveTo>
                        <a:pt x="0" y="0"/>
                      </a:moveTo>
                      <a:lnTo>
                        <a:pt x="0" y="27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7" name="Freeform 256"/>
                <p:cNvSpPr>
                  <a:spLocks/>
                </p:cNvSpPr>
                <p:nvPr/>
              </p:nvSpPr>
              <p:spPr bwMode="auto">
                <a:xfrm>
                  <a:off x="3666" y="1325"/>
                  <a:ext cx="20" cy="252"/>
                </a:xfrm>
                <a:custGeom>
                  <a:avLst/>
                  <a:gdLst>
                    <a:gd name="T0" fmla="*/ 0 w 20"/>
                    <a:gd name="T1" fmla="*/ 0 h 252"/>
                    <a:gd name="T2" fmla="*/ 0 w 20"/>
                    <a:gd name="T3" fmla="*/ 25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52">
                      <a:moveTo>
                        <a:pt x="0" y="0"/>
                      </a:moveTo>
                      <a:lnTo>
                        <a:pt x="0" y="25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8" name="Freeform 257"/>
                <p:cNvSpPr>
                  <a:spLocks/>
                </p:cNvSpPr>
                <p:nvPr/>
              </p:nvSpPr>
              <p:spPr bwMode="auto">
                <a:xfrm>
                  <a:off x="3681" y="1889"/>
                  <a:ext cx="20" cy="218"/>
                </a:xfrm>
                <a:custGeom>
                  <a:avLst/>
                  <a:gdLst>
                    <a:gd name="T0" fmla="*/ 0 w 20"/>
                    <a:gd name="T1" fmla="*/ 0 h 218"/>
                    <a:gd name="T2" fmla="*/ 0 w 20"/>
                    <a:gd name="T3" fmla="*/ 217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18">
                      <a:moveTo>
                        <a:pt x="0" y="0"/>
                      </a:moveTo>
                      <a:lnTo>
                        <a:pt x="0" y="217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" name="Freeform 258"/>
                <p:cNvSpPr>
                  <a:spLocks/>
                </p:cNvSpPr>
                <p:nvPr/>
              </p:nvSpPr>
              <p:spPr bwMode="auto">
                <a:xfrm>
                  <a:off x="3695" y="2027"/>
                  <a:ext cx="20" cy="209"/>
                </a:xfrm>
                <a:custGeom>
                  <a:avLst/>
                  <a:gdLst>
                    <a:gd name="T0" fmla="*/ 0 w 20"/>
                    <a:gd name="T1" fmla="*/ 0 h 209"/>
                    <a:gd name="T2" fmla="*/ 0 w 20"/>
                    <a:gd name="T3" fmla="*/ 208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09">
                      <a:moveTo>
                        <a:pt x="0" y="0"/>
                      </a:moveTo>
                      <a:lnTo>
                        <a:pt x="0" y="20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0" name="Freeform 259"/>
                <p:cNvSpPr>
                  <a:spLocks/>
                </p:cNvSpPr>
                <p:nvPr/>
              </p:nvSpPr>
              <p:spPr bwMode="auto">
                <a:xfrm>
                  <a:off x="3710" y="2333"/>
                  <a:ext cx="20" cy="186"/>
                </a:xfrm>
                <a:custGeom>
                  <a:avLst/>
                  <a:gdLst>
                    <a:gd name="T0" fmla="*/ 0 w 20"/>
                    <a:gd name="T1" fmla="*/ 0 h 186"/>
                    <a:gd name="T2" fmla="*/ 0 w 20"/>
                    <a:gd name="T3" fmla="*/ 185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6">
                      <a:moveTo>
                        <a:pt x="0" y="0"/>
                      </a:moveTo>
                      <a:lnTo>
                        <a:pt x="0" y="18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Freeform 260"/>
                <p:cNvSpPr>
                  <a:spLocks/>
                </p:cNvSpPr>
                <p:nvPr/>
              </p:nvSpPr>
              <p:spPr bwMode="auto">
                <a:xfrm>
                  <a:off x="3725" y="2356"/>
                  <a:ext cx="20" cy="185"/>
                </a:xfrm>
                <a:custGeom>
                  <a:avLst/>
                  <a:gdLst>
                    <a:gd name="T0" fmla="*/ 0 w 20"/>
                    <a:gd name="T1" fmla="*/ 0 h 185"/>
                    <a:gd name="T2" fmla="*/ 0 w 20"/>
                    <a:gd name="T3" fmla="*/ 184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5">
                      <a:moveTo>
                        <a:pt x="0" y="0"/>
                      </a:moveTo>
                      <a:lnTo>
                        <a:pt x="0" y="18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Freeform 261"/>
                <p:cNvSpPr>
                  <a:spLocks/>
                </p:cNvSpPr>
                <p:nvPr/>
              </p:nvSpPr>
              <p:spPr bwMode="auto">
                <a:xfrm>
                  <a:off x="3740" y="2295"/>
                  <a:ext cx="20" cy="189"/>
                </a:xfrm>
                <a:custGeom>
                  <a:avLst/>
                  <a:gdLst>
                    <a:gd name="T0" fmla="*/ 0 w 20"/>
                    <a:gd name="T1" fmla="*/ 0 h 189"/>
                    <a:gd name="T2" fmla="*/ 0 w 20"/>
                    <a:gd name="T3" fmla="*/ 18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9">
                      <a:moveTo>
                        <a:pt x="0" y="0"/>
                      </a:moveTo>
                      <a:lnTo>
                        <a:pt x="0" y="1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Freeform 262"/>
                <p:cNvSpPr>
                  <a:spLocks/>
                </p:cNvSpPr>
                <p:nvPr/>
              </p:nvSpPr>
              <p:spPr bwMode="auto">
                <a:xfrm>
                  <a:off x="3763" y="2211"/>
                  <a:ext cx="20" cy="281"/>
                </a:xfrm>
                <a:custGeom>
                  <a:avLst/>
                  <a:gdLst>
                    <a:gd name="T0" fmla="*/ 0 w 20"/>
                    <a:gd name="T1" fmla="*/ 0 h 281"/>
                    <a:gd name="T2" fmla="*/ 0 w 20"/>
                    <a:gd name="T3" fmla="*/ 28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81">
                      <a:moveTo>
                        <a:pt x="0" y="0"/>
                      </a:moveTo>
                      <a:lnTo>
                        <a:pt x="0" y="280"/>
                      </a:lnTo>
                    </a:path>
                  </a:pathLst>
                </a:custGeom>
                <a:noFill/>
                <a:ln w="158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Freeform 263"/>
                <p:cNvSpPr>
                  <a:spLocks/>
                </p:cNvSpPr>
                <p:nvPr/>
              </p:nvSpPr>
              <p:spPr bwMode="auto">
                <a:xfrm>
                  <a:off x="3770" y="2303"/>
                  <a:ext cx="20" cy="98"/>
                </a:xfrm>
                <a:custGeom>
                  <a:avLst/>
                  <a:gdLst>
                    <a:gd name="T0" fmla="*/ 0 w 20"/>
                    <a:gd name="T1" fmla="*/ 97 h 98"/>
                    <a:gd name="T2" fmla="*/ 0 w 20"/>
                    <a:gd name="T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8">
                      <a:moveTo>
                        <a:pt x="0" y="9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Freeform 264"/>
                <p:cNvSpPr>
                  <a:spLocks/>
                </p:cNvSpPr>
                <p:nvPr/>
              </p:nvSpPr>
              <p:spPr bwMode="auto">
                <a:xfrm>
                  <a:off x="3785" y="2234"/>
                  <a:ext cx="20" cy="194"/>
                </a:xfrm>
                <a:custGeom>
                  <a:avLst/>
                  <a:gdLst>
                    <a:gd name="T0" fmla="*/ 0 w 20"/>
                    <a:gd name="T1" fmla="*/ 0 h 194"/>
                    <a:gd name="T2" fmla="*/ 0 w 20"/>
                    <a:gd name="T3" fmla="*/ 193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4">
                      <a:moveTo>
                        <a:pt x="0" y="0"/>
                      </a:moveTo>
                      <a:lnTo>
                        <a:pt x="0" y="19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Freeform 265"/>
                <p:cNvSpPr>
                  <a:spLocks/>
                </p:cNvSpPr>
                <p:nvPr/>
              </p:nvSpPr>
              <p:spPr bwMode="auto">
                <a:xfrm>
                  <a:off x="3800" y="2356"/>
                  <a:ext cx="20" cy="185"/>
                </a:xfrm>
                <a:custGeom>
                  <a:avLst/>
                  <a:gdLst>
                    <a:gd name="T0" fmla="*/ 0 w 20"/>
                    <a:gd name="T1" fmla="*/ 0 h 185"/>
                    <a:gd name="T2" fmla="*/ 0 w 20"/>
                    <a:gd name="T3" fmla="*/ 184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5">
                      <a:moveTo>
                        <a:pt x="0" y="0"/>
                      </a:moveTo>
                      <a:lnTo>
                        <a:pt x="0" y="18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Freeform 266"/>
                <p:cNvSpPr>
                  <a:spLocks/>
                </p:cNvSpPr>
                <p:nvPr/>
              </p:nvSpPr>
              <p:spPr bwMode="auto">
                <a:xfrm>
                  <a:off x="3822" y="2073"/>
                  <a:ext cx="20" cy="305"/>
                </a:xfrm>
                <a:custGeom>
                  <a:avLst/>
                  <a:gdLst>
                    <a:gd name="T0" fmla="*/ 0 w 20"/>
                    <a:gd name="T1" fmla="*/ 0 h 305"/>
                    <a:gd name="T2" fmla="*/ 0 w 20"/>
                    <a:gd name="T3" fmla="*/ 304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305">
                      <a:moveTo>
                        <a:pt x="0" y="0"/>
                      </a:moveTo>
                      <a:lnTo>
                        <a:pt x="0" y="304"/>
                      </a:lnTo>
                    </a:path>
                  </a:pathLst>
                </a:custGeom>
                <a:noFill/>
                <a:ln w="158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Freeform 267"/>
                <p:cNvSpPr>
                  <a:spLocks/>
                </p:cNvSpPr>
                <p:nvPr/>
              </p:nvSpPr>
              <p:spPr bwMode="auto">
                <a:xfrm>
                  <a:off x="3830" y="2179"/>
                  <a:ext cx="20" cy="99"/>
                </a:xfrm>
                <a:custGeom>
                  <a:avLst/>
                  <a:gdLst>
                    <a:gd name="T0" fmla="*/ 0 w 20"/>
                    <a:gd name="T1" fmla="*/ 0 h 99"/>
                    <a:gd name="T2" fmla="*/ 0 w 20"/>
                    <a:gd name="T3" fmla="*/ 98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9">
                      <a:moveTo>
                        <a:pt x="0" y="0"/>
                      </a:moveTo>
                      <a:lnTo>
                        <a:pt x="0" y="9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Freeform 268"/>
                <p:cNvSpPr>
                  <a:spLocks/>
                </p:cNvSpPr>
                <p:nvPr/>
              </p:nvSpPr>
              <p:spPr bwMode="auto">
                <a:xfrm>
                  <a:off x="3845" y="2103"/>
                  <a:ext cx="20" cy="203"/>
                </a:xfrm>
                <a:custGeom>
                  <a:avLst/>
                  <a:gdLst>
                    <a:gd name="T0" fmla="*/ 0 w 20"/>
                    <a:gd name="T1" fmla="*/ 0 h 203"/>
                    <a:gd name="T2" fmla="*/ 0 w 20"/>
                    <a:gd name="T3" fmla="*/ 202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03">
                      <a:moveTo>
                        <a:pt x="0" y="0"/>
                      </a:moveTo>
                      <a:lnTo>
                        <a:pt x="0" y="20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Freeform 269"/>
                <p:cNvSpPr>
                  <a:spLocks/>
                </p:cNvSpPr>
                <p:nvPr/>
              </p:nvSpPr>
              <p:spPr bwMode="auto">
                <a:xfrm>
                  <a:off x="3860" y="2057"/>
                  <a:ext cx="20" cy="206"/>
                </a:xfrm>
                <a:custGeom>
                  <a:avLst/>
                  <a:gdLst>
                    <a:gd name="T0" fmla="*/ 0 w 20"/>
                    <a:gd name="T1" fmla="*/ 0 h 206"/>
                    <a:gd name="T2" fmla="*/ 0 w 20"/>
                    <a:gd name="T3" fmla="*/ 205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06">
                      <a:moveTo>
                        <a:pt x="0" y="0"/>
                      </a:moveTo>
                      <a:lnTo>
                        <a:pt x="0" y="20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Freeform 270"/>
                <p:cNvSpPr>
                  <a:spLocks/>
                </p:cNvSpPr>
                <p:nvPr/>
              </p:nvSpPr>
              <p:spPr bwMode="auto">
                <a:xfrm>
                  <a:off x="3880" y="1523"/>
                  <a:ext cx="20" cy="462"/>
                </a:xfrm>
                <a:custGeom>
                  <a:avLst/>
                  <a:gdLst>
                    <a:gd name="T0" fmla="*/ 0 w 20"/>
                    <a:gd name="T1" fmla="*/ 0 h 462"/>
                    <a:gd name="T2" fmla="*/ 0 w 20"/>
                    <a:gd name="T3" fmla="*/ 461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62">
                      <a:moveTo>
                        <a:pt x="0" y="0"/>
                      </a:moveTo>
                      <a:lnTo>
                        <a:pt x="0" y="461"/>
                      </a:lnTo>
                    </a:path>
                  </a:pathLst>
                </a:custGeom>
                <a:noFill/>
                <a:ln w="1265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Freeform 271"/>
                <p:cNvSpPr>
                  <a:spLocks/>
                </p:cNvSpPr>
                <p:nvPr/>
              </p:nvSpPr>
              <p:spPr bwMode="auto">
                <a:xfrm>
                  <a:off x="3905" y="1439"/>
                  <a:ext cx="20" cy="246"/>
                </a:xfrm>
                <a:custGeom>
                  <a:avLst/>
                  <a:gdLst>
                    <a:gd name="T0" fmla="*/ 0 w 20"/>
                    <a:gd name="T1" fmla="*/ 0 h 246"/>
                    <a:gd name="T2" fmla="*/ 0 w 20"/>
                    <a:gd name="T3" fmla="*/ 245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46">
                      <a:moveTo>
                        <a:pt x="0" y="0"/>
                      </a:moveTo>
                      <a:lnTo>
                        <a:pt x="0" y="24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Freeform 272"/>
                <p:cNvSpPr>
                  <a:spLocks/>
                </p:cNvSpPr>
                <p:nvPr/>
              </p:nvSpPr>
              <p:spPr bwMode="auto">
                <a:xfrm>
                  <a:off x="3920" y="635"/>
                  <a:ext cx="20" cy="289"/>
                </a:xfrm>
                <a:custGeom>
                  <a:avLst/>
                  <a:gdLst>
                    <a:gd name="T0" fmla="*/ 0 w 20"/>
                    <a:gd name="T1" fmla="*/ 0 h 289"/>
                    <a:gd name="T2" fmla="*/ 0 w 20"/>
                    <a:gd name="T3" fmla="*/ 288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89">
                      <a:moveTo>
                        <a:pt x="0" y="0"/>
                      </a:moveTo>
                      <a:lnTo>
                        <a:pt x="0" y="28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Freeform 273"/>
                <p:cNvSpPr>
                  <a:spLocks/>
                </p:cNvSpPr>
                <p:nvPr/>
              </p:nvSpPr>
              <p:spPr bwMode="auto">
                <a:xfrm>
                  <a:off x="3935" y="256"/>
                  <a:ext cx="20" cy="307"/>
                </a:xfrm>
                <a:custGeom>
                  <a:avLst/>
                  <a:gdLst>
                    <a:gd name="T0" fmla="*/ 0 w 20"/>
                    <a:gd name="T1" fmla="*/ 0 h 307"/>
                    <a:gd name="T2" fmla="*/ 0 w 20"/>
                    <a:gd name="T3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307">
                      <a:moveTo>
                        <a:pt x="0" y="0"/>
                      </a:moveTo>
                      <a:lnTo>
                        <a:pt x="0" y="30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Freeform 274"/>
                <p:cNvSpPr>
                  <a:spLocks/>
                </p:cNvSpPr>
                <p:nvPr/>
              </p:nvSpPr>
              <p:spPr bwMode="auto">
                <a:xfrm>
                  <a:off x="3949" y="256"/>
                  <a:ext cx="20" cy="307"/>
                </a:xfrm>
                <a:custGeom>
                  <a:avLst/>
                  <a:gdLst>
                    <a:gd name="T0" fmla="*/ 0 w 20"/>
                    <a:gd name="T1" fmla="*/ 0 h 307"/>
                    <a:gd name="T2" fmla="*/ 0 w 20"/>
                    <a:gd name="T3" fmla="*/ 30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307">
                      <a:moveTo>
                        <a:pt x="0" y="0"/>
                      </a:moveTo>
                      <a:lnTo>
                        <a:pt x="0" y="30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Freeform 275"/>
                <p:cNvSpPr>
                  <a:spLocks/>
                </p:cNvSpPr>
                <p:nvPr/>
              </p:nvSpPr>
              <p:spPr bwMode="auto">
                <a:xfrm>
                  <a:off x="3964" y="665"/>
                  <a:ext cx="20" cy="287"/>
                </a:xfrm>
                <a:custGeom>
                  <a:avLst/>
                  <a:gdLst>
                    <a:gd name="T0" fmla="*/ 0 w 20"/>
                    <a:gd name="T1" fmla="*/ 0 h 287"/>
                    <a:gd name="T2" fmla="*/ 0 w 20"/>
                    <a:gd name="T3" fmla="*/ 286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87">
                      <a:moveTo>
                        <a:pt x="0" y="0"/>
                      </a:moveTo>
                      <a:lnTo>
                        <a:pt x="0" y="28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Freeform 276"/>
                <p:cNvSpPr>
                  <a:spLocks/>
                </p:cNvSpPr>
                <p:nvPr/>
              </p:nvSpPr>
              <p:spPr bwMode="auto">
                <a:xfrm>
                  <a:off x="3979" y="1166"/>
                  <a:ext cx="20" cy="261"/>
                </a:xfrm>
                <a:custGeom>
                  <a:avLst/>
                  <a:gdLst>
                    <a:gd name="T0" fmla="*/ 0 w 20"/>
                    <a:gd name="T1" fmla="*/ 0 h 261"/>
                    <a:gd name="T2" fmla="*/ 0 w 20"/>
                    <a:gd name="T3" fmla="*/ 26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61">
                      <a:moveTo>
                        <a:pt x="0" y="0"/>
                      </a:moveTo>
                      <a:lnTo>
                        <a:pt x="0" y="26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Freeform 277"/>
                <p:cNvSpPr>
                  <a:spLocks/>
                </p:cNvSpPr>
                <p:nvPr/>
              </p:nvSpPr>
              <p:spPr bwMode="auto">
                <a:xfrm>
                  <a:off x="3994" y="1912"/>
                  <a:ext cx="20" cy="216"/>
                </a:xfrm>
                <a:custGeom>
                  <a:avLst/>
                  <a:gdLst>
                    <a:gd name="T0" fmla="*/ 0 w 20"/>
                    <a:gd name="T1" fmla="*/ 0 h 216"/>
                    <a:gd name="T2" fmla="*/ 0 w 20"/>
                    <a:gd name="T3" fmla="*/ 215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16">
                      <a:moveTo>
                        <a:pt x="0" y="0"/>
                      </a:moveTo>
                      <a:lnTo>
                        <a:pt x="0" y="21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Freeform 278"/>
                <p:cNvSpPr>
                  <a:spLocks/>
                </p:cNvSpPr>
                <p:nvPr/>
              </p:nvSpPr>
              <p:spPr bwMode="auto">
                <a:xfrm>
                  <a:off x="4009" y="2203"/>
                  <a:ext cx="20" cy="196"/>
                </a:xfrm>
                <a:custGeom>
                  <a:avLst/>
                  <a:gdLst>
                    <a:gd name="T0" fmla="*/ 0 w 20"/>
                    <a:gd name="T1" fmla="*/ 0 h 196"/>
                    <a:gd name="T2" fmla="*/ 0 w 20"/>
                    <a:gd name="T3" fmla="*/ 195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6">
                      <a:moveTo>
                        <a:pt x="0" y="0"/>
                      </a:moveTo>
                      <a:lnTo>
                        <a:pt x="0" y="195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Freeform 279"/>
                <p:cNvSpPr>
                  <a:spLocks/>
                </p:cNvSpPr>
                <p:nvPr/>
              </p:nvSpPr>
              <p:spPr bwMode="auto">
                <a:xfrm>
                  <a:off x="4024" y="2264"/>
                  <a:ext cx="20" cy="192"/>
                </a:xfrm>
                <a:custGeom>
                  <a:avLst/>
                  <a:gdLst>
                    <a:gd name="T0" fmla="*/ 0 w 20"/>
                    <a:gd name="T1" fmla="*/ 0 h 192"/>
                    <a:gd name="T2" fmla="*/ 0 w 20"/>
                    <a:gd name="T3" fmla="*/ 191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2">
                      <a:moveTo>
                        <a:pt x="0" y="0"/>
                      </a:moveTo>
                      <a:lnTo>
                        <a:pt x="0" y="19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Freeform 280"/>
                <p:cNvSpPr>
                  <a:spLocks/>
                </p:cNvSpPr>
                <p:nvPr/>
              </p:nvSpPr>
              <p:spPr bwMode="auto">
                <a:xfrm>
                  <a:off x="4039" y="2380"/>
                  <a:ext cx="20" cy="183"/>
                </a:xfrm>
                <a:custGeom>
                  <a:avLst/>
                  <a:gdLst>
                    <a:gd name="T0" fmla="*/ 0 w 20"/>
                    <a:gd name="T1" fmla="*/ 0 h 183"/>
                    <a:gd name="T2" fmla="*/ 0 w 20"/>
                    <a:gd name="T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3">
                      <a:moveTo>
                        <a:pt x="0" y="0"/>
                      </a:moveTo>
                      <a:lnTo>
                        <a:pt x="0" y="18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Freeform 281"/>
                <p:cNvSpPr>
                  <a:spLocks/>
                </p:cNvSpPr>
                <p:nvPr/>
              </p:nvSpPr>
              <p:spPr bwMode="auto">
                <a:xfrm>
                  <a:off x="4054" y="2356"/>
                  <a:ext cx="20" cy="185"/>
                </a:xfrm>
                <a:custGeom>
                  <a:avLst/>
                  <a:gdLst>
                    <a:gd name="T0" fmla="*/ 0 w 20"/>
                    <a:gd name="T1" fmla="*/ 0 h 185"/>
                    <a:gd name="T2" fmla="*/ 0 w 20"/>
                    <a:gd name="T3" fmla="*/ 184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5">
                      <a:moveTo>
                        <a:pt x="0" y="0"/>
                      </a:moveTo>
                      <a:lnTo>
                        <a:pt x="0" y="18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Freeform 282"/>
                <p:cNvSpPr>
                  <a:spLocks/>
                </p:cNvSpPr>
                <p:nvPr/>
              </p:nvSpPr>
              <p:spPr bwMode="auto">
                <a:xfrm>
                  <a:off x="4077" y="2272"/>
                  <a:ext cx="20" cy="276"/>
                </a:xfrm>
                <a:custGeom>
                  <a:avLst/>
                  <a:gdLst>
                    <a:gd name="T0" fmla="*/ 0 w 20"/>
                    <a:gd name="T1" fmla="*/ 0 h 276"/>
                    <a:gd name="T2" fmla="*/ 0 w 20"/>
                    <a:gd name="T3" fmla="*/ 275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76">
                      <a:moveTo>
                        <a:pt x="0" y="0"/>
                      </a:moveTo>
                      <a:lnTo>
                        <a:pt x="0" y="275"/>
                      </a:lnTo>
                    </a:path>
                  </a:pathLst>
                </a:custGeom>
                <a:noFill/>
                <a:ln w="158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Freeform 283"/>
                <p:cNvSpPr>
                  <a:spLocks/>
                </p:cNvSpPr>
                <p:nvPr/>
              </p:nvSpPr>
              <p:spPr bwMode="auto">
                <a:xfrm>
                  <a:off x="4084" y="2364"/>
                  <a:ext cx="20" cy="96"/>
                </a:xfrm>
                <a:custGeom>
                  <a:avLst/>
                  <a:gdLst>
                    <a:gd name="T0" fmla="*/ 0 w 20"/>
                    <a:gd name="T1" fmla="*/ 95 h 96"/>
                    <a:gd name="T2" fmla="*/ 0 w 20"/>
                    <a:gd name="T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96">
                      <a:moveTo>
                        <a:pt x="0" y="9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5" name="Freeform 284"/>
                <p:cNvSpPr>
                  <a:spLocks/>
                </p:cNvSpPr>
                <p:nvPr/>
              </p:nvSpPr>
              <p:spPr bwMode="auto">
                <a:xfrm>
                  <a:off x="4099" y="2249"/>
                  <a:ext cx="20" cy="193"/>
                </a:xfrm>
                <a:custGeom>
                  <a:avLst/>
                  <a:gdLst>
                    <a:gd name="T0" fmla="*/ 0 w 20"/>
                    <a:gd name="T1" fmla="*/ 0 h 193"/>
                    <a:gd name="T2" fmla="*/ 0 w 20"/>
                    <a:gd name="T3" fmla="*/ 192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93">
                      <a:moveTo>
                        <a:pt x="0" y="0"/>
                      </a:moveTo>
                      <a:lnTo>
                        <a:pt x="0" y="19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6" name="Freeform 285"/>
                <p:cNvSpPr>
                  <a:spLocks/>
                </p:cNvSpPr>
                <p:nvPr/>
              </p:nvSpPr>
              <p:spPr bwMode="auto">
                <a:xfrm>
                  <a:off x="4114" y="2364"/>
                  <a:ext cx="20" cy="184"/>
                </a:xfrm>
                <a:custGeom>
                  <a:avLst/>
                  <a:gdLst>
                    <a:gd name="T0" fmla="*/ 0 w 20"/>
                    <a:gd name="T1" fmla="*/ 0 h 184"/>
                    <a:gd name="T2" fmla="*/ 0 w 20"/>
                    <a:gd name="T3" fmla="*/ 183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84">
                      <a:moveTo>
                        <a:pt x="0" y="0"/>
                      </a:moveTo>
                      <a:lnTo>
                        <a:pt x="0" y="18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" name="Freeform 286"/>
                <p:cNvSpPr>
                  <a:spLocks/>
                </p:cNvSpPr>
                <p:nvPr/>
              </p:nvSpPr>
              <p:spPr bwMode="auto">
                <a:xfrm>
                  <a:off x="4136" y="2487"/>
                  <a:ext cx="20" cy="252"/>
                </a:xfrm>
                <a:custGeom>
                  <a:avLst/>
                  <a:gdLst>
                    <a:gd name="T0" fmla="*/ 0 w 20"/>
                    <a:gd name="T1" fmla="*/ 0 h 252"/>
                    <a:gd name="T2" fmla="*/ 0 w 20"/>
                    <a:gd name="T3" fmla="*/ 25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252">
                      <a:moveTo>
                        <a:pt x="0" y="0"/>
                      </a:moveTo>
                      <a:lnTo>
                        <a:pt x="0" y="251"/>
                      </a:lnTo>
                    </a:path>
                  </a:pathLst>
                </a:custGeom>
                <a:noFill/>
                <a:ln w="158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8" name="Freeform 287"/>
                <p:cNvSpPr>
                  <a:spLocks/>
                </p:cNvSpPr>
                <p:nvPr/>
              </p:nvSpPr>
              <p:spPr bwMode="auto">
                <a:xfrm>
                  <a:off x="4144" y="2572"/>
                  <a:ext cx="20" cy="88"/>
                </a:xfrm>
                <a:custGeom>
                  <a:avLst/>
                  <a:gdLst>
                    <a:gd name="T0" fmla="*/ 0 w 20"/>
                    <a:gd name="T1" fmla="*/ 87 h 88"/>
                    <a:gd name="T2" fmla="*/ 0 w 20"/>
                    <a:gd name="T3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88">
                      <a:moveTo>
                        <a:pt x="0" y="8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9" name="Freeform 288"/>
                <p:cNvSpPr>
                  <a:spLocks/>
                </p:cNvSpPr>
                <p:nvPr/>
              </p:nvSpPr>
              <p:spPr bwMode="auto">
                <a:xfrm>
                  <a:off x="4164" y="2426"/>
                  <a:ext cx="20" cy="342"/>
                </a:xfrm>
                <a:custGeom>
                  <a:avLst/>
                  <a:gdLst>
                    <a:gd name="T0" fmla="*/ 0 w 20"/>
                    <a:gd name="T1" fmla="*/ 0 h 342"/>
                    <a:gd name="T2" fmla="*/ 0 w 20"/>
                    <a:gd name="T3" fmla="*/ 34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342">
                      <a:moveTo>
                        <a:pt x="0" y="0"/>
                      </a:moveTo>
                      <a:lnTo>
                        <a:pt x="0" y="341"/>
                      </a:lnTo>
                    </a:path>
                  </a:pathLst>
                </a:custGeom>
                <a:noFill/>
                <a:ln w="1263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0" name="Freeform 289"/>
                <p:cNvSpPr>
                  <a:spLocks/>
                </p:cNvSpPr>
                <p:nvPr/>
              </p:nvSpPr>
              <p:spPr bwMode="auto">
                <a:xfrm>
                  <a:off x="4189" y="2518"/>
                  <a:ext cx="20" cy="172"/>
                </a:xfrm>
                <a:custGeom>
                  <a:avLst/>
                  <a:gdLst>
                    <a:gd name="T0" fmla="*/ 0 w 20"/>
                    <a:gd name="T1" fmla="*/ 0 h 172"/>
                    <a:gd name="T2" fmla="*/ 0 w 20"/>
                    <a:gd name="T3" fmla="*/ 171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2">
                      <a:moveTo>
                        <a:pt x="0" y="0"/>
                      </a:moveTo>
                      <a:lnTo>
                        <a:pt x="0" y="171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1" name="Freeform 290"/>
                <p:cNvSpPr>
                  <a:spLocks/>
                </p:cNvSpPr>
                <p:nvPr/>
              </p:nvSpPr>
              <p:spPr bwMode="auto">
                <a:xfrm>
                  <a:off x="4204" y="2456"/>
                  <a:ext cx="20" cy="177"/>
                </a:xfrm>
                <a:custGeom>
                  <a:avLst/>
                  <a:gdLst>
                    <a:gd name="T0" fmla="*/ 0 w 20"/>
                    <a:gd name="T1" fmla="*/ 0 h 177"/>
                    <a:gd name="T2" fmla="*/ 0 w 20"/>
                    <a:gd name="T3" fmla="*/ 176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7">
                      <a:moveTo>
                        <a:pt x="0" y="0"/>
                      </a:moveTo>
                      <a:lnTo>
                        <a:pt x="0" y="176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Freeform 291"/>
                <p:cNvSpPr>
                  <a:spLocks/>
                </p:cNvSpPr>
                <p:nvPr/>
              </p:nvSpPr>
              <p:spPr bwMode="auto">
                <a:xfrm>
                  <a:off x="4218" y="2433"/>
                  <a:ext cx="20" cy="179"/>
                </a:xfrm>
                <a:custGeom>
                  <a:avLst/>
                  <a:gdLst>
                    <a:gd name="T0" fmla="*/ 0 w 20"/>
                    <a:gd name="T1" fmla="*/ 0 h 179"/>
                    <a:gd name="T2" fmla="*/ 0 w 20"/>
                    <a:gd name="T3" fmla="*/ 17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9">
                      <a:moveTo>
                        <a:pt x="0" y="0"/>
                      </a:moveTo>
                      <a:lnTo>
                        <a:pt x="0" y="17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3" name="Freeform 292"/>
                <p:cNvSpPr>
                  <a:spLocks/>
                </p:cNvSpPr>
                <p:nvPr/>
              </p:nvSpPr>
              <p:spPr bwMode="auto">
                <a:xfrm>
                  <a:off x="4233" y="2487"/>
                  <a:ext cx="20" cy="174"/>
                </a:xfrm>
                <a:custGeom>
                  <a:avLst/>
                  <a:gdLst>
                    <a:gd name="T0" fmla="*/ 0 w 20"/>
                    <a:gd name="T1" fmla="*/ 0 h 174"/>
                    <a:gd name="T2" fmla="*/ 0 w 20"/>
                    <a:gd name="T3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4">
                      <a:moveTo>
                        <a:pt x="0" y="0"/>
                      </a:moveTo>
                      <a:lnTo>
                        <a:pt x="0" y="173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4" name="Freeform 293"/>
                <p:cNvSpPr>
                  <a:spLocks/>
                </p:cNvSpPr>
                <p:nvPr/>
              </p:nvSpPr>
              <p:spPr bwMode="auto">
                <a:xfrm>
                  <a:off x="4248" y="2480"/>
                  <a:ext cx="20" cy="175"/>
                </a:xfrm>
                <a:custGeom>
                  <a:avLst/>
                  <a:gdLst>
                    <a:gd name="T0" fmla="*/ 0 w 20"/>
                    <a:gd name="T1" fmla="*/ 0 h 175"/>
                    <a:gd name="T2" fmla="*/ 0 w 20"/>
                    <a:gd name="T3" fmla="*/ 174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5">
                      <a:moveTo>
                        <a:pt x="0" y="0"/>
                      </a:moveTo>
                      <a:lnTo>
                        <a:pt x="0" y="174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5" name="Freeform 294"/>
                <p:cNvSpPr>
                  <a:spLocks/>
                </p:cNvSpPr>
                <p:nvPr/>
              </p:nvSpPr>
              <p:spPr bwMode="auto">
                <a:xfrm>
                  <a:off x="4263" y="2503"/>
                  <a:ext cx="20" cy="173"/>
                </a:xfrm>
                <a:custGeom>
                  <a:avLst/>
                  <a:gdLst>
                    <a:gd name="T0" fmla="*/ 0 w 20"/>
                    <a:gd name="T1" fmla="*/ 0 h 173"/>
                    <a:gd name="T2" fmla="*/ 0 w 20"/>
                    <a:gd name="T3" fmla="*/ 172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3">
                      <a:moveTo>
                        <a:pt x="0" y="0"/>
                      </a:moveTo>
                      <a:lnTo>
                        <a:pt x="0" y="172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6" name="Freeform 295"/>
                <p:cNvSpPr>
                  <a:spLocks/>
                </p:cNvSpPr>
                <p:nvPr/>
              </p:nvSpPr>
              <p:spPr bwMode="auto">
                <a:xfrm>
                  <a:off x="4278" y="2426"/>
                  <a:ext cx="20" cy="179"/>
                </a:xfrm>
                <a:custGeom>
                  <a:avLst/>
                  <a:gdLst>
                    <a:gd name="T0" fmla="*/ 0 w 20"/>
                    <a:gd name="T1" fmla="*/ 0 h 179"/>
                    <a:gd name="T2" fmla="*/ 0 w 20"/>
                    <a:gd name="T3" fmla="*/ 17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9">
                      <a:moveTo>
                        <a:pt x="0" y="0"/>
                      </a:moveTo>
                      <a:lnTo>
                        <a:pt x="0" y="17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7" name="Freeform 296"/>
                <p:cNvSpPr>
                  <a:spLocks/>
                </p:cNvSpPr>
                <p:nvPr/>
              </p:nvSpPr>
              <p:spPr bwMode="auto">
                <a:xfrm>
                  <a:off x="4293" y="2557"/>
                  <a:ext cx="20" cy="168"/>
                </a:xfrm>
                <a:custGeom>
                  <a:avLst/>
                  <a:gdLst>
                    <a:gd name="T0" fmla="*/ 0 w 20"/>
                    <a:gd name="T1" fmla="*/ 0 h 168"/>
                    <a:gd name="T2" fmla="*/ 0 w 20"/>
                    <a:gd name="T3" fmla="*/ 167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68">
                      <a:moveTo>
                        <a:pt x="0" y="0"/>
                      </a:moveTo>
                      <a:lnTo>
                        <a:pt x="0" y="167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Freeform 297"/>
                <p:cNvSpPr>
                  <a:spLocks/>
                </p:cNvSpPr>
                <p:nvPr/>
              </p:nvSpPr>
              <p:spPr bwMode="auto">
                <a:xfrm>
                  <a:off x="4308" y="2541"/>
                  <a:ext cx="20" cy="170"/>
                </a:xfrm>
                <a:custGeom>
                  <a:avLst/>
                  <a:gdLst>
                    <a:gd name="T0" fmla="*/ 0 w 20"/>
                    <a:gd name="T1" fmla="*/ 0 h 170"/>
                    <a:gd name="T2" fmla="*/ 0 w 20"/>
                    <a:gd name="T3" fmla="*/ 169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0">
                      <a:moveTo>
                        <a:pt x="0" y="0"/>
                      </a:moveTo>
                      <a:lnTo>
                        <a:pt x="0" y="169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9" name="Freeform 298"/>
                <p:cNvSpPr>
                  <a:spLocks/>
                </p:cNvSpPr>
                <p:nvPr/>
              </p:nvSpPr>
              <p:spPr bwMode="auto">
                <a:xfrm>
                  <a:off x="4323" y="2426"/>
                  <a:ext cx="20" cy="179"/>
                </a:xfrm>
                <a:custGeom>
                  <a:avLst/>
                  <a:gdLst>
                    <a:gd name="T0" fmla="*/ 0 w 20"/>
                    <a:gd name="T1" fmla="*/ 0 h 179"/>
                    <a:gd name="T2" fmla="*/ 0 w 20"/>
                    <a:gd name="T3" fmla="*/ 17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179">
                      <a:moveTo>
                        <a:pt x="0" y="0"/>
                      </a:moveTo>
                      <a:lnTo>
                        <a:pt x="0" y="178"/>
                      </a:lnTo>
                    </a:path>
                  </a:pathLst>
                </a:custGeom>
                <a:noFill/>
                <a:ln w="631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0" name="Freeform 299"/>
                <p:cNvSpPr>
                  <a:spLocks/>
                </p:cNvSpPr>
                <p:nvPr/>
              </p:nvSpPr>
              <p:spPr bwMode="auto">
                <a:xfrm>
                  <a:off x="565" y="475"/>
                  <a:ext cx="3759" cy="2075"/>
                </a:xfrm>
                <a:custGeom>
                  <a:avLst/>
                  <a:gdLst>
                    <a:gd name="T0" fmla="*/ 66 w 3759"/>
                    <a:gd name="T1" fmla="*/ 2069 h 2075"/>
                    <a:gd name="T2" fmla="*/ 110 w 3759"/>
                    <a:gd name="T3" fmla="*/ 2068 h 2075"/>
                    <a:gd name="T4" fmla="*/ 144 w 3759"/>
                    <a:gd name="T5" fmla="*/ 2066 h 2075"/>
                    <a:gd name="T6" fmla="*/ 186 w 3759"/>
                    <a:gd name="T7" fmla="*/ 2062 h 2075"/>
                    <a:gd name="T8" fmla="*/ 225 w 3759"/>
                    <a:gd name="T9" fmla="*/ 2057 h 2075"/>
                    <a:gd name="T10" fmla="*/ 266 w 3759"/>
                    <a:gd name="T11" fmla="*/ 2047 h 2075"/>
                    <a:gd name="T12" fmla="*/ 305 w 3759"/>
                    <a:gd name="T13" fmla="*/ 2022 h 2075"/>
                    <a:gd name="T14" fmla="*/ 345 w 3759"/>
                    <a:gd name="T15" fmla="*/ 1944 h 2075"/>
                    <a:gd name="T16" fmla="*/ 382 w 3759"/>
                    <a:gd name="T17" fmla="*/ 1742 h 2075"/>
                    <a:gd name="T18" fmla="*/ 420 w 3759"/>
                    <a:gd name="T19" fmla="*/ 1315 h 2075"/>
                    <a:gd name="T20" fmla="*/ 457 w 3759"/>
                    <a:gd name="T21" fmla="*/ 899 h 2075"/>
                    <a:gd name="T22" fmla="*/ 491 w 3759"/>
                    <a:gd name="T23" fmla="*/ 1233 h 2075"/>
                    <a:gd name="T24" fmla="*/ 524 w 3759"/>
                    <a:gd name="T25" fmla="*/ 1841 h 2075"/>
                    <a:gd name="T26" fmla="*/ 563 w 3759"/>
                    <a:gd name="T27" fmla="*/ 1990 h 2075"/>
                    <a:gd name="T28" fmla="*/ 602 w 3759"/>
                    <a:gd name="T29" fmla="*/ 2024 h 2075"/>
                    <a:gd name="T30" fmla="*/ 645 w 3759"/>
                    <a:gd name="T31" fmla="*/ 2022 h 2075"/>
                    <a:gd name="T32" fmla="*/ 687 w 3759"/>
                    <a:gd name="T33" fmla="*/ 1975 h 2075"/>
                    <a:gd name="T34" fmla="*/ 727 w 3759"/>
                    <a:gd name="T35" fmla="*/ 1853 h 2075"/>
                    <a:gd name="T36" fmla="*/ 764 w 3759"/>
                    <a:gd name="T37" fmla="*/ 1702 h 2075"/>
                    <a:gd name="T38" fmla="*/ 798 w 3759"/>
                    <a:gd name="T39" fmla="*/ 1701 h 2075"/>
                    <a:gd name="T40" fmla="*/ 836 w 3759"/>
                    <a:gd name="T41" fmla="*/ 1975 h 2075"/>
                    <a:gd name="T42" fmla="*/ 875 w 3759"/>
                    <a:gd name="T43" fmla="*/ 2041 h 2075"/>
                    <a:gd name="T44" fmla="*/ 915 w 3759"/>
                    <a:gd name="T45" fmla="*/ 2057 h 2075"/>
                    <a:gd name="T46" fmla="*/ 955 w 3759"/>
                    <a:gd name="T47" fmla="*/ 2063 h 2075"/>
                    <a:gd name="T48" fmla="*/ 995 w 3759"/>
                    <a:gd name="T49" fmla="*/ 2067 h 2075"/>
                    <a:gd name="T50" fmla="*/ 1030 w 3759"/>
                    <a:gd name="T51" fmla="*/ 2068 h 2075"/>
                    <a:gd name="T52" fmla="*/ 1082 w 3759"/>
                    <a:gd name="T53" fmla="*/ 2070 h 2075"/>
                    <a:gd name="T54" fmla="*/ 1182 w 3759"/>
                    <a:gd name="T55" fmla="*/ 2072 h 2075"/>
                    <a:gd name="T56" fmla="*/ 1524 w 3759"/>
                    <a:gd name="T57" fmla="*/ 2074 h 2075"/>
                    <a:gd name="T58" fmla="*/ 2265 w 3759"/>
                    <a:gd name="T59" fmla="*/ 2072 h 2075"/>
                    <a:gd name="T60" fmla="*/ 2428 w 3759"/>
                    <a:gd name="T61" fmla="*/ 2070 h 2075"/>
                    <a:gd name="T62" fmla="*/ 2521 w 3759"/>
                    <a:gd name="T63" fmla="*/ 2069 h 2075"/>
                    <a:gd name="T64" fmla="*/ 2582 w 3759"/>
                    <a:gd name="T65" fmla="*/ 2067 h 2075"/>
                    <a:gd name="T66" fmla="*/ 2627 w 3759"/>
                    <a:gd name="T67" fmla="*/ 2065 h 2075"/>
                    <a:gd name="T68" fmla="*/ 2662 w 3759"/>
                    <a:gd name="T69" fmla="*/ 2064 h 2075"/>
                    <a:gd name="T70" fmla="*/ 2696 w 3759"/>
                    <a:gd name="T71" fmla="*/ 2061 h 2075"/>
                    <a:gd name="T72" fmla="*/ 2742 w 3759"/>
                    <a:gd name="T73" fmla="*/ 2057 h 2075"/>
                    <a:gd name="T74" fmla="*/ 2781 w 3759"/>
                    <a:gd name="T75" fmla="*/ 2052 h 2075"/>
                    <a:gd name="T76" fmla="*/ 2820 w 3759"/>
                    <a:gd name="T77" fmla="*/ 2043 h 2075"/>
                    <a:gd name="T78" fmla="*/ 2861 w 3759"/>
                    <a:gd name="T79" fmla="*/ 2028 h 2075"/>
                    <a:gd name="T80" fmla="*/ 2900 w 3759"/>
                    <a:gd name="T81" fmla="*/ 1992 h 2075"/>
                    <a:gd name="T82" fmla="*/ 2940 w 3759"/>
                    <a:gd name="T83" fmla="*/ 1881 h 2075"/>
                    <a:gd name="T84" fmla="*/ 2978 w 3759"/>
                    <a:gd name="T85" fmla="*/ 1579 h 2075"/>
                    <a:gd name="T86" fmla="*/ 3012 w 3759"/>
                    <a:gd name="T87" fmla="*/ 997 h 2075"/>
                    <a:gd name="T88" fmla="*/ 3050 w 3759"/>
                    <a:gd name="T89" fmla="*/ 257 h 2075"/>
                    <a:gd name="T90" fmla="*/ 3083 w 3759"/>
                    <a:gd name="T91" fmla="*/ 309 h 2075"/>
                    <a:gd name="T92" fmla="*/ 3117 w 3759"/>
                    <a:gd name="T93" fmla="*/ 1535 h 2075"/>
                    <a:gd name="T94" fmla="*/ 3151 w 3759"/>
                    <a:gd name="T95" fmla="*/ 1869 h 2075"/>
                    <a:gd name="T96" fmla="*/ 3188 w 3759"/>
                    <a:gd name="T97" fmla="*/ 1945 h 2075"/>
                    <a:gd name="T98" fmla="*/ 3230 w 3759"/>
                    <a:gd name="T99" fmla="*/ 1928 h 2075"/>
                    <a:gd name="T100" fmla="*/ 3273 w 3759"/>
                    <a:gd name="T101" fmla="*/ 1771 h 2075"/>
                    <a:gd name="T102" fmla="*/ 3308 w 3759"/>
                    <a:gd name="T103" fmla="*/ 1394 h 2075"/>
                    <a:gd name="T104" fmla="*/ 3343 w 3759"/>
                    <a:gd name="T105" fmla="*/ 685 h 2075"/>
                    <a:gd name="T106" fmla="*/ 3379 w 3759"/>
                    <a:gd name="T107" fmla="*/ 56 h 2075"/>
                    <a:gd name="T108" fmla="*/ 3412 w 3759"/>
                    <a:gd name="T109" fmla="*/ 827 h 2075"/>
                    <a:gd name="T110" fmla="*/ 3445 w 3759"/>
                    <a:gd name="T111" fmla="*/ 1726 h 2075"/>
                    <a:gd name="T112" fmla="*/ 3479 w 3759"/>
                    <a:gd name="T113" fmla="*/ 1934 h 2075"/>
                    <a:gd name="T114" fmla="*/ 3518 w 3759"/>
                    <a:gd name="T115" fmla="*/ 2002 h 2075"/>
                    <a:gd name="T116" fmla="*/ 3560 w 3759"/>
                    <a:gd name="T117" fmla="*/ 2031 h 2075"/>
                    <a:gd name="T118" fmla="*/ 3598 w 3759"/>
                    <a:gd name="T119" fmla="*/ 2044 h 2075"/>
                    <a:gd name="T120" fmla="*/ 3639 w 3759"/>
                    <a:gd name="T121" fmla="*/ 2052 h 2075"/>
                    <a:gd name="T122" fmla="*/ 3678 w 3759"/>
                    <a:gd name="T123" fmla="*/ 2058 h 2075"/>
                    <a:gd name="T124" fmla="*/ 3722 w 3759"/>
                    <a:gd name="T125" fmla="*/ 2062 h 2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59" h="2075">
                      <a:moveTo>
                        <a:pt x="0" y="2071"/>
                      </a:moveTo>
                      <a:lnTo>
                        <a:pt x="1" y="2071"/>
                      </a:lnTo>
                      <a:lnTo>
                        <a:pt x="1" y="2071"/>
                      </a:lnTo>
                      <a:lnTo>
                        <a:pt x="3" y="2071"/>
                      </a:lnTo>
                      <a:lnTo>
                        <a:pt x="3" y="2071"/>
                      </a:lnTo>
                      <a:lnTo>
                        <a:pt x="5" y="2071"/>
                      </a:lnTo>
                      <a:lnTo>
                        <a:pt x="5" y="2071"/>
                      </a:lnTo>
                      <a:lnTo>
                        <a:pt x="7" y="2071"/>
                      </a:lnTo>
                      <a:lnTo>
                        <a:pt x="7" y="2071"/>
                      </a:lnTo>
                      <a:lnTo>
                        <a:pt x="9" y="2071"/>
                      </a:lnTo>
                      <a:lnTo>
                        <a:pt x="9" y="2071"/>
                      </a:lnTo>
                      <a:lnTo>
                        <a:pt x="10" y="2071"/>
                      </a:lnTo>
                      <a:lnTo>
                        <a:pt x="11" y="2071"/>
                      </a:lnTo>
                      <a:lnTo>
                        <a:pt x="12" y="2071"/>
                      </a:lnTo>
                      <a:lnTo>
                        <a:pt x="13" y="2071"/>
                      </a:lnTo>
                      <a:lnTo>
                        <a:pt x="14" y="2071"/>
                      </a:lnTo>
                      <a:lnTo>
                        <a:pt x="15" y="2071"/>
                      </a:lnTo>
                      <a:lnTo>
                        <a:pt x="16" y="2071"/>
                      </a:lnTo>
                      <a:lnTo>
                        <a:pt x="16" y="2071"/>
                      </a:lnTo>
                      <a:lnTo>
                        <a:pt x="18" y="2071"/>
                      </a:lnTo>
                      <a:lnTo>
                        <a:pt x="18" y="2071"/>
                      </a:lnTo>
                      <a:lnTo>
                        <a:pt x="19" y="2071"/>
                      </a:lnTo>
                      <a:lnTo>
                        <a:pt x="20" y="2070"/>
                      </a:lnTo>
                      <a:lnTo>
                        <a:pt x="21" y="2070"/>
                      </a:lnTo>
                      <a:lnTo>
                        <a:pt x="21" y="2070"/>
                      </a:lnTo>
                      <a:lnTo>
                        <a:pt x="23" y="2070"/>
                      </a:lnTo>
                      <a:lnTo>
                        <a:pt x="23" y="2070"/>
                      </a:lnTo>
                      <a:lnTo>
                        <a:pt x="24" y="2070"/>
                      </a:lnTo>
                      <a:lnTo>
                        <a:pt x="25" y="2070"/>
                      </a:lnTo>
                      <a:lnTo>
                        <a:pt x="26" y="2070"/>
                      </a:lnTo>
                      <a:lnTo>
                        <a:pt x="26" y="2070"/>
                      </a:lnTo>
                      <a:lnTo>
                        <a:pt x="28" y="2070"/>
                      </a:lnTo>
                      <a:lnTo>
                        <a:pt x="28" y="2070"/>
                      </a:lnTo>
                      <a:lnTo>
                        <a:pt x="29" y="2070"/>
                      </a:lnTo>
                      <a:lnTo>
                        <a:pt x="30" y="2070"/>
                      </a:lnTo>
                      <a:lnTo>
                        <a:pt x="31" y="2070"/>
                      </a:lnTo>
                      <a:lnTo>
                        <a:pt x="31" y="2070"/>
                      </a:lnTo>
                      <a:lnTo>
                        <a:pt x="32" y="2070"/>
                      </a:lnTo>
                      <a:lnTo>
                        <a:pt x="33" y="2070"/>
                      </a:lnTo>
                      <a:lnTo>
                        <a:pt x="34" y="2070"/>
                      </a:lnTo>
                      <a:lnTo>
                        <a:pt x="34" y="2070"/>
                      </a:lnTo>
                      <a:lnTo>
                        <a:pt x="35" y="2070"/>
                      </a:lnTo>
                      <a:lnTo>
                        <a:pt x="36" y="2070"/>
                      </a:lnTo>
                      <a:lnTo>
                        <a:pt x="37" y="2070"/>
                      </a:lnTo>
                      <a:lnTo>
                        <a:pt x="37" y="2070"/>
                      </a:lnTo>
                      <a:lnTo>
                        <a:pt x="38" y="2070"/>
                      </a:lnTo>
                      <a:lnTo>
                        <a:pt x="39" y="2070"/>
                      </a:lnTo>
                      <a:lnTo>
                        <a:pt x="40" y="2070"/>
                      </a:lnTo>
                      <a:lnTo>
                        <a:pt x="40" y="2070"/>
                      </a:lnTo>
                      <a:lnTo>
                        <a:pt x="41" y="2070"/>
                      </a:lnTo>
                      <a:lnTo>
                        <a:pt x="42" y="2070"/>
                      </a:lnTo>
                      <a:lnTo>
                        <a:pt x="43" y="2070"/>
                      </a:lnTo>
                      <a:lnTo>
                        <a:pt x="43" y="2070"/>
                      </a:lnTo>
                      <a:lnTo>
                        <a:pt x="44" y="2070"/>
                      </a:lnTo>
                      <a:lnTo>
                        <a:pt x="45" y="2070"/>
                      </a:lnTo>
                      <a:lnTo>
                        <a:pt x="46" y="2070"/>
                      </a:lnTo>
                      <a:lnTo>
                        <a:pt x="46" y="2070"/>
                      </a:lnTo>
                      <a:lnTo>
                        <a:pt x="47" y="2070"/>
                      </a:lnTo>
                      <a:lnTo>
                        <a:pt x="48" y="2070"/>
                      </a:lnTo>
                      <a:lnTo>
                        <a:pt x="48" y="2070"/>
                      </a:lnTo>
                      <a:lnTo>
                        <a:pt x="49" y="2070"/>
                      </a:lnTo>
                      <a:lnTo>
                        <a:pt x="50" y="2070"/>
                      </a:lnTo>
                      <a:lnTo>
                        <a:pt x="50" y="2070"/>
                      </a:lnTo>
                      <a:lnTo>
                        <a:pt x="51" y="2070"/>
                      </a:lnTo>
                      <a:lnTo>
                        <a:pt x="52" y="2070"/>
                      </a:lnTo>
                      <a:lnTo>
                        <a:pt x="53" y="2070"/>
                      </a:lnTo>
                      <a:lnTo>
                        <a:pt x="53" y="2070"/>
                      </a:lnTo>
                      <a:lnTo>
                        <a:pt x="54" y="2070"/>
                      </a:lnTo>
                      <a:lnTo>
                        <a:pt x="54" y="2070"/>
                      </a:lnTo>
                      <a:lnTo>
                        <a:pt x="55" y="2070"/>
                      </a:lnTo>
                      <a:lnTo>
                        <a:pt x="56" y="2070"/>
                      </a:lnTo>
                      <a:lnTo>
                        <a:pt x="57" y="2070"/>
                      </a:lnTo>
                      <a:lnTo>
                        <a:pt x="57" y="2070"/>
                      </a:lnTo>
                      <a:lnTo>
                        <a:pt x="58" y="2070"/>
                      </a:lnTo>
                      <a:lnTo>
                        <a:pt x="58" y="2069"/>
                      </a:lnTo>
                      <a:lnTo>
                        <a:pt x="59" y="2069"/>
                      </a:lnTo>
                      <a:lnTo>
                        <a:pt x="59" y="2069"/>
                      </a:lnTo>
                      <a:lnTo>
                        <a:pt x="60" y="2069"/>
                      </a:lnTo>
                      <a:lnTo>
                        <a:pt x="61" y="2069"/>
                      </a:lnTo>
                      <a:lnTo>
                        <a:pt x="62" y="2069"/>
                      </a:lnTo>
                      <a:lnTo>
                        <a:pt x="62" y="2069"/>
                      </a:lnTo>
                      <a:lnTo>
                        <a:pt x="63" y="2069"/>
                      </a:lnTo>
                      <a:lnTo>
                        <a:pt x="63" y="2069"/>
                      </a:lnTo>
                      <a:lnTo>
                        <a:pt x="64" y="2069"/>
                      </a:lnTo>
                      <a:lnTo>
                        <a:pt x="65" y="2069"/>
                      </a:lnTo>
                      <a:lnTo>
                        <a:pt x="65" y="2069"/>
                      </a:lnTo>
                      <a:lnTo>
                        <a:pt x="66" y="2069"/>
                      </a:lnTo>
                      <a:lnTo>
                        <a:pt x="66" y="2069"/>
                      </a:lnTo>
                      <a:lnTo>
                        <a:pt x="67" y="2069"/>
                      </a:lnTo>
                      <a:lnTo>
                        <a:pt x="68" y="2069"/>
                      </a:lnTo>
                      <a:lnTo>
                        <a:pt x="68" y="2069"/>
                      </a:lnTo>
                      <a:lnTo>
                        <a:pt x="69" y="2069"/>
                      </a:lnTo>
                      <a:lnTo>
                        <a:pt x="69" y="2069"/>
                      </a:lnTo>
                      <a:lnTo>
                        <a:pt x="70" y="2069"/>
                      </a:lnTo>
                      <a:lnTo>
                        <a:pt x="71" y="2069"/>
                      </a:lnTo>
                      <a:lnTo>
                        <a:pt x="71" y="2069"/>
                      </a:lnTo>
                      <a:lnTo>
                        <a:pt x="72" y="2069"/>
                      </a:lnTo>
                      <a:lnTo>
                        <a:pt x="72" y="2069"/>
                      </a:lnTo>
                      <a:lnTo>
                        <a:pt x="73" y="2069"/>
                      </a:lnTo>
                      <a:lnTo>
                        <a:pt x="74" y="2069"/>
                      </a:lnTo>
                      <a:lnTo>
                        <a:pt x="74" y="2069"/>
                      </a:lnTo>
                      <a:lnTo>
                        <a:pt x="75" y="2069"/>
                      </a:lnTo>
                      <a:lnTo>
                        <a:pt x="75" y="2069"/>
                      </a:lnTo>
                      <a:lnTo>
                        <a:pt x="76" y="2069"/>
                      </a:lnTo>
                      <a:lnTo>
                        <a:pt x="76" y="2069"/>
                      </a:lnTo>
                      <a:lnTo>
                        <a:pt x="77" y="2069"/>
                      </a:lnTo>
                      <a:lnTo>
                        <a:pt x="77" y="2069"/>
                      </a:lnTo>
                      <a:lnTo>
                        <a:pt x="78" y="2069"/>
                      </a:lnTo>
                      <a:lnTo>
                        <a:pt x="78" y="2069"/>
                      </a:lnTo>
                      <a:lnTo>
                        <a:pt x="79" y="2069"/>
                      </a:lnTo>
                      <a:lnTo>
                        <a:pt x="80" y="2069"/>
                      </a:lnTo>
                      <a:lnTo>
                        <a:pt x="80" y="2069"/>
                      </a:lnTo>
                      <a:lnTo>
                        <a:pt x="81" y="2069"/>
                      </a:lnTo>
                      <a:lnTo>
                        <a:pt x="81" y="2069"/>
                      </a:lnTo>
                      <a:lnTo>
                        <a:pt x="82" y="2069"/>
                      </a:lnTo>
                      <a:lnTo>
                        <a:pt x="82" y="2069"/>
                      </a:lnTo>
                      <a:lnTo>
                        <a:pt x="83" y="2069"/>
                      </a:lnTo>
                      <a:lnTo>
                        <a:pt x="83" y="2069"/>
                      </a:lnTo>
                      <a:lnTo>
                        <a:pt x="84" y="2069"/>
                      </a:lnTo>
                      <a:lnTo>
                        <a:pt x="84" y="2069"/>
                      </a:lnTo>
                      <a:lnTo>
                        <a:pt x="85" y="2069"/>
                      </a:lnTo>
                      <a:lnTo>
                        <a:pt x="86" y="2069"/>
                      </a:lnTo>
                      <a:lnTo>
                        <a:pt x="86" y="2069"/>
                      </a:lnTo>
                      <a:lnTo>
                        <a:pt x="86" y="2069"/>
                      </a:lnTo>
                      <a:lnTo>
                        <a:pt x="87" y="2068"/>
                      </a:lnTo>
                      <a:lnTo>
                        <a:pt x="87" y="2068"/>
                      </a:lnTo>
                      <a:lnTo>
                        <a:pt x="88" y="2068"/>
                      </a:lnTo>
                      <a:lnTo>
                        <a:pt x="89" y="2068"/>
                      </a:lnTo>
                      <a:lnTo>
                        <a:pt x="89" y="2068"/>
                      </a:lnTo>
                      <a:lnTo>
                        <a:pt x="89" y="2068"/>
                      </a:lnTo>
                      <a:lnTo>
                        <a:pt x="90" y="2068"/>
                      </a:lnTo>
                      <a:lnTo>
                        <a:pt x="90" y="2068"/>
                      </a:lnTo>
                      <a:lnTo>
                        <a:pt x="91" y="2068"/>
                      </a:lnTo>
                      <a:lnTo>
                        <a:pt x="92" y="2068"/>
                      </a:lnTo>
                      <a:lnTo>
                        <a:pt x="92" y="2068"/>
                      </a:lnTo>
                      <a:lnTo>
                        <a:pt x="92" y="2068"/>
                      </a:lnTo>
                      <a:lnTo>
                        <a:pt x="93" y="2068"/>
                      </a:lnTo>
                      <a:lnTo>
                        <a:pt x="93" y="2068"/>
                      </a:lnTo>
                      <a:lnTo>
                        <a:pt x="94" y="2068"/>
                      </a:lnTo>
                      <a:lnTo>
                        <a:pt x="94" y="2068"/>
                      </a:lnTo>
                      <a:lnTo>
                        <a:pt x="95" y="2068"/>
                      </a:lnTo>
                      <a:lnTo>
                        <a:pt x="95" y="2068"/>
                      </a:lnTo>
                      <a:lnTo>
                        <a:pt x="96" y="2068"/>
                      </a:lnTo>
                      <a:lnTo>
                        <a:pt x="96" y="2068"/>
                      </a:lnTo>
                      <a:lnTo>
                        <a:pt x="97" y="2068"/>
                      </a:lnTo>
                      <a:lnTo>
                        <a:pt x="97" y="2068"/>
                      </a:lnTo>
                      <a:lnTo>
                        <a:pt x="98" y="2068"/>
                      </a:lnTo>
                      <a:lnTo>
                        <a:pt x="98" y="2068"/>
                      </a:lnTo>
                      <a:lnTo>
                        <a:pt x="99" y="2068"/>
                      </a:lnTo>
                      <a:lnTo>
                        <a:pt x="99" y="2068"/>
                      </a:lnTo>
                      <a:lnTo>
                        <a:pt x="99" y="2068"/>
                      </a:lnTo>
                      <a:lnTo>
                        <a:pt x="100" y="2068"/>
                      </a:lnTo>
                      <a:lnTo>
                        <a:pt x="100" y="2068"/>
                      </a:lnTo>
                      <a:lnTo>
                        <a:pt x="101" y="2068"/>
                      </a:lnTo>
                      <a:lnTo>
                        <a:pt x="101" y="2068"/>
                      </a:lnTo>
                      <a:lnTo>
                        <a:pt x="102" y="2068"/>
                      </a:lnTo>
                      <a:lnTo>
                        <a:pt x="102" y="2068"/>
                      </a:lnTo>
                      <a:lnTo>
                        <a:pt x="103" y="2068"/>
                      </a:lnTo>
                      <a:lnTo>
                        <a:pt x="103" y="2068"/>
                      </a:lnTo>
                      <a:lnTo>
                        <a:pt x="104" y="2068"/>
                      </a:lnTo>
                      <a:lnTo>
                        <a:pt x="104" y="2068"/>
                      </a:lnTo>
                      <a:lnTo>
                        <a:pt x="104" y="2068"/>
                      </a:lnTo>
                      <a:lnTo>
                        <a:pt x="105" y="2068"/>
                      </a:lnTo>
                      <a:lnTo>
                        <a:pt x="106" y="2068"/>
                      </a:lnTo>
                      <a:lnTo>
                        <a:pt x="106" y="2068"/>
                      </a:lnTo>
                      <a:lnTo>
                        <a:pt x="106" y="2068"/>
                      </a:lnTo>
                      <a:lnTo>
                        <a:pt x="107" y="2068"/>
                      </a:lnTo>
                      <a:lnTo>
                        <a:pt x="107" y="2068"/>
                      </a:lnTo>
                      <a:lnTo>
                        <a:pt x="107" y="2068"/>
                      </a:lnTo>
                      <a:lnTo>
                        <a:pt x="108" y="2068"/>
                      </a:lnTo>
                      <a:lnTo>
                        <a:pt x="108" y="2068"/>
                      </a:lnTo>
                      <a:lnTo>
                        <a:pt x="109" y="2068"/>
                      </a:lnTo>
                      <a:lnTo>
                        <a:pt x="109" y="2068"/>
                      </a:lnTo>
                      <a:lnTo>
                        <a:pt x="110" y="2068"/>
                      </a:lnTo>
                      <a:lnTo>
                        <a:pt x="110" y="2068"/>
                      </a:lnTo>
                      <a:lnTo>
                        <a:pt x="110" y="2068"/>
                      </a:lnTo>
                      <a:lnTo>
                        <a:pt x="111" y="2067"/>
                      </a:lnTo>
                      <a:lnTo>
                        <a:pt x="111" y="2067"/>
                      </a:lnTo>
                      <a:lnTo>
                        <a:pt x="112" y="2067"/>
                      </a:lnTo>
                      <a:lnTo>
                        <a:pt x="112" y="2067"/>
                      </a:lnTo>
                      <a:lnTo>
                        <a:pt x="113" y="2067"/>
                      </a:lnTo>
                      <a:lnTo>
                        <a:pt x="113" y="2067"/>
                      </a:lnTo>
                      <a:lnTo>
                        <a:pt x="113" y="2067"/>
                      </a:lnTo>
                      <a:lnTo>
                        <a:pt x="114" y="2067"/>
                      </a:lnTo>
                      <a:lnTo>
                        <a:pt x="114" y="2067"/>
                      </a:lnTo>
                      <a:lnTo>
                        <a:pt x="115" y="2067"/>
                      </a:lnTo>
                      <a:lnTo>
                        <a:pt x="115" y="2067"/>
                      </a:lnTo>
                      <a:lnTo>
                        <a:pt x="115" y="2067"/>
                      </a:lnTo>
                      <a:lnTo>
                        <a:pt x="116" y="2067"/>
                      </a:lnTo>
                      <a:lnTo>
                        <a:pt x="116" y="2067"/>
                      </a:lnTo>
                      <a:lnTo>
                        <a:pt x="116" y="2067"/>
                      </a:lnTo>
                      <a:lnTo>
                        <a:pt x="117" y="2067"/>
                      </a:lnTo>
                      <a:lnTo>
                        <a:pt x="117" y="2067"/>
                      </a:lnTo>
                      <a:lnTo>
                        <a:pt x="118" y="2067"/>
                      </a:lnTo>
                      <a:lnTo>
                        <a:pt x="118" y="2067"/>
                      </a:lnTo>
                      <a:lnTo>
                        <a:pt x="119" y="2067"/>
                      </a:lnTo>
                      <a:lnTo>
                        <a:pt x="119" y="2067"/>
                      </a:lnTo>
                      <a:lnTo>
                        <a:pt x="119" y="2067"/>
                      </a:lnTo>
                      <a:lnTo>
                        <a:pt x="120" y="2067"/>
                      </a:lnTo>
                      <a:lnTo>
                        <a:pt x="120" y="2067"/>
                      </a:lnTo>
                      <a:lnTo>
                        <a:pt x="121" y="2067"/>
                      </a:lnTo>
                      <a:lnTo>
                        <a:pt x="121" y="2067"/>
                      </a:lnTo>
                      <a:lnTo>
                        <a:pt x="121" y="2067"/>
                      </a:lnTo>
                      <a:lnTo>
                        <a:pt x="122" y="2067"/>
                      </a:lnTo>
                      <a:lnTo>
                        <a:pt x="122" y="2067"/>
                      </a:lnTo>
                      <a:lnTo>
                        <a:pt x="122" y="2067"/>
                      </a:lnTo>
                      <a:lnTo>
                        <a:pt x="123" y="2067"/>
                      </a:lnTo>
                      <a:lnTo>
                        <a:pt x="123" y="2067"/>
                      </a:lnTo>
                      <a:lnTo>
                        <a:pt x="124" y="2067"/>
                      </a:lnTo>
                      <a:lnTo>
                        <a:pt x="124" y="2067"/>
                      </a:lnTo>
                      <a:lnTo>
                        <a:pt x="124" y="2067"/>
                      </a:lnTo>
                      <a:lnTo>
                        <a:pt x="125" y="2067"/>
                      </a:lnTo>
                      <a:lnTo>
                        <a:pt x="125" y="2067"/>
                      </a:lnTo>
                      <a:lnTo>
                        <a:pt x="126" y="2067"/>
                      </a:lnTo>
                      <a:lnTo>
                        <a:pt x="126" y="2067"/>
                      </a:lnTo>
                      <a:lnTo>
                        <a:pt x="127" y="2067"/>
                      </a:lnTo>
                      <a:lnTo>
                        <a:pt x="127" y="2067"/>
                      </a:lnTo>
                      <a:lnTo>
                        <a:pt x="127" y="2067"/>
                      </a:lnTo>
                      <a:lnTo>
                        <a:pt x="128" y="2067"/>
                      </a:lnTo>
                      <a:lnTo>
                        <a:pt x="128" y="2067"/>
                      </a:lnTo>
                      <a:lnTo>
                        <a:pt x="128" y="2067"/>
                      </a:lnTo>
                      <a:lnTo>
                        <a:pt x="129" y="2067"/>
                      </a:lnTo>
                      <a:lnTo>
                        <a:pt x="129" y="2067"/>
                      </a:lnTo>
                      <a:lnTo>
                        <a:pt x="130" y="2067"/>
                      </a:lnTo>
                      <a:lnTo>
                        <a:pt x="130" y="2067"/>
                      </a:lnTo>
                      <a:lnTo>
                        <a:pt x="130" y="2067"/>
                      </a:lnTo>
                      <a:lnTo>
                        <a:pt x="131" y="2066"/>
                      </a:lnTo>
                      <a:lnTo>
                        <a:pt x="131" y="2066"/>
                      </a:lnTo>
                      <a:lnTo>
                        <a:pt x="131" y="2066"/>
                      </a:lnTo>
                      <a:lnTo>
                        <a:pt x="132" y="2066"/>
                      </a:lnTo>
                      <a:lnTo>
                        <a:pt x="132" y="2066"/>
                      </a:lnTo>
                      <a:lnTo>
                        <a:pt x="133" y="2066"/>
                      </a:lnTo>
                      <a:lnTo>
                        <a:pt x="133" y="2066"/>
                      </a:lnTo>
                      <a:lnTo>
                        <a:pt x="133" y="2066"/>
                      </a:lnTo>
                      <a:lnTo>
                        <a:pt x="134" y="2066"/>
                      </a:lnTo>
                      <a:lnTo>
                        <a:pt x="134" y="2066"/>
                      </a:lnTo>
                      <a:lnTo>
                        <a:pt x="134" y="2066"/>
                      </a:lnTo>
                      <a:lnTo>
                        <a:pt x="135" y="2066"/>
                      </a:lnTo>
                      <a:lnTo>
                        <a:pt x="135" y="2066"/>
                      </a:lnTo>
                      <a:lnTo>
                        <a:pt x="136" y="2066"/>
                      </a:lnTo>
                      <a:lnTo>
                        <a:pt x="136" y="2066"/>
                      </a:lnTo>
                      <a:lnTo>
                        <a:pt x="136" y="2066"/>
                      </a:lnTo>
                      <a:lnTo>
                        <a:pt x="137" y="2066"/>
                      </a:lnTo>
                      <a:lnTo>
                        <a:pt x="137" y="2066"/>
                      </a:lnTo>
                      <a:lnTo>
                        <a:pt x="138" y="2066"/>
                      </a:lnTo>
                      <a:lnTo>
                        <a:pt x="138" y="2066"/>
                      </a:lnTo>
                      <a:lnTo>
                        <a:pt x="139" y="2066"/>
                      </a:lnTo>
                      <a:lnTo>
                        <a:pt x="139" y="2066"/>
                      </a:lnTo>
                      <a:lnTo>
                        <a:pt x="139" y="2066"/>
                      </a:lnTo>
                      <a:lnTo>
                        <a:pt x="140" y="2066"/>
                      </a:lnTo>
                      <a:lnTo>
                        <a:pt x="140" y="2066"/>
                      </a:lnTo>
                      <a:lnTo>
                        <a:pt x="140" y="2066"/>
                      </a:lnTo>
                      <a:lnTo>
                        <a:pt x="141" y="2066"/>
                      </a:lnTo>
                      <a:lnTo>
                        <a:pt x="141" y="2066"/>
                      </a:lnTo>
                      <a:lnTo>
                        <a:pt x="142" y="2066"/>
                      </a:lnTo>
                      <a:lnTo>
                        <a:pt x="142" y="2066"/>
                      </a:lnTo>
                      <a:lnTo>
                        <a:pt x="142" y="2066"/>
                      </a:lnTo>
                      <a:lnTo>
                        <a:pt x="143" y="2066"/>
                      </a:lnTo>
                      <a:lnTo>
                        <a:pt x="143" y="2066"/>
                      </a:lnTo>
                      <a:lnTo>
                        <a:pt x="143" y="2066"/>
                      </a:lnTo>
                      <a:lnTo>
                        <a:pt x="144" y="2066"/>
                      </a:lnTo>
                      <a:lnTo>
                        <a:pt x="144" y="2066"/>
                      </a:lnTo>
                      <a:lnTo>
                        <a:pt x="145" y="2066"/>
                      </a:lnTo>
                      <a:lnTo>
                        <a:pt x="145" y="2066"/>
                      </a:lnTo>
                      <a:lnTo>
                        <a:pt x="145" y="2066"/>
                      </a:lnTo>
                      <a:lnTo>
                        <a:pt x="146" y="2066"/>
                      </a:lnTo>
                      <a:lnTo>
                        <a:pt x="146" y="2066"/>
                      </a:lnTo>
                      <a:lnTo>
                        <a:pt x="147" y="2066"/>
                      </a:lnTo>
                      <a:lnTo>
                        <a:pt x="148" y="2065"/>
                      </a:lnTo>
                      <a:lnTo>
                        <a:pt x="148" y="2065"/>
                      </a:lnTo>
                      <a:lnTo>
                        <a:pt x="149" y="2065"/>
                      </a:lnTo>
                      <a:lnTo>
                        <a:pt x="149" y="2065"/>
                      </a:lnTo>
                      <a:lnTo>
                        <a:pt x="150" y="2065"/>
                      </a:lnTo>
                      <a:lnTo>
                        <a:pt x="150" y="2065"/>
                      </a:lnTo>
                      <a:lnTo>
                        <a:pt x="151" y="2065"/>
                      </a:lnTo>
                      <a:lnTo>
                        <a:pt x="151" y="2065"/>
                      </a:lnTo>
                      <a:lnTo>
                        <a:pt x="151" y="2065"/>
                      </a:lnTo>
                      <a:lnTo>
                        <a:pt x="152" y="2065"/>
                      </a:lnTo>
                      <a:lnTo>
                        <a:pt x="152" y="2065"/>
                      </a:lnTo>
                      <a:lnTo>
                        <a:pt x="152" y="2065"/>
                      </a:lnTo>
                      <a:lnTo>
                        <a:pt x="153" y="2065"/>
                      </a:lnTo>
                      <a:lnTo>
                        <a:pt x="154" y="2065"/>
                      </a:lnTo>
                      <a:lnTo>
                        <a:pt x="154" y="2065"/>
                      </a:lnTo>
                      <a:lnTo>
                        <a:pt x="154" y="2065"/>
                      </a:lnTo>
                      <a:lnTo>
                        <a:pt x="155" y="2065"/>
                      </a:lnTo>
                      <a:lnTo>
                        <a:pt x="155" y="2065"/>
                      </a:lnTo>
                      <a:lnTo>
                        <a:pt x="155" y="2065"/>
                      </a:lnTo>
                      <a:lnTo>
                        <a:pt x="156" y="2065"/>
                      </a:lnTo>
                      <a:lnTo>
                        <a:pt x="156" y="2065"/>
                      </a:lnTo>
                      <a:lnTo>
                        <a:pt x="157" y="2065"/>
                      </a:lnTo>
                      <a:lnTo>
                        <a:pt x="157" y="2065"/>
                      </a:lnTo>
                      <a:lnTo>
                        <a:pt x="158" y="2065"/>
                      </a:lnTo>
                      <a:lnTo>
                        <a:pt x="158" y="2065"/>
                      </a:lnTo>
                      <a:lnTo>
                        <a:pt x="159" y="2065"/>
                      </a:lnTo>
                      <a:lnTo>
                        <a:pt x="160" y="2065"/>
                      </a:lnTo>
                      <a:lnTo>
                        <a:pt x="160" y="2065"/>
                      </a:lnTo>
                      <a:lnTo>
                        <a:pt x="160" y="2065"/>
                      </a:lnTo>
                      <a:lnTo>
                        <a:pt x="161" y="2064"/>
                      </a:lnTo>
                      <a:lnTo>
                        <a:pt x="161" y="2064"/>
                      </a:lnTo>
                      <a:lnTo>
                        <a:pt x="162" y="2064"/>
                      </a:lnTo>
                      <a:lnTo>
                        <a:pt x="162" y="2064"/>
                      </a:lnTo>
                      <a:lnTo>
                        <a:pt x="163" y="2064"/>
                      </a:lnTo>
                      <a:lnTo>
                        <a:pt x="163" y="2064"/>
                      </a:lnTo>
                      <a:lnTo>
                        <a:pt x="163" y="2064"/>
                      </a:lnTo>
                      <a:lnTo>
                        <a:pt x="164" y="2064"/>
                      </a:lnTo>
                      <a:lnTo>
                        <a:pt x="164" y="2064"/>
                      </a:lnTo>
                      <a:lnTo>
                        <a:pt x="165" y="2064"/>
                      </a:lnTo>
                      <a:lnTo>
                        <a:pt x="165" y="2064"/>
                      </a:lnTo>
                      <a:lnTo>
                        <a:pt x="166" y="2064"/>
                      </a:lnTo>
                      <a:lnTo>
                        <a:pt x="166" y="2064"/>
                      </a:lnTo>
                      <a:lnTo>
                        <a:pt x="166" y="2064"/>
                      </a:lnTo>
                      <a:lnTo>
                        <a:pt x="167" y="2064"/>
                      </a:lnTo>
                      <a:lnTo>
                        <a:pt x="168" y="2064"/>
                      </a:lnTo>
                      <a:lnTo>
                        <a:pt x="168" y="2064"/>
                      </a:lnTo>
                      <a:lnTo>
                        <a:pt x="168" y="2064"/>
                      </a:lnTo>
                      <a:lnTo>
                        <a:pt x="169" y="2064"/>
                      </a:lnTo>
                      <a:lnTo>
                        <a:pt x="169" y="2064"/>
                      </a:lnTo>
                      <a:lnTo>
                        <a:pt x="170" y="2064"/>
                      </a:lnTo>
                      <a:lnTo>
                        <a:pt x="170" y="2064"/>
                      </a:lnTo>
                      <a:lnTo>
                        <a:pt x="171" y="2064"/>
                      </a:lnTo>
                      <a:lnTo>
                        <a:pt x="171" y="2064"/>
                      </a:lnTo>
                      <a:lnTo>
                        <a:pt x="172" y="2064"/>
                      </a:lnTo>
                      <a:lnTo>
                        <a:pt x="172" y="2064"/>
                      </a:lnTo>
                      <a:lnTo>
                        <a:pt x="173" y="2063"/>
                      </a:lnTo>
                      <a:lnTo>
                        <a:pt x="174" y="2063"/>
                      </a:lnTo>
                      <a:lnTo>
                        <a:pt x="175" y="2063"/>
                      </a:lnTo>
                      <a:lnTo>
                        <a:pt x="175" y="2063"/>
                      </a:lnTo>
                      <a:lnTo>
                        <a:pt x="175" y="2063"/>
                      </a:lnTo>
                      <a:lnTo>
                        <a:pt x="176" y="2063"/>
                      </a:lnTo>
                      <a:lnTo>
                        <a:pt x="177" y="2063"/>
                      </a:lnTo>
                      <a:lnTo>
                        <a:pt x="177" y="2063"/>
                      </a:lnTo>
                      <a:lnTo>
                        <a:pt x="178" y="2063"/>
                      </a:lnTo>
                      <a:lnTo>
                        <a:pt x="178" y="2063"/>
                      </a:lnTo>
                      <a:lnTo>
                        <a:pt x="178" y="2063"/>
                      </a:lnTo>
                      <a:lnTo>
                        <a:pt x="179" y="2063"/>
                      </a:lnTo>
                      <a:lnTo>
                        <a:pt x="180" y="2063"/>
                      </a:lnTo>
                      <a:lnTo>
                        <a:pt x="180" y="2063"/>
                      </a:lnTo>
                      <a:lnTo>
                        <a:pt x="181" y="2063"/>
                      </a:lnTo>
                      <a:lnTo>
                        <a:pt x="181" y="2063"/>
                      </a:lnTo>
                      <a:lnTo>
                        <a:pt x="182" y="2063"/>
                      </a:lnTo>
                      <a:lnTo>
                        <a:pt x="183" y="2063"/>
                      </a:lnTo>
                      <a:lnTo>
                        <a:pt x="183" y="2063"/>
                      </a:lnTo>
                      <a:lnTo>
                        <a:pt x="184" y="2063"/>
                      </a:lnTo>
                      <a:lnTo>
                        <a:pt x="184" y="2062"/>
                      </a:lnTo>
                      <a:lnTo>
                        <a:pt x="185" y="2062"/>
                      </a:lnTo>
                      <a:lnTo>
                        <a:pt x="185" y="2062"/>
                      </a:lnTo>
                      <a:lnTo>
                        <a:pt x="186" y="2062"/>
                      </a:lnTo>
                      <a:lnTo>
                        <a:pt x="186" y="2062"/>
                      </a:lnTo>
                      <a:lnTo>
                        <a:pt x="187" y="2062"/>
                      </a:lnTo>
                      <a:lnTo>
                        <a:pt x="188" y="2062"/>
                      </a:lnTo>
                      <a:lnTo>
                        <a:pt x="188" y="2062"/>
                      </a:lnTo>
                      <a:lnTo>
                        <a:pt x="189" y="2062"/>
                      </a:lnTo>
                      <a:lnTo>
                        <a:pt x="190" y="2062"/>
                      </a:lnTo>
                      <a:lnTo>
                        <a:pt x="190" y="2062"/>
                      </a:lnTo>
                      <a:lnTo>
                        <a:pt x="191" y="2062"/>
                      </a:lnTo>
                      <a:lnTo>
                        <a:pt x="191" y="2062"/>
                      </a:lnTo>
                      <a:lnTo>
                        <a:pt x="192" y="2062"/>
                      </a:lnTo>
                      <a:lnTo>
                        <a:pt x="192" y="2062"/>
                      </a:lnTo>
                      <a:lnTo>
                        <a:pt x="193" y="2062"/>
                      </a:lnTo>
                      <a:lnTo>
                        <a:pt x="193" y="2061"/>
                      </a:lnTo>
                      <a:lnTo>
                        <a:pt x="194" y="2061"/>
                      </a:lnTo>
                      <a:lnTo>
                        <a:pt x="195" y="2061"/>
                      </a:lnTo>
                      <a:lnTo>
                        <a:pt x="195" y="2061"/>
                      </a:lnTo>
                      <a:lnTo>
                        <a:pt x="196" y="2061"/>
                      </a:lnTo>
                      <a:lnTo>
                        <a:pt x="196" y="2061"/>
                      </a:lnTo>
                      <a:lnTo>
                        <a:pt x="197" y="2061"/>
                      </a:lnTo>
                      <a:lnTo>
                        <a:pt x="198" y="2061"/>
                      </a:lnTo>
                      <a:lnTo>
                        <a:pt x="198" y="2061"/>
                      </a:lnTo>
                      <a:lnTo>
                        <a:pt x="198" y="2061"/>
                      </a:lnTo>
                      <a:lnTo>
                        <a:pt x="199" y="2061"/>
                      </a:lnTo>
                      <a:lnTo>
                        <a:pt x="199" y="2061"/>
                      </a:lnTo>
                      <a:lnTo>
                        <a:pt x="200" y="2061"/>
                      </a:lnTo>
                      <a:lnTo>
                        <a:pt x="200" y="2061"/>
                      </a:lnTo>
                      <a:lnTo>
                        <a:pt x="201" y="2061"/>
                      </a:lnTo>
                      <a:lnTo>
                        <a:pt x="201" y="2061"/>
                      </a:lnTo>
                      <a:lnTo>
                        <a:pt x="201" y="2061"/>
                      </a:lnTo>
                      <a:lnTo>
                        <a:pt x="202" y="2060"/>
                      </a:lnTo>
                      <a:lnTo>
                        <a:pt x="203" y="2060"/>
                      </a:lnTo>
                      <a:lnTo>
                        <a:pt x="203" y="2060"/>
                      </a:lnTo>
                      <a:lnTo>
                        <a:pt x="204" y="2060"/>
                      </a:lnTo>
                      <a:lnTo>
                        <a:pt x="204" y="2060"/>
                      </a:lnTo>
                      <a:lnTo>
                        <a:pt x="204" y="2060"/>
                      </a:lnTo>
                      <a:lnTo>
                        <a:pt x="205" y="2060"/>
                      </a:lnTo>
                      <a:lnTo>
                        <a:pt x="205" y="2060"/>
                      </a:lnTo>
                      <a:lnTo>
                        <a:pt x="206" y="2060"/>
                      </a:lnTo>
                      <a:lnTo>
                        <a:pt x="206" y="2060"/>
                      </a:lnTo>
                      <a:lnTo>
                        <a:pt x="207" y="2060"/>
                      </a:lnTo>
                      <a:lnTo>
                        <a:pt x="207" y="2060"/>
                      </a:lnTo>
                      <a:lnTo>
                        <a:pt x="207" y="2060"/>
                      </a:lnTo>
                      <a:lnTo>
                        <a:pt x="208" y="2060"/>
                      </a:lnTo>
                      <a:lnTo>
                        <a:pt x="208" y="2060"/>
                      </a:lnTo>
                      <a:lnTo>
                        <a:pt x="208" y="2060"/>
                      </a:lnTo>
                      <a:lnTo>
                        <a:pt x="209" y="2060"/>
                      </a:lnTo>
                      <a:lnTo>
                        <a:pt x="210" y="2059"/>
                      </a:lnTo>
                      <a:lnTo>
                        <a:pt x="210" y="2059"/>
                      </a:lnTo>
                      <a:lnTo>
                        <a:pt x="210" y="2059"/>
                      </a:lnTo>
                      <a:lnTo>
                        <a:pt x="211" y="2059"/>
                      </a:lnTo>
                      <a:lnTo>
                        <a:pt x="211" y="2059"/>
                      </a:lnTo>
                      <a:lnTo>
                        <a:pt x="212" y="2059"/>
                      </a:lnTo>
                      <a:lnTo>
                        <a:pt x="212" y="2059"/>
                      </a:lnTo>
                      <a:lnTo>
                        <a:pt x="212" y="2059"/>
                      </a:lnTo>
                      <a:lnTo>
                        <a:pt x="213" y="2059"/>
                      </a:lnTo>
                      <a:lnTo>
                        <a:pt x="213" y="2059"/>
                      </a:lnTo>
                      <a:lnTo>
                        <a:pt x="213" y="2059"/>
                      </a:lnTo>
                      <a:lnTo>
                        <a:pt x="214" y="2059"/>
                      </a:lnTo>
                      <a:lnTo>
                        <a:pt x="214" y="2059"/>
                      </a:lnTo>
                      <a:lnTo>
                        <a:pt x="215" y="2059"/>
                      </a:lnTo>
                      <a:lnTo>
                        <a:pt x="215" y="2059"/>
                      </a:lnTo>
                      <a:lnTo>
                        <a:pt x="215" y="2059"/>
                      </a:lnTo>
                      <a:lnTo>
                        <a:pt x="216" y="2059"/>
                      </a:lnTo>
                      <a:lnTo>
                        <a:pt x="216" y="2059"/>
                      </a:lnTo>
                      <a:lnTo>
                        <a:pt x="216" y="2058"/>
                      </a:lnTo>
                      <a:lnTo>
                        <a:pt x="217" y="2058"/>
                      </a:lnTo>
                      <a:lnTo>
                        <a:pt x="217" y="2058"/>
                      </a:lnTo>
                      <a:lnTo>
                        <a:pt x="218" y="2058"/>
                      </a:lnTo>
                      <a:lnTo>
                        <a:pt x="218" y="2058"/>
                      </a:lnTo>
                      <a:lnTo>
                        <a:pt x="218" y="2058"/>
                      </a:lnTo>
                      <a:lnTo>
                        <a:pt x="219" y="2058"/>
                      </a:lnTo>
                      <a:lnTo>
                        <a:pt x="219" y="2058"/>
                      </a:lnTo>
                      <a:lnTo>
                        <a:pt x="219" y="2058"/>
                      </a:lnTo>
                      <a:lnTo>
                        <a:pt x="220" y="2058"/>
                      </a:lnTo>
                      <a:lnTo>
                        <a:pt x="220" y="2058"/>
                      </a:lnTo>
                      <a:lnTo>
                        <a:pt x="221" y="2058"/>
                      </a:lnTo>
                      <a:lnTo>
                        <a:pt x="221" y="2058"/>
                      </a:lnTo>
                      <a:lnTo>
                        <a:pt x="221" y="2058"/>
                      </a:lnTo>
                      <a:lnTo>
                        <a:pt x="222" y="2058"/>
                      </a:lnTo>
                      <a:lnTo>
                        <a:pt x="222" y="2058"/>
                      </a:lnTo>
                      <a:lnTo>
                        <a:pt x="222" y="2058"/>
                      </a:lnTo>
                      <a:lnTo>
                        <a:pt x="223" y="2057"/>
                      </a:lnTo>
                      <a:lnTo>
                        <a:pt x="223" y="2057"/>
                      </a:lnTo>
                      <a:lnTo>
                        <a:pt x="224" y="2057"/>
                      </a:lnTo>
                      <a:lnTo>
                        <a:pt x="224" y="2057"/>
                      </a:lnTo>
                      <a:lnTo>
                        <a:pt x="224" y="2057"/>
                      </a:lnTo>
                      <a:lnTo>
                        <a:pt x="225" y="2057"/>
                      </a:lnTo>
                      <a:lnTo>
                        <a:pt x="225" y="2057"/>
                      </a:lnTo>
                      <a:lnTo>
                        <a:pt x="225" y="2057"/>
                      </a:lnTo>
                      <a:lnTo>
                        <a:pt x="226" y="2057"/>
                      </a:lnTo>
                      <a:lnTo>
                        <a:pt x="226" y="2057"/>
                      </a:lnTo>
                      <a:lnTo>
                        <a:pt x="227" y="2057"/>
                      </a:lnTo>
                      <a:lnTo>
                        <a:pt x="227" y="2057"/>
                      </a:lnTo>
                      <a:lnTo>
                        <a:pt x="228" y="2057"/>
                      </a:lnTo>
                      <a:lnTo>
                        <a:pt x="228" y="2056"/>
                      </a:lnTo>
                      <a:lnTo>
                        <a:pt x="229" y="2056"/>
                      </a:lnTo>
                      <a:lnTo>
                        <a:pt x="229" y="2056"/>
                      </a:lnTo>
                      <a:lnTo>
                        <a:pt x="230" y="2056"/>
                      </a:lnTo>
                      <a:lnTo>
                        <a:pt x="231" y="2056"/>
                      </a:lnTo>
                      <a:lnTo>
                        <a:pt x="231" y="2056"/>
                      </a:lnTo>
                      <a:lnTo>
                        <a:pt x="232" y="2056"/>
                      </a:lnTo>
                      <a:lnTo>
                        <a:pt x="233" y="2056"/>
                      </a:lnTo>
                      <a:lnTo>
                        <a:pt x="233" y="2056"/>
                      </a:lnTo>
                      <a:lnTo>
                        <a:pt x="233" y="2056"/>
                      </a:lnTo>
                      <a:lnTo>
                        <a:pt x="234" y="2055"/>
                      </a:lnTo>
                      <a:lnTo>
                        <a:pt x="234" y="2055"/>
                      </a:lnTo>
                      <a:lnTo>
                        <a:pt x="235" y="2055"/>
                      </a:lnTo>
                      <a:lnTo>
                        <a:pt x="235" y="2055"/>
                      </a:lnTo>
                      <a:lnTo>
                        <a:pt x="236" y="2055"/>
                      </a:lnTo>
                      <a:lnTo>
                        <a:pt x="237" y="2055"/>
                      </a:lnTo>
                      <a:lnTo>
                        <a:pt x="237" y="2055"/>
                      </a:lnTo>
                      <a:lnTo>
                        <a:pt x="237" y="2055"/>
                      </a:lnTo>
                      <a:lnTo>
                        <a:pt x="238" y="2055"/>
                      </a:lnTo>
                      <a:lnTo>
                        <a:pt x="239" y="2054"/>
                      </a:lnTo>
                      <a:lnTo>
                        <a:pt x="239" y="2054"/>
                      </a:lnTo>
                      <a:lnTo>
                        <a:pt x="240" y="2054"/>
                      </a:lnTo>
                      <a:lnTo>
                        <a:pt x="240" y="2054"/>
                      </a:lnTo>
                      <a:lnTo>
                        <a:pt x="240" y="2054"/>
                      </a:lnTo>
                      <a:lnTo>
                        <a:pt x="241" y="2054"/>
                      </a:lnTo>
                      <a:lnTo>
                        <a:pt x="242" y="2054"/>
                      </a:lnTo>
                      <a:lnTo>
                        <a:pt x="242" y="2054"/>
                      </a:lnTo>
                      <a:lnTo>
                        <a:pt x="243" y="2053"/>
                      </a:lnTo>
                      <a:lnTo>
                        <a:pt x="243" y="2053"/>
                      </a:lnTo>
                      <a:lnTo>
                        <a:pt x="244" y="2053"/>
                      </a:lnTo>
                      <a:lnTo>
                        <a:pt x="244" y="2053"/>
                      </a:lnTo>
                      <a:lnTo>
                        <a:pt x="245" y="2053"/>
                      </a:lnTo>
                      <a:lnTo>
                        <a:pt x="245" y="2053"/>
                      </a:lnTo>
                      <a:lnTo>
                        <a:pt x="245" y="2053"/>
                      </a:lnTo>
                      <a:lnTo>
                        <a:pt x="246" y="2053"/>
                      </a:lnTo>
                      <a:lnTo>
                        <a:pt x="246" y="2053"/>
                      </a:lnTo>
                      <a:lnTo>
                        <a:pt x="246" y="2053"/>
                      </a:lnTo>
                      <a:lnTo>
                        <a:pt x="247" y="2053"/>
                      </a:lnTo>
                      <a:lnTo>
                        <a:pt x="247" y="2052"/>
                      </a:lnTo>
                      <a:lnTo>
                        <a:pt x="248" y="2052"/>
                      </a:lnTo>
                      <a:lnTo>
                        <a:pt x="248" y="2052"/>
                      </a:lnTo>
                      <a:lnTo>
                        <a:pt x="248" y="2052"/>
                      </a:lnTo>
                      <a:lnTo>
                        <a:pt x="249" y="2052"/>
                      </a:lnTo>
                      <a:lnTo>
                        <a:pt x="249" y="2052"/>
                      </a:lnTo>
                      <a:lnTo>
                        <a:pt x="249" y="2052"/>
                      </a:lnTo>
                      <a:lnTo>
                        <a:pt x="250" y="2052"/>
                      </a:lnTo>
                      <a:lnTo>
                        <a:pt x="250" y="2052"/>
                      </a:lnTo>
                      <a:lnTo>
                        <a:pt x="251" y="2051"/>
                      </a:lnTo>
                      <a:lnTo>
                        <a:pt x="251" y="2051"/>
                      </a:lnTo>
                      <a:lnTo>
                        <a:pt x="252" y="2051"/>
                      </a:lnTo>
                      <a:lnTo>
                        <a:pt x="252" y="2051"/>
                      </a:lnTo>
                      <a:lnTo>
                        <a:pt x="252" y="2051"/>
                      </a:lnTo>
                      <a:lnTo>
                        <a:pt x="253" y="2051"/>
                      </a:lnTo>
                      <a:lnTo>
                        <a:pt x="253" y="2051"/>
                      </a:lnTo>
                      <a:lnTo>
                        <a:pt x="254" y="2051"/>
                      </a:lnTo>
                      <a:lnTo>
                        <a:pt x="254" y="2051"/>
                      </a:lnTo>
                      <a:lnTo>
                        <a:pt x="254" y="2051"/>
                      </a:lnTo>
                      <a:lnTo>
                        <a:pt x="255" y="2050"/>
                      </a:lnTo>
                      <a:lnTo>
                        <a:pt x="255" y="2050"/>
                      </a:lnTo>
                      <a:lnTo>
                        <a:pt x="256" y="2050"/>
                      </a:lnTo>
                      <a:lnTo>
                        <a:pt x="256" y="2050"/>
                      </a:lnTo>
                      <a:lnTo>
                        <a:pt x="257" y="2050"/>
                      </a:lnTo>
                      <a:lnTo>
                        <a:pt x="257" y="2050"/>
                      </a:lnTo>
                      <a:lnTo>
                        <a:pt x="258" y="2049"/>
                      </a:lnTo>
                      <a:lnTo>
                        <a:pt x="258" y="2049"/>
                      </a:lnTo>
                      <a:lnTo>
                        <a:pt x="259" y="2049"/>
                      </a:lnTo>
                      <a:lnTo>
                        <a:pt x="260" y="2049"/>
                      </a:lnTo>
                      <a:lnTo>
                        <a:pt x="261" y="2049"/>
                      </a:lnTo>
                      <a:lnTo>
                        <a:pt x="261" y="2049"/>
                      </a:lnTo>
                      <a:lnTo>
                        <a:pt x="261" y="2048"/>
                      </a:lnTo>
                      <a:lnTo>
                        <a:pt x="262" y="2048"/>
                      </a:lnTo>
                      <a:lnTo>
                        <a:pt x="263" y="2048"/>
                      </a:lnTo>
                      <a:lnTo>
                        <a:pt x="263" y="2048"/>
                      </a:lnTo>
                      <a:lnTo>
                        <a:pt x="263" y="2048"/>
                      </a:lnTo>
                      <a:lnTo>
                        <a:pt x="264" y="2048"/>
                      </a:lnTo>
                      <a:lnTo>
                        <a:pt x="264" y="2048"/>
                      </a:lnTo>
                      <a:lnTo>
                        <a:pt x="264" y="2047"/>
                      </a:lnTo>
                      <a:lnTo>
                        <a:pt x="265" y="2047"/>
                      </a:lnTo>
                      <a:lnTo>
                        <a:pt x="265" y="2047"/>
                      </a:lnTo>
                      <a:lnTo>
                        <a:pt x="266" y="2047"/>
                      </a:lnTo>
                      <a:lnTo>
                        <a:pt x="266" y="2047"/>
                      </a:lnTo>
                      <a:lnTo>
                        <a:pt x="266" y="2047"/>
                      </a:lnTo>
                      <a:lnTo>
                        <a:pt x="267" y="2047"/>
                      </a:lnTo>
                      <a:lnTo>
                        <a:pt x="267" y="2046"/>
                      </a:lnTo>
                      <a:lnTo>
                        <a:pt x="268" y="2046"/>
                      </a:lnTo>
                      <a:lnTo>
                        <a:pt x="268" y="2046"/>
                      </a:lnTo>
                      <a:lnTo>
                        <a:pt x="268" y="2046"/>
                      </a:lnTo>
                      <a:lnTo>
                        <a:pt x="269" y="2046"/>
                      </a:lnTo>
                      <a:lnTo>
                        <a:pt x="269" y="2046"/>
                      </a:lnTo>
                      <a:lnTo>
                        <a:pt x="269" y="2046"/>
                      </a:lnTo>
                      <a:lnTo>
                        <a:pt x="270" y="2045"/>
                      </a:lnTo>
                      <a:lnTo>
                        <a:pt x="270" y="2045"/>
                      </a:lnTo>
                      <a:lnTo>
                        <a:pt x="271" y="2045"/>
                      </a:lnTo>
                      <a:lnTo>
                        <a:pt x="271" y="2045"/>
                      </a:lnTo>
                      <a:lnTo>
                        <a:pt x="272" y="2045"/>
                      </a:lnTo>
                      <a:lnTo>
                        <a:pt x="272" y="2044"/>
                      </a:lnTo>
                      <a:lnTo>
                        <a:pt x="273" y="2044"/>
                      </a:lnTo>
                      <a:lnTo>
                        <a:pt x="273" y="2044"/>
                      </a:lnTo>
                      <a:lnTo>
                        <a:pt x="274" y="2044"/>
                      </a:lnTo>
                      <a:lnTo>
                        <a:pt x="275" y="2043"/>
                      </a:lnTo>
                      <a:lnTo>
                        <a:pt x="275" y="2043"/>
                      </a:lnTo>
                      <a:lnTo>
                        <a:pt x="275" y="2043"/>
                      </a:lnTo>
                      <a:lnTo>
                        <a:pt x="276" y="2043"/>
                      </a:lnTo>
                      <a:lnTo>
                        <a:pt x="276" y="2043"/>
                      </a:lnTo>
                      <a:lnTo>
                        <a:pt x="277" y="2043"/>
                      </a:lnTo>
                      <a:lnTo>
                        <a:pt x="277" y="2042"/>
                      </a:lnTo>
                      <a:lnTo>
                        <a:pt x="277" y="2042"/>
                      </a:lnTo>
                      <a:lnTo>
                        <a:pt x="278" y="2042"/>
                      </a:lnTo>
                      <a:lnTo>
                        <a:pt x="278" y="2042"/>
                      </a:lnTo>
                      <a:lnTo>
                        <a:pt x="278" y="2042"/>
                      </a:lnTo>
                      <a:lnTo>
                        <a:pt x="279" y="2041"/>
                      </a:lnTo>
                      <a:lnTo>
                        <a:pt x="280" y="2041"/>
                      </a:lnTo>
                      <a:lnTo>
                        <a:pt x="280" y="2041"/>
                      </a:lnTo>
                      <a:lnTo>
                        <a:pt x="280" y="2041"/>
                      </a:lnTo>
                      <a:lnTo>
                        <a:pt x="281" y="2041"/>
                      </a:lnTo>
                      <a:lnTo>
                        <a:pt x="281" y="2040"/>
                      </a:lnTo>
                      <a:lnTo>
                        <a:pt x="281" y="2040"/>
                      </a:lnTo>
                      <a:lnTo>
                        <a:pt x="283" y="2040"/>
                      </a:lnTo>
                      <a:lnTo>
                        <a:pt x="283" y="2039"/>
                      </a:lnTo>
                      <a:lnTo>
                        <a:pt x="283" y="2039"/>
                      </a:lnTo>
                      <a:lnTo>
                        <a:pt x="284" y="2039"/>
                      </a:lnTo>
                      <a:lnTo>
                        <a:pt x="284" y="2039"/>
                      </a:lnTo>
                      <a:lnTo>
                        <a:pt x="284" y="2039"/>
                      </a:lnTo>
                      <a:lnTo>
                        <a:pt x="285" y="2038"/>
                      </a:lnTo>
                      <a:lnTo>
                        <a:pt x="285" y="2038"/>
                      </a:lnTo>
                      <a:lnTo>
                        <a:pt x="286" y="2038"/>
                      </a:lnTo>
                      <a:lnTo>
                        <a:pt x="286" y="2038"/>
                      </a:lnTo>
                      <a:lnTo>
                        <a:pt x="286" y="2037"/>
                      </a:lnTo>
                      <a:lnTo>
                        <a:pt x="287" y="2037"/>
                      </a:lnTo>
                      <a:lnTo>
                        <a:pt x="287" y="2037"/>
                      </a:lnTo>
                      <a:lnTo>
                        <a:pt x="287" y="2037"/>
                      </a:lnTo>
                      <a:lnTo>
                        <a:pt x="289" y="2036"/>
                      </a:lnTo>
                      <a:lnTo>
                        <a:pt x="289" y="2036"/>
                      </a:lnTo>
                      <a:lnTo>
                        <a:pt x="289" y="2036"/>
                      </a:lnTo>
                      <a:lnTo>
                        <a:pt x="290" y="2035"/>
                      </a:lnTo>
                      <a:lnTo>
                        <a:pt x="290" y="2035"/>
                      </a:lnTo>
                      <a:lnTo>
                        <a:pt x="290" y="2035"/>
                      </a:lnTo>
                      <a:lnTo>
                        <a:pt x="291" y="2035"/>
                      </a:lnTo>
                      <a:lnTo>
                        <a:pt x="291" y="2034"/>
                      </a:lnTo>
                      <a:lnTo>
                        <a:pt x="292" y="2034"/>
                      </a:lnTo>
                      <a:lnTo>
                        <a:pt x="292" y="2034"/>
                      </a:lnTo>
                      <a:lnTo>
                        <a:pt x="292" y="2034"/>
                      </a:lnTo>
                      <a:lnTo>
                        <a:pt x="293" y="2033"/>
                      </a:lnTo>
                      <a:lnTo>
                        <a:pt x="293" y="2033"/>
                      </a:lnTo>
                      <a:lnTo>
                        <a:pt x="294" y="2032"/>
                      </a:lnTo>
                      <a:lnTo>
                        <a:pt x="295" y="2032"/>
                      </a:lnTo>
                      <a:lnTo>
                        <a:pt x="295" y="2031"/>
                      </a:lnTo>
                      <a:lnTo>
                        <a:pt x="296" y="2031"/>
                      </a:lnTo>
                      <a:lnTo>
                        <a:pt x="296" y="2031"/>
                      </a:lnTo>
                      <a:lnTo>
                        <a:pt x="296" y="2031"/>
                      </a:lnTo>
                      <a:lnTo>
                        <a:pt x="297" y="2030"/>
                      </a:lnTo>
                      <a:lnTo>
                        <a:pt x="298" y="2030"/>
                      </a:lnTo>
                      <a:lnTo>
                        <a:pt x="298" y="2029"/>
                      </a:lnTo>
                      <a:lnTo>
                        <a:pt x="298" y="2029"/>
                      </a:lnTo>
                      <a:lnTo>
                        <a:pt x="299" y="2029"/>
                      </a:lnTo>
                      <a:lnTo>
                        <a:pt x="299" y="2028"/>
                      </a:lnTo>
                      <a:lnTo>
                        <a:pt x="300" y="2028"/>
                      </a:lnTo>
                      <a:lnTo>
                        <a:pt x="300" y="2027"/>
                      </a:lnTo>
                      <a:lnTo>
                        <a:pt x="301" y="2027"/>
                      </a:lnTo>
                      <a:lnTo>
                        <a:pt x="301" y="2026"/>
                      </a:lnTo>
                      <a:lnTo>
                        <a:pt x="302" y="2026"/>
                      </a:lnTo>
                      <a:lnTo>
                        <a:pt x="303" y="2025"/>
                      </a:lnTo>
                      <a:lnTo>
                        <a:pt x="303" y="2024"/>
                      </a:lnTo>
                      <a:lnTo>
                        <a:pt x="304" y="2024"/>
                      </a:lnTo>
                      <a:lnTo>
                        <a:pt x="304" y="2024"/>
                      </a:lnTo>
                      <a:lnTo>
                        <a:pt x="305" y="2023"/>
                      </a:lnTo>
                      <a:lnTo>
                        <a:pt x="305" y="2022"/>
                      </a:lnTo>
                      <a:lnTo>
                        <a:pt x="305" y="2022"/>
                      </a:lnTo>
                      <a:lnTo>
                        <a:pt x="306" y="2022"/>
                      </a:lnTo>
                      <a:lnTo>
                        <a:pt x="307" y="2020"/>
                      </a:lnTo>
                      <a:lnTo>
                        <a:pt x="307" y="2020"/>
                      </a:lnTo>
                      <a:lnTo>
                        <a:pt x="308" y="2019"/>
                      </a:lnTo>
                      <a:lnTo>
                        <a:pt x="308" y="2019"/>
                      </a:lnTo>
                      <a:lnTo>
                        <a:pt x="309" y="2018"/>
                      </a:lnTo>
                      <a:lnTo>
                        <a:pt x="309" y="2018"/>
                      </a:lnTo>
                      <a:lnTo>
                        <a:pt x="310" y="2017"/>
                      </a:lnTo>
                      <a:lnTo>
                        <a:pt x="310" y="2016"/>
                      </a:lnTo>
                      <a:lnTo>
                        <a:pt x="311" y="2016"/>
                      </a:lnTo>
                      <a:lnTo>
                        <a:pt x="311" y="2015"/>
                      </a:lnTo>
                      <a:lnTo>
                        <a:pt x="311" y="2015"/>
                      </a:lnTo>
                      <a:lnTo>
                        <a:pt x="312" y="2014"/>
                      </a:lnTo>
                      <a:lnTo>
                        <a:pt x="313" y="2013"/>
                      </a:lnTo>
                      <a:lnTo>
                        <a:pt x="313" y="2012"/>
                      </a:lnTo>
                      <a:lnTo>
                        <a:pt x="314" y="2012"/>
                      </a:lnTo>
                      <a:lnTo>
                        <a:pt x="314" y="2011"/>
                      </a:lnTo>
                      <a:lnTo>
                        <a:pt x="314" y="2011"/>
                      </a:lnTo>
                      <a:lnTo>
                        <a:pt x="315" y="2010"/>
                      </a:lnTo>
                      <a:lnTo>
                        <a:pt x="315" y="2010"/>
                      </a:lnTo>
                      <a:lnTo>
                        <a:pt x="316" y="2009"/>
                      </a:lnTo>
                      <a:lnTo>
                        <a:pt x="316" y="2008"/>
                      </a:lnTo>
                      <a:lnTo>
                        <a:pt x="317" y="2007"/>
                      </a:lnTo>
                      <a:lnTo>
                        <a:pt x="317" y="2007"/>
                      </a:lnTo>
                      <a:lnTo>
                        <a:pt x="317" y="2006"/>
                      </a:lnTo>
                      <a:lnTo>
                        <a:pt x="318" y="2006"/>
                      </a:lnTo>
                      <a:lnTo>
                        <a:pt x="318" y="2005"/>
                      </a:lnTo>
                      <a:lnTo>
                        <a:pt x="319" y="2004"/>
                      </a:lnTo>
                      <a:lnTo>
                        <a:pt x="319" y="2004"/>
                      </a:lnTo>
                      <a:lnTo>
                        <a:pt x="320" y="2003"/>
                      </a:lnTo>
                      <a:lnTo>
                        <a:pt x="320" y="2002"/>
                      </a:lnTo>
                      <a:lnTo>
                        <a:pt x="321" y="2001"/>
                      </a:lnTo>
                      <a:lnTo>
                        <a:pt x="321" y="2001"/>
                      </a:lnTo>
                      <a:lnTo>
                        <a:pt x="321" y="2000"/>
                      </a:lnTo>
                      <a:lnTo>
                        <a:pt x="322" y="1999"/>
                      </a:lnTo>
                      <a:lnTo>
                        <a:pt x="322" y="1998"/>
                      </a:lnTo>
                      <a:lnTo>
                        <a:pt x="323" y="1997"/>
                      </a:lnTo>
                      <a:lnTo>
                        <a:pt x="323" y="1997"/>
                      </a:lnTo>
                      <a:lnTo>
                        <a:pt x="323" y="1996"/>
                      </a:lnTo>
                      <a:lnTo>
                        <a:pt x="324" y="1995"/>
                      </a:lnTo>
                      <a:lnTo>
                        <a:pt x="325" y="1994"/>
                      </a:lnTo>
                      <a:lnTo>
                        <a:pt x="325" y="1993"/>
                      </a:lnTo>
                      <a:lnTo>
                        <a:pt x="325" y="1992"/>
                      </a:lnTo>
                      <a:lnTo>
                        <a:pt x="326" y="1992"/>
                      </a:lnTo>
                      <a:lnTo>
                        <a:pt x="327" y="1990"/>
                      </a:lnTo>
                      <a:lnTo>
                        <a:pt x="327" y="1989"/>
                      </a:lnTo>
                      <a:lnTo>
                        <a:pt x="327" y="1989"/>
                      </a:lnTo>
                      <a:lnTo>
                        <a:pt x="328" y="1987"/>
                      </a:lnTo>
                      <a:lnTo>
                        <a:pt x="328" y="1986"/>
                      </a:lnTo>
                      <a:lnTo>
                        <a:pt x="329" y="1985"/>
                      </a:lnTo>
                      <a:lnTo>
                        <a:pt x="329" y="1985"/>
                      </a:lnTo>
                      <a:lnTo>
                        <a:pt x="330" y="1984"/>
                      </a:lnTo>
                      <a:lnTo>
                        <a:pt x="330" y="1983"/>
                      </a:lnTo>
                      <a:lnTo>
                        <a:pt x="330" y="1982"/>
                      </a:lnTo>
                      <a:lnTo>
                        <a:pt x="331" y="1981"/>
                      </a:lnTo>
                      <a:lnTo>
                        <a:pt x="331" y="1980"/>
                      </a:lnTo>
                      <a:lnTo>
                        <a:pt x="332" y="1979"/>
                      </a:lnTo>
                      <a:lnTo>
                        <a:pt x="333" y="1977"/>
                      </a:lnTo>
                      <a:lnTo>
                        <a:pt x="333" y="1976"/>
                      </a:lnTo>
                      <a:lnTo>
                        <a:pt x="333" y="1975"/>
                      </a:lnTo>
                      <a:lnTo>
                        <a:pt x="334" y="1975"/>
                      </a:lnTo>
                      <a:lnTo>
                        <a:pt x="334" y="1974"/>
                      </a:lnTo>
                      <a:lnTo>
                        <a:pt x="335" y="1972"/>
                      </a:lnTo>
                      <a:lnTo>
                        <a:pt x="335" y="1971"/>
                      </a:lnTo>
                      <a:lnTo>
                        <a:pt x="336" y="1969"/>
                      </a:lnTo>
                      <a:lnTo>
                        <a:pt x="336" y="1968"/>
                      </a:lnTo>
                      <a:lnTo>
                        <a:pt x="337" y="1967"/>
                      </a:lnTo>
                      <a:lnTo>
                        <a:pt x="337" y="1966"/>
                      </a:lnTo>
                      <a:lnTo>
                        <a:pt x="337" y="1965"/>
                      </a:lnTo>
                      <a:lnTo>
                        <a:pt x="338" y="1964"/>
                      </a:lnTo>
                      <a:lnTo>
                        <a:pt x="338" y="1963"/>
                      </a:lnTo>
                      <a:lnTo>
                        <a:pt x="339" y="1962"/>
                      </a:lnTo>
                      <a:lnTo>
                        <a:pt x="339" y="1961"/>
                      </a:lnTo>
                      <a:lnTo>
                        <a:pt x="339" y="1960"/>
                      </a:lnTo>
                      <a:lnTo>
                        <a:pt x="340" y="1959"/>
                      </a:lnTo>
                      <a:lnTo>
                        <a:pt x="340" y="1957"/>
                      </a:lnTo>
                      <a:lnTo>
                        <a:pt x="341" y="1956"/>
                      </a:lnTo>
                      <a:lnTo>
                        <a:pt x="341" y="1955"/>
                      </a:lnTo>
                      <a:lnTo>
                        <a:pt x="342" y="1954"/>
                      </a:lnTo>
                      <a:lnTo>
                        <a:pt x="342" y="1953"/>
                      </a:lnTo>
                      <a:lnTo>
                        <a:pt x="342" y="1952"/>
                      </a:lnTo>
                      <a:lnTo>
                        <a:pt x="343" y="1951"/>
                      </a:lnTo>
                      <a:lnTo>
                        <a:pt x="343" y="1950"/>
                      </a:lnTo>
                      <a:lnTo>
                        <a:pt x="343" y="1949"/>
                      </a:lnTo>
                      <a:lnTo>
                        <a:pt x="344" y="1946"/>
                      </a:lnTo>
                      <a:lnTo>
                        <a:pt x="345" y="1945"/>
                      </a:lnTo>
                      <a:lnTo>
                        <a:pt x="345" y="1944"/>
                      </a:lnTo>
                      <a:lnTo>
                        <a:pt x="345" y="1943"/>
                      </a:lnTo>
                      <a:lnTo>
                        <a:pt x="346" y="1942"/>
                      </a:lnTo>
                      <a:lnTo>
                        <a:pt x="346" y="1939"/>
                      </a:lnTo>
                      <a:lnTo>
                        <a:pt x="347" y="1938"/>
                      </a:lnTo>
                      <a:lnTo>
                        <a:pt x="348" y="1936"/>
                      </a:lnTo>
                      <a:lnTo>
                        <a:pt x="348" y="1934"/>
                      </a:lnTo>
                      <a:lnTo>
                        <a:pt x="348" y="1933"/>
                      </a:lnTo>
                      <a:lnTo>
                        <a:pt x="349" y="1932"/>
                      </a:lnTo>
                      <a:lnTo>
                        <a:pt x="349" y="1930"/>
                      </a:lnTo>
                      <a:lnTo>
                        <a:pt x="349" y="1929"/>
                      </a:lnTo>
                      <a:lnTo>
                        <a:pt x="350" y="1928"/>
                      </a:lnTo>
                      <a:lnTo>
                        <a:pt x="350" y="1926"/>
                      </a:lnTo>
                      <a:lnTo>
                        <a:pt x="351" y="1924"/>
                      </a:lnTo>
                      <a:lnTo>
                        <a:pt x="351" y="1922"/>
                      </a:lnTo>
                      <a:lnTo>
                        <a:pt x="352" y="1921"/>
                      </a:lnTo>
                      <a:lnTo>
                        <a:pt x="352" y="1918"/>
                      </a:lnTo>
                      <a:lnTo>
                        <a:pt x="353" y="1917"/>
                      </a:lnTo>
                      <a:lnTo>
                        <a:pt x="353" y="1915"/>
                      </a:lnTo>
                      <a:lnTo>
                        <a:pt x="354" y="1914"/>
                      </a:lnTo>
                      <a:lnTo>
                        <a:pt x="354" y="1912"/>
                      </a:lnTo>
                      <a:lnTo>
                        <a:pt x="354" y="1911"/>
                      </a:lnTo>
                      <a:lnTo>
                        <a:pt x="355" y="1909"/>
                      </a:lnTo>
                      <a:lnTo>
                        <a:pt x="355" y="1906"/>
                      </a:lnTo>
                      <a:lnTo>
                        <a:pt x="356" y="1904"/>
                      </a:lnTo>
                      <a:lnTo>
                        <a:pt x="356" y="1903"/>
                      </a:lnTo>
                      <a:lnTo>
                        <a:pt x="357" y="1899"/>
                      </a:lnTo>
                      <a:lnTo>
                        <a:pt x="357" y="1898"/>
                      </a:lnTo>
                      <a:lnTo>
                        <a:pt x="358" y="1896"/>
                      </a:lnTo>
                      <a:lnTo>
                        <a:pt x="358" y="1894"/>
                      </a:lnTo>
                      <a:lnTo>
                        <a:pt x="358" y="1892"/>
                      </a:lnTo>
                      <a:lnTo>
                        <a:pt x="359" y="1889"/>
                      </a:lnTo>
                      <a:lnTo>
                        <a:pt x="360" y="1887"/>
                      </a:lnTo>
                      <a:lnTo>
                        <a:pt x="360" y="1885"/>
                      </a:lnTo>
                      <a:lnTo>
                        <a:pt x="360" y="1883"/>
                      </a:lnTo>
                      <a:lnTo>
                        <a:pt x="361" y="1881"/>
                      </a:lnTo>
                      <a:lnTo>
                        <a:pt x="361" y="1880"/>
                      </a:lnTo>
                      <a:lnTo>
                        <a:pt x="361" y="1878"/>
                      </a:lnTo>
                      <a:lnTo>
                        <a:pt x="362" y="1876"/>
                      </a:lnTo>
                      <a:lnTo>
                        <a:pt x="362" y="1874"/>
                      </a:lnTo>
                      <a:lnTo>
                        <a:pt x="363" y="1872"/>
                      </a:lnTo>
                      <a:lnTo>
                        <a:pt x="363" y="1870"/>
                      </a:lnTo>
                      <a:lnTo>
                        <a:pt x="364" y="1866"/>
                      </a:lnTo>
                      <a:lnTo>
                        <a:pt x="364" y="1864"/>
                      </a:lnTo>
                      <a:lnTo>
                        <a:pt x="365" y="1860"/>
                      </a:lnTo>
                      <a:lnTo>
                        <a:pt x="365" y="1857"/>
                      </a:lnTo>
                      <a:lnTo>
                        <a:pt x="366" y="1855"/>
                      </a:lnTo>
                      <a:lnTo>
                        <a:pt x="366" y="1853"/>
                      </a:lnTo>
                      <a:lnTo>
                        <a:pt x="366" y="1851"/>
                      </a:lnTo>
                      <a:lnTo>
                        <a:pt x="367" y="1849"/>
                      </a:lnTo>
                      <a:lnTo>
                        <a:pt x="367" y="1847"/>
                      </a:lnTo>
                      <a:lnTo>
                        <a:pt x="367" y="1844"/>
                      </a:lnTo>
                      <a:lnTo>
                        <a:pt x="368" y="1840"/>
                      </a:lnTo>
                      <a:lnTo>
                        <a:pt x="369" y="1838"/>
                      </a:lnTo>
                      <a:lnTo>
                        <a:pt x="369" y="1835"/>
                      </a:lnTo>
                      <a:lnTo>
                        <a:pt x="369" y="1833"/>
                      </a:lnTo>
                      <a:lnTo>
                        <a:pt x="370" y="1831"/>
                      </a:lnTo>
                      <a:lnTo>
                        <a:pt x="370" y="1828"/>
                      </a:lnTo>
                      <a:lnTo>
                        <a:pt x="370" y="1826"/>
                      </a:lnTo>
                      <a:lnTo>
                        <a:pt x="371" y="1824"/>
                      </a:lnTo>
                      <a:lnTo>
                        <a:pt x="371" y="1821"/>
                      </a:lnTo>
                      <a:lnTo>
                        <a:pt x="372" y="1819"/>
                      </a:lnTo>
                      <a:lnTo>
                        <a:pt x="372" y="1816"/>
                      </a:lnTo>
                      <a:lnTo>
                        <a:pt x="372" y="1814"/>
                      </a:lnTo>
                      <a:lnTo>
                        <a:pt x="373" y="1812"/>
                      </a:lnTo>
                      <a:lnTo>
                        <a:pt x="373" y="1809"/>
                      </a:lnTo>
                      <a:lnTo>
                        <a:pt x="373" y="1807"/>
                      </a:lnTo>
                      <a:lnTo>
                        <a:pt x="374" y="1802"/>
                      </a:lnTo>
                      <a:lnTo>
                        <a:pt x="375" y="1799"/>
                      </a:lnTo>
                      <a:lnTo>
                        <a:pt x="375" y="1796"/>
                      </a:lnTo>
                      <a:lnTo>
                        <a:pt x="375" y="1794"/>
                      </a:lnTo>
                      <a:lnTo>
                        <a:pt x="376" y="1791"/>
                      </a:lnTo>
                      <a:lnTo>
                        <a:pt x="377" y="1786"/>
                      </a:lnTo>
                      <a:lnTo>
                        <a:pt x="377" y="1783"/>
                      </a:lnTo>
                      <a:lnTo>
                        <a:pt x="377" y="1781"/>
                      </a:lnTo>
                      <a:lnTo>
                        <a:pt x="378" y="1778"/>
                      </a:lnTo>
                      <a:lnTo>
                        <a:pt x="378" y="1776"/>
                      </a:lnTo>
                      <a:lnTo>
                        <a:pt x="378" y="1773"/>
                      </a:lnTo>
                      <a:lnTo>
                        <a:pt x="379" y="1770"/>
                      </a:lnTo>
                      <a:lnTo>
                        <a:pt x="379" y="1767"/>
                      </a:lnTo>
                      <a:lnTo>
                        <a:pt x="380" y="1762"/>
                      </a:lnTo>
                      <a:lnTo>
                        <a:pt x="380" y="1759"/>
                      </a:lnTo>
                      <a:lnTo>
                        <a:pt x="381" y="1757"/>
                      </a:lnTo>
                      <a:lnTo>
                        <a:pt x="381" y="1754"/>
                      </a:lnTo>
                      <a:lnTo>
                        <a:pt x="381" y="1751"/>
                      </a:lnTo>
                      <a:lnTo>
                        <a:pt x="382" y="1748"/>
                      </a:lnTo>
                      <a:lnTo>
                        <a:pt x="382" y="1745"/>
                      </a:lnTo>
                      <a:lnTo>
                        <a:pt x="382" y="1742"/>
                      </a:lnTo>
                      <a:lnTo>
                        <a:pt x="383" y="1737"/>
                      </a:lnTo>
                      <a:lnTo>
                        <a:pt x="384" y="1734"/>
                      </a:lnTo>
                      <a:lnTo>
                        <a:pt x="384" y="1731"/>
                      </a:lnTo>
                      <a:lnTo>
                        <a:pt x="384" y="1728"/>
                      </a:lnTo>
                      <a:lnTo>
                        <a:pt x="385" y="1725"/>
                      </a:lnTo>
                      <a:lnTo>
                        <a:pt x="385" y="1722"/>
                      </a:lnTo>
                      <a:lnTo>
                        <a:pt x="386" y="1719"/>
                      </a:lnTo>
                      <a:lnTo>
                        <a:pt x="386" y="1716"/>
                      </a:lnTo>
                      <a:lnTo>
                        <a:pt x="386" y="1713"/>
                      </a:lnTo>
                      <a:lnTo>
                        <a:pt x="387" y="1710"/>
                      </a:lnTo>
                      <a:lnTo>
                        <a:pt x="387" y="1707"/>
                      </a:lnTo>
                      <a:lnTo>
                        <a:pt x="387" y="1704"/>
                      </a:lnTo>
                      <a:lnTo>
                        <a:pt x="388" y="1698"/>
                      </a:lnTo>
                      <a:lnTo>
                        <a:pt x="389" y="1695"/>
                      </a:lnTo>
                      <a:lnTo>
                        <a:pt x="389" y="1692"/>
                      </a:lnTo>
                      <a:lnTo>
                        <a:pt x="389" y="1689"/>
                      </a:lnTo>
                      <a:lnTo>
                        <a:pt x="390" y="1685"/>
                      </a:lnTo>
                      <a:lnTo>
                        <a:pt x="390" y="1682"/>
                      </a:lnTo>
                      <a:lnTo>
                        <a:pt x="390" y="1679"/>
                      </a:lnTo>
                      <a:lnTo>
                        <a:pt x="391" y="1676"/>
                      </a:lnTo>
                      <a:lnTo>
                        <a:pt x="391" y="1672"/>
                      </a:lnTo>
                      <a:lnTo>
                        <a:pt x="392" y="1669"/>
                      </a:lnTo>
                      <a:lnTo>
                        <a:pt x="392" y="1666"/>
                      </a:lnTo>
                      <a:lnTo>
                        <a:pt x="393" y="1659"/>
                      </a:lnTo>
                      <a:lnTo>
                        <a:pt x="393" y="1655"/>
                      </a:lnTo>
                      <a:lnTo>
                        <a:pt x="393" y="1652"/>
                      </a:lnTo>
                      <a:lnTo>
                        <a:pt x="394" y="1648"/>
                      </a:lnTo>
                      <a:lnTo>
                        <a:pt x="394" y="1645"/>
                      </a:lnTo>
                      <a:lnTo>
                        <a:pt x="395" y="1641"/>
                      </a:lnTo>
                      <a:lnTo>
                        <a:pt x="395" y="1637"/>
                      </a:lnTo>
                      <a:lnTo>
                        <a:pt x="395" y="1634"/>
                      </a:lnTo>
                      <a:lnTo>
                        <a:pt x="396" y="1630"/>
                      </a:lnTo>
                      <a:lnTo>
                        <a:pt x="396" y="1622"/>
                      </a:lnTo>
                      <a:lnTo>
                        <a:pt x="397" y="1619"/>
                      </a:lnTo>
                      <a:lnTo>
                        <a:pt x="397" y="1615"/>
                      </a:lnTo>
                      <a:lnTo>
                        <a:pt x="398" y="1611"/>
                      </a:lnTo>
                      <a:lnTo>
                        <a:pt x="398" y="1607"/>
                      </a:lnTo>
                      <a:lnTo>
                        <a:pt x="399" y="1599"/>
                      </a:lnTo>
                      <a:lnTo>
                        <a:pt x="399" y="1595"/>
                      </a:lnTo>
                      <a:lnTo>
                        <a:pt x="399" y="1591"/>
                      </a:lnTo>
                      <a:lnTo>
                        <a:pt x="400" y="1587"/>
                      </a:lnTo>
                      <a:lnTo>
                        <a:pt x="400" y="1582"/>
                      </a:lnTo>
                      <a:lnTo>
                        <a:pt x="401" y="1578"/>
                      </a:lnTo>
                      <a:lnTo>
                        <a:pt x="401" y="1574"/>
                      </a:lnTo>
                      <a:lnTo>
                        <a:pt x="401" y="1569"/>
                      </a:lnTo>
                      <a:lnTo>
                        <a:pt x="402" y="1565"/>
                      </a:lnTo>
                      <a:lnTo>
                        <a:pt x="402" y="1561"/>
                      </a:lnTo>
                      <a:lnTo>
                        <a:pt x="402" y="1556"/>
                      </a:lnTo>
                      <a:lnTo>
                        <a:pt x="403" y="1552"/>
                      </a:lnTo>
                      <a:lnTo>
                        <a:pt x="403" y="1547"/>
                      </a:lnTo>
                      <a:lnTo>
                        <a:pt x="404" y="1543"/>
                      </a:lnTo>
                      <a:lnTo>
                        <a:pt x="404" y="1538"/>
                      </a:lnTo>
                      <a:lnTo>
                        <a:pt x="405" y="1528"/>
                      </a:lnTo>
                      <a:lnTo>
                        <a:pt x="405" y="1524"/>
                      </a:lnTo>
                      <a:lnTo>
                        <a:pt x="405" y="1519"/>
                      </a:lnTo>
                      <a:lnTo>
                        <a:pt x="406" y="1514"/>
                      </a:lnTo>
                      <a:lnTo>
                        <a:pt x="406" y="1509"/>
                      </a:lnTo>
                      <a:lnTo>
                        <a:pt x="407" y="1504"/>
                      </a:lnTo>
                      <a:lnTo>
                        <a:pt x="407" y="1499"/>
                      </a:lnTo>
                      <a:lnTo>
                        <a:pt x="407" y="1494"/>
                      </a:lnTo>
                      <a:lnTo>
                        <a:pt x="408" y="1484"/>
                      </a:lnTo>
                      <a:lnTo>
                        <a:pt x="408" y="1479"/>
                      </a:lnTo>
                      <a:lnTo>
                        <a:pt x="409" y="1469"/>
                      </a:lnTo>
                      <a:lnTo>
                        <a:pt x="410" y="1464"/>
                      </a:lnTo>
                      <a:lnTo>
                        <a:pt x="410" y="1453"/>
                      </a:lnTo>
                      <a:lnTo>
                        <a:pt x="411" y="1448"/>
                      </a:lnTo>
                      <a:lnTo>
                        <a:pt x="411" y="1443"/>
                      </a:lnTo>
                      <a:lnTo>
                        <a:pt x="411" y="1437"/>
                      </a:lnTo>
                      <a:lnTo>
                        <a:pt x="412" y="1432"/>
                      </a:lnTo>
                      <a:lnTo>
                        <a:pt x="412" y="1427"/>
                      </a:lnTo>
                      <a:lnTo>
                        <a:pt x="413" y="1421"/>
                      </a:lnTo>
                      <a:lnTo>
                        <a:pt x="413" y="1416"/>
                      </a:lnTo>
                      <a:lnTo>
                        <a:pt x="414" y="1405"/>
                      </a:lnTo>
                      <a:lnTo>
                        <a:pt x="414" y="1400"/>
                      </a:lnTo>
                      <a:lnTo>
                        <a:pt x="414" y="1395"/>
                      </a:lnTo>
                      <a:lnTo>
                        <a:pt x="415" y="1389"/>
                      </a:lnTo>
                      <a:lnTo>
                        <a:pt x="415" y="1384"/>
                      </a:lnTo>
                      <a:lnTo>
                        <a:pt x="416" y="1378"/>
                      </a:lnTo>
                      <a:lnTo>
                        <a:pt x="416" y="1373"/>
                      </a:lnTo>
                      <a:lnTo>
                        <a:pt x="416" y="1368"/>
                      </a:lnTo>
                      <a:lnTo>
                        <a:pt x="417" y="1352"/>
                      </a:lnTo>
                      <a:lnTo>
                        <a:pt x="418" y="1346"/>
                      </a:lnTo>
                      <a:lnTo>
                        <a:pt x="419" y="1336"/>
                      </a:lnTo>
                      <a:lnTo>
                        <a:pt x="419" y="1330"/>
                      </a:lnTo>
                      <a:lnTo>
                        <a:pt x="419" y="1325"/>
                      </a:lnTo>
                      <a:lnTo>
                        <a:pt x="420" y="1320"/>
                      </a:lnTo>
                      <a:lnTo>
                        <a:pt x="420" y="1315"/>
                      </a:lnTo>
                      <a:lnTo>
                        <a:pt x="420" y="1310"/>
                      </a:lnTo>
                      <a:lnTo>
                        <a:pt x="421" y="1304"/>
                      </a:lnTo>
                      <a:lnTo>
                        <a:pt x="421" y="1299"/>
                      </a:lnTo>
                      <a:lnTo>
                        <a:pt x="422" y="1294"/>
                      </a:lnTo>
                      <a:lnTo>
                        <a:pt x="422" y="1289"/>
                      </a:lnTo>
                      <a:lnTo>
                        <a:pt x="422" y="1284"/>
                      </a:lnTo>
                      <a:lnTo>
                        <a:pt x="423" y="1279"/>
                      </a:lnTo>
                      <a:lnTo>
                        <a:pt x="423" y="1274"/>
                      </a:lnTo>
                      <a:lnTo>
                        <a:pt x="423" y="1269"/>
                      </a:lnTo>
                      <a:lnTo>
                        <a:pt x="424" y="1264"/>
                      </a:lnTo>
                      <a:lnTo>
                        <a:pt x="424" y="1260"/>
                      </a:lnTo>
                      <a:lnTo>
                        <a:pt x="425" y="1255"/>
                      </a:lnTo>
                      <a:lnTo>
                        <a:pt x="425" y="1250"/>
                      </a:lnTo>
                      <a:lnTo>
                        <a:pt x="425" y="1245"/>
                      </a:lnTo>
                      <a:lnTo>
                        <a:pt x="426" y="1241"/>
                      </a:lnTo>
                      <a:lnTo>
                        <a:pt x="426" y="1236"/>
                      </a:lnTo>
                      <a:lnTo>
                        <a:pt x="427" y="1231"/>
                      </a:lnTo>
                      <a:lnTo>
                        <a:pt x="427" y="1227"/>
                      </a:lnTo>
                      <a:lnTo>
                        <a:pt x="428" y="1218"/>
                      </a:lnTo>
                      <a:lnTo>
                        <a:pt x="428" y="1214"/>
                      </a:lnTo>
                      <a:lnTo>
                        <a:pt x="428" y="1209"/>
                      </a:lnTo>
                      <a:lnTo>
                        <a:pt x="429" y="1201"/>
                      </a:lnTo>
                      <a:lnTo>
                        <a:pt x="429" y="1196"/>
                      </a:lnTo>
                      <a:lnTo>
                        <a:pt x="430" y="1192"/>
                      </a:lnTo>
                      <a:lnTo>
                        <a:pt x="430" y="1188"/>
                      </a:lnTo>
                      <a:lnTo>
                        <a:pt x="431" y="1184"/>
                      </a:lnTo>
                      <a:lnTo>
                        <a:pt x="431" y="1180"/>
                      </a:lnTo>
                      <a:lnTo>
                        <a:pt x="431" y="1176"/>
                      </a:lnTo>
                      <a:lnTo>
                        <a:pt x="432" y="1168"/>
                      </a:lnTo>
                      <a:lnTo>
                        <a:pt x="433" y="1164"/>
                      </a:lnTo>
                      <a:lnTo>
                        <a:pt x="433" y="1160"/>
                      </a:lnTo>
                      <a:lnTo>
                        <a:pt x="434" y="1152"/>
                      </a:lnTo>
                      <a:lnTo>
                        <a:pt x="434" y="1148"/>
                      </a:lnTo>
                      <a:lnTo>
                        <a:pt x="434" y="1144"/>
                      </a:lnTo>
                      <a:lnTo>
                        <a:pt x="435" y="1141"/>
                      </a:lnTo>
                      <a:lnTo>
                        <a:pt x="435" y="1137"/>
                      </a:lnTo>
                      <a:lnTo>
                        <a:pt x="436" y="1133"/>
                      </a:lnTo>
                      <a:lnTo>
                        <a:pt x="436" y="1129"/>
                      </a:lnTo>
                      <a:lnTo>
                        <a:pt x="436" y="1126"/>
                      </a:lnTo>
                      <a:lnTo>
                        <a:pt x="437" y="1122"/>
                      </a:lnTo>
                      <a:lnTo>
                        <a:pt x="437" y="1118"/>
                      </a:lnTo>
                      <a:lnTo>
                        <a:pt x="437" y="1114"/>
                      </a:lnTo>
                      <a:lnTo>
                        <a:pt x="438" y="1107"/>
                      </a:lnTo>
                      <a:lnTo>
                        <a:pt x="439" y="1103"/>
                      </a:lnTo>
                      <a:lnTo>
                        <a:pt x="439" y="1099"/>
                      </a:lnTo>
                      <a:lnTo>
                        <a:pt x="439" y="1096"/>
                      </a:lnTo>
                      <a:lnTo>
                        <a:pt x="440" y="1092"/>
                      </a:lnTo>
                      <a:lnTo>
                        <a:pt x="440" y="1084"/>
                      </a:lnTo>
                      <a:lnTo>
                        <a:pt x="441" y="1081"/>
                      </a:lnTo>
                      <a:lnTo>
                        <a:pt x="442" y="1073"/>
                      </a:lnTo>
                      <a:lnTo>
                        <a:pt x="442" y="1069"/>
                      </a:lnTo>
                      <a:lnTo>
                        <a:pt x="442" y="1065"/>
                      </a:lnTo>
                      <a:lnTo>
                        <a:pt x="443" y="1061"/>
                      </a:lnTo>
                      <a:lnTo>
                        <a:pt x="443" y="1057"/>
                      </a:lnTo>
                      <a:lnTo>
                        <a:pt x="443" y="1054"/>
                      </a:lnTo>
                      <a:lnTo>
                        <a:pt x="444" y="1050"/>
                      </a:lnTo>
                      <a:lnTo>
                        <a:pt x="444" y="1046"/>
                      </a:lnTo>
                      <a:lnTo>
                        <a:pt x="445" y="1042"/>
                      </a:lnTo>
                      <a:lnTo>
                        <a:pt x="445" y="1034"/>
                      </a:lnTo>
                      <a:lnTo>
                        <a:pt x="446" y="1030"/>
                      </a:lnTo>
                      <a:lnTo>
                        <a:pt x="446" y="1025"/>
                      </a:lnTo>
                      <a:lnTo>
                        <a:pt x="446" y="1021"/>
                      </a:lnTo>
                      <a:lnTo>
                        <a:pt x="447" y="1017"/>
                      </a:lnTo>
                      <a:lnTo>
                        <a:pt x="447" y="1013"/>
                      </a:lnTo>
                      <a:lnTo>
                        <a:pt x="448" y="1009"/>
                      </a:lnTo>
                      <a:lnTo>
                        <a:pt x="448" y="1005"/>
                      </a:lnTo>
                      <a:lnTo>
                        <a:pt x="448" y="1000"/>
                      </a:lnTo>
                      <a:lnTo>
                        <a:pt x="449" y="996"/>
                      </a:lnTo>
                      <a:lnTo>
                        <a:pt x="449" y="992"/>
                      </a:lnTo>
                      <a:lnTo>
                        <a:pt x="449" y="988"/>
                      </a:lnTo>
                      <a:lnTo>
                        <a:pt x="450" y="983"/>
                      </a:lnTo>
                      <a:lnTo>
                        <a:pt x="450" y="979"/>
                      </a:lnTo>
                      <a:lnTo>
                        <a:pt x="451" y="970"/>
                      </a:lnTo>
                      <a:lnTo>
                        <a:pt x="451" y="966"/>
                      </a:lnTo>
                      <a:lnTo>
                        <a:pt x="452" y="957"/>
                      </a:lnTo>
                      <a:lnTo>
                        <a:pt x="452" y="953"/>
                      </a:lnTo>
                      <a:lnTo>
                        <a:pt x="453" y="944"/>
                      </a:lnTo>
                      <a:lnTo>
                        <a:pt x="454" y="940"/>
                      </a:lnTo>
                      <a:lnTo>
                        <a:pt x="454" y="932"/>
                      </a:lnTo>
                      <a:lnTo>
                        <a:pt x="455" y="928"/>
                      </a:lnTo>
                      <a:lnTo>
                        <a:pt x="455" y="923"/>
                      </a:lnTo>
                      <a:lnTo>
                        <a:pt x="455" y="919"/>
                      </a:lnTo>
                      <a:lnTo>
                        <a:pt x="456" y="915"/>
                      </a:lnTo>
                      <a:lnTo>
                        <a:pt x="456" y="911"/>
                      </a:lnTo>
                      <a:lnTo>
                        <a:pt x="457" y="907"/>
                      </a:lnTo>
                      <a:lnTo>
                        <a:pt x="457" y="903"/>
                      </a:lnTo>
                      <a:lnTo>
                        <a:pt x="457" y="899"/>
                      </a:lnTo>
                      <a:lnTo>
                        <a:pt x="458" y="896"/>
                      </a:lnTo>
                      <a:lnTo>
                        <a:pt x="458" y="892"/>
                      </a:lnTo>
                      <a:lnTo>
                        <a:pt x="458" y="888"/>
                      </a:lnTo>
                      <a:lnTo>
                        <a:pt x="459" y="885"/>
                      </a:lnTo>
                      <a:lnTo>
                        <a:pt x="459" y="881"/>
                      </a:lnTo>
                      <a:lnTo>
                        <a:pt x="460" y="878"/>
                      </a:lnTo>
                      <a:lnTo>
                        <a:pt x="460" y="875"/>
                      </a:lnTo>
                      <a:lnTo>
                        <a:pt x="460" y="872"/>
                      </a:lnTo>
                      <a:lnTo>
                        <a:pt x="461" y="869"/>
                      </a:lnTo>
                      <a:lnTo>
                        <a:pt x="461" y="866"/>
                      </a:lnTo>
                      <a:lnTo>
                        <a:pt x="461" y="863"/>
                      </a:lnTo>
                      <a:lnTo>
                        <a:pt x="462" y="861"/>
                      </a:lnTo>
                      <a:lnTo>
                        <a:pt x="462" y="858"/>
                      </a:lnTo>
                      <a:lnTo>
                        <a:pt x="463" y="856"/>
                      </a:lnTo>
                      <a:lnTo>
                        <a:pt x="463" y="854"/>
                      </a:lnTo>
                      <a:lnTo>
                        <a:pt x="463" y="852"/>
                      </a:lnTo>
                      <a:lnTo>
                        <a:pt x="464" y="850"/>
                      </a:lnTo>
                      <a:lnTo>
                        <a:pt x="464" y="848"/>
                      </a:lnTo>
                      <a:lnTo>
                        <a:pt x="464" y="847"/>
                      </a:lnTo>
                      <a:lnTo>
                        <a:pt x="465" y="845"/>
                      </a:lnTo>
                      <a:lnTo>
                        <a:pt x="465" y="844"/>
                      </a:lnTo>
                      <a:lnTo>
                        <a:pt x="466" y="843"/>
                      </a:lnTo>
                      <a:lnTo>
                        <a:pt x="466" y="842"/>
                      </a:lnTo>
                      <a:lnTo>
                        <a:pt x="466" y="842"/>
                      </a:lnTo>
                      <a:lnTo>
                        <a:pt x="467" y="842"/>
                      </a:lnTo>
                      <a:lnTo>
                        <a:pt x="467" y="841"/>
                      </a:lnTo>
                      <a:lnTo>
                        <a:pt x="467" y="841"/>
                      </a:lnTo>
                      <a:lnTo>
                        <a:pt x="468" y="842"/>
                      </a:lnTo>
                      <a:lnTo>
                        <a:pt x="468" y="842"/>
                      </a:lnTo>
                      <a:lnTo>
                        <a:pt x="469" y="843"/>
                      </a:lnTo>
                      <a:lnTo>
                        <a:pt x="469" y="844"/>
                      </a:lnTo>
                      <a:lnTo>
                        <a:pt x="469" y="845"/>
                      </a:lnTo>
                      <a:lnTo>
                        <a:pt x="470" y="846"/>
                      </a:lnTo>
                      <a:lnTo>
                        <a:pt x="470" y="848"/>
                      </a:lnTo>
                      <a:lnTo>
                        <a:pt x="470" y="850"/>
                      </a:lnTo>
                      <a:lnTo>
                        <a:pt x="471" y="852"/>
                      </a:lnTo>
                      <a:lnTo>
                        <a:pt x="471" y="854"/>
                      </a:lnTo>
                      <a:lnTo>
                        <a:pt x="472" y="857"/>
                      </a:lnTo>
                      <a:lnTo>
                        <a:pt x="472" y="859"/>
                      </a:lnTo>
                      <a:lnTo>
                        <a:pt x="472" y="862"/>
                      </a:lnTo>
                      <a:lnTo>
                        <a:pt x="473" y="865"/>
                      </a:lnTo>
                      <a:lnTo>
                        <a:pt x="473" y="869"/>
                      </a:lnTo>
                      <a:lnTo>
                        <a:pt x="473" y="873"/>
                      </a:lnTo>
                      <a:lnTo>
                        <a:pt x="474" y="876"/>
                      </a:lnTo>
                      <a:lnTo>
                        <a:pt x="474" y="881"/>
                      </a:lnTo>
                      <a:lnTo>
                        <a:pt x="475" y="885"/>
                      </a:lnTo>
                      <a:lnTo>
                        <a:pt x="475" y="890"/>
                      </a:lnTo>
                      <a:lnTo>
                        <a:pt x="475" y="894"/>
                      </a:lnTo>
                      <a:lnTo>
                        <a:pt x="476" y="899"/>
                      </a:lnTo>
                      <a:lnTo>
                        <a:pt x="476" y="905"/>
                      </a:lnTo>
                      <a:lnTo>
                        <a:pt x="476" y="910"/>
                      </a:lnTo>
                      <a:lnTo>
                        <a:pt x="477" y="916"/>
                      </a:lnTo>
                      <a:lnTo>
                        <a:pt x="477" y="922"/>
                      </a:lnTo>
                      <a:lnTo>
                        <a:pt x="478" y="928"/>
                      </a:lnTo>
                      <a:lnTo>
                        <a:pt x="478" y="934"/>
                      </a:lnTo>
                      <a:lnTo>
                        <a:pt x="478" y="941"/>
                      </a:lnTo>
                      <a:lnTo>
                        <a:pt x="479" y="947"/>
                      </a:lnTo>
                      <a:lnTo>
                        <a:pt x="479" y="954"/>
                      </a:lnTo>
                      <a:lnTo>
                        <a:pt x="479" y="961"/>
                      </a:lnTo>
                      <a:lnTo>
                        <a:pt x="480" y="969"/>
                      </a:lnTo>
                      <a:lnTo>
                        <a:pt x="480" y="976"/>
                      </a:lnTo>
                      <a:lnTo>
                        <a:pt x="481" y="984"/>
                      </a:lnTo>
                      <a:lnTo>
                        <a:pt x="481" y="991"/>
                      </a:lnTo>
                      <a:lnTo>
                        <a:pt x="481" y="999"/>
                      </a:lnTo>
                      <a:lnTo>
                        <a:pt x="482" y="1008"/>
                      </a:lnTo>
                      <a:lnTo>
                        <a:pt x="482" y="1016"/>
                      </a:lnTo>
                      <a:lnTo>
                        <a:pt x="483" y="1024"/>
                      </a:lnTo>
                      <a:lnTo>
                        <a:pt x="483" y="1033"/>
                      </a:lnTo>
                      <a:lnTo>
                        <a:pt x="483" y="1041"/>
                      </a:lnTo>
                      <a:lnTo>
                        <a:pt x="484" y="1050"/>
                      </a:lnTo>
                      <a:lnTo>
                        <a:pt x="484" y="1059"/>
                      </a:lnTo>
                      <a:lnTo>
                        <a:pt x="484" y="1068"/>
                      </a:lnTo>
                      <a:lnTo>
                        <a:pt x="485" y="1077"/>
                      </a:lnTo>
                      <a:lnTo>
                        <a:pt x="485" y="1087"/>
                      </a:lnTo>
                      <a:lnTo>
                        <a:pt x="486" y="1096"/>
                      </a:lnTo>
                      <a:lnTo>
                        <a:pt x="486" y="1105"/>
                      </a:lnTo>
                      <a:lnTo>
                        <a:pt x="486" y="1115"/>
                      </a:lnTo>
                      <a:lnTo>
                        <a:pt x="487" y="1124"/>
                      </a:lnTo>
                      <a:lnTo>
                        <a:pt x="487" y="1134"/>
                      </a:lnTo>
                      <a:lnTo>
                        <a:pt x="487" y="1144"/>
                      </a:lnTo>
                      <a:lnTo>
                        <a:pt x="488" y="1154"/>
                      </a:lnTo>
                      <a:lnTo>
                        <a:pt x="488" y="1163"/>
                      </a:lnTo>
                      <a:lnTo>
                        <a:pt x="488" y="1173"/>
                      </a:lnTo>
                      <a:lnTo>
                        <a:pt x="489" y="1193"/>
                      </a:lnTo>
                      <a:lnTo>
                        <a:pt x="490" y="1203"/>
                      </a:lnTo>
                      <a:lnTo>
                        <a:pt x="490" y="1223"/>
                      </a:lnTo>
                      <a:lnTo>
                        <a:pt x="491" y="1233"/>
                      </a:lnTo>
                      <a:lnTo>
                        <a:pt x="491" y="1243"/>
                      </a:lnTo>
                      <a:lnTo>
                        <a:pt x="492" y="1253"/>
                      </a:lnTo>
                      <a:lnTo>
                        <a:pt x="492" y="1263"/>
                      </a:lnTo>
                      <a:lnTo>
                        <a:pt x="492" y="1273"/>
                      </a:lnTo>
                      <a:lnTo>
                        <a:pt x="493" y="1283"/>
                      </a:lnTo>
                      <a:lnTo>
                        <a:pt x="493" y="1293"/>
                      </a:lnTo>
                      <a:lnTo>
                        <a:pt x="493" y="1303"/>
                      </a:lnTo>
                      <a:lnTo>
                        <a:pt x="494" y="1323"/>
                      </a:lnTo>
                      <a:lnTo>
                        <a:pt x="495" y="1333"/>
                      </a:lnTo>
                      <a:lnTo>
                        <a:pt x="495" y="1343"/>
                      </a:lnTo>
                      <a:lnTo>
                        <a:pt x="495" y="1353"/>
                      </a:lnTo>
                      <a:lnTo>
                        <a:pt x="496" y="1363"/>
                      </a:lnTo>
                      <a:lnTo>
                        <a:pt x="496" y="1372"/>
                      </a:lnTo>
                      <a:lnTo>
                        <a:pt x="496" y="1382"/>
                      </a:lnTo>
                      <a:lnTo>
                        <a:pt x="497" y="1392"/>
                      </a:lnTo>
                      <a:lnTo>
                        <a:pt x="497" y="1401"/>
                      </a:lnTo>
                      <a:lnTo>
                        <a:pt x="498" y="1411"/>
                      </a:lnTo>
                      <a:lnTo>
                        <a:pt x="498" y="1420"/>
                      </a:lnTo>
                      <a:lnTo>
                        <a:pt x="498" y="1429"/>
                      </a:lnTo>
                      <a:lnTo>
                        <a:pt x="499" y="1438"/>
                      </a:lnTo>
                      <a:lnTo>
                        <a:pt x="499" y="1448"/>
                      </a:lnTo>
                      <a:lnTo>
                        <a:pt x="499" y="1457"/>
                      </a:lnTo>
                      <a:lnTo>
                        <a:pt x="500" y="1466"/>
                      </a:lnTo>
                      <a:lnTo>
                        <a:pt x="500" y="1475"/>
                      </a:lnTo>
                      <a:lnTo>
                        <a:pt x="501" y="1483"/>
                      </a:lnTo>
                      <a:lnTo>
                        <a:pt x="501" y="1492"/>
                      </a:lnTo>
                      <a:lnTo>
                        <a:pt x="501" y="1501"/>
                      </a:lnTo>
                      <a:lnTo>
                        <a:pt x="502" y="1509"/>
                      </a:lnTo>
                      <a:lnTo>
                        <a:pt x="502" y="1518"/>
                      </a:lnTo>
                      <a:lnTo>
                        <a:pt x="502" y="1526"/>
                      </a:lnTo>
                      <a:lnTo>
                        <a:pt x="503" y="1535"/>
                      </a:lnTo>
                      <a:lnTo>
                        <a:pt x="503" y="1543"/>
                      </a:lnTo>
                      <a:lnTo>
                        <a:pt x="504" y="1551"/>
                      </a:lnTo>
                      <a:lnTo>
                        <a:pt x="504" y="1559"/>
                      </a:lnTo>
                      <a:lnTo>
                        <a:pt x="504" y="1567"/>
                      </a:lnTo>
                      <a:lnTo>
                        <a:pt x="505" y="1574"/>
                      </a:lnTo>
                      <a:lnTo>
                        <a:pt x="505" y="1582"/>
                      </a:lnTo>
                      <a:lnTo>
                        <a:pt x="505" y="1590"/>
                      </a:lnTo>
                      <a:lnTo>
                        <a:pt x="506" y="1597"/>
                      </a:lnTo>
                      <a:lnTo>
                        <a:pt x="506" y="1604"/>
                      </a:lnTo>
                      <a:lnTo>
                        <a:pt x="507" y="1612"/>
                      </a:lnTo>
                      <a:lnTo>
                        <a:pt x="507" y="1619"/>
                      </a:lnTo>
                      <a:lnTo>
                        <a:pt x="507" y="1626"/>
                      </a:lnTo>
                      <a:lnTo>
                        <a:pt x="508" y="1633"/>
                      </a:lnTo>
                      <a:lnTo>
                        <a:pt x="508" y="1640"/>
                      </a:lnTo>
                      <a:lnTo>
                        <a:pt x="508" y="1646"/>
                      </a:lnTo>
                      <a:lnTo>
                        <a:pt x="509" y="1653"/>
                      </a:lnTo>
                      <a:lnTo>
                        <a:pt x="509" y="1659"/>
                      </a:lnTo>
                      <a:lnTo>
                        <a:pt x="510" y="1666"/>
                      </a:lnTo>
                      <a:lnTo>
                        <a:pt x="510" y="1672"/>
                      </a:lnTo>
                      <a:lnTo>
                        <a:pt x="510" y="1678"/>
                      </a:lnTo>
                      <a:lnTo>
                        <a:pt x="511" y="1684"/>
                      </a:lnTo>
                      <a:lnTo>
                        <a:pt x="511" y="1690"/>
                      </a:lnTo>
                      <a:lnTo>
                        <a:pt x="511" y="1696"/>
                      </a:lnTo>
                      <a:lnTo>
                        <a:pt x="512" y="1702"/>
                      </a:lnTo>
                      <a:lnTo>
                        <a:pt x="512" y="1708"/>
                      </a:lnTo>
                      <a:lnTo>
                        <a:pt x="513" y="1713"/>
                      </a:lnTo>
                      <a:lnTo>
                        <a:pt x="513" y="1719"/>
                      </a:lnTo>
                      <a:lnTo>
                        <a:pt x="513" y="1724"/>
                      </a:lnTo>
                      <a:lnTo>
                        <a:pt x="514" y="1730"/>
                      </a:lnTo>
                      <a:lnTo>
                        <a:pt x="514" y="1735"/>
                      </a:lnTo>
                      <a:lnTo>
                        <a:pt x="514" y="1740"/>
                      </a:lnTo>
                      <a:lnTo>
                        <a:pt x="515" y="1745"/>
                      </a:lnTo>
                      <a:lnTo>
                        <a:pt x="515" y="1750"/>
                      </a:lnTo>
                      <a:lnTo>
                        <a:pt x="516" y="1755"/>
                      </a:lnTo>
                      <a:lnTo>
                        <a:pt x="516" y="1760"/>
                      </a:lnTo>
                      <a:lnTo>
                        <a:pt x="516" y="1764"/>
                      </a:lnTo>
                      <a:lnTo>
                        <a:pt x="517" y="1769"/>
                      </a:lnTo>
                      <a:lnTo>
                        <a:pt x="517" y="1773"/>
                      </a:lnTo>
                      <a:lnTo>
                        <a:pt x="517" y="1778"/>
                      </a:lnTo>
                      <a:lnTo>
                        <a:pt x="518" y="1782"/>
                      </a:lnTo>
                      <a:lnTo>
                        <a:pt x="518" y="1786"/>
                      </a:lnTo>
                      <a:lnTo>
                        <a:pt x="519" y="1790"/>
                      </a:lnTo>
                      <a:lnTo>
                        <a:pt x="519" y="1795"/>
                      </a:lnTo>
                      <a:lnTo>
                        <a:pt x="519" y="1799"/>
                      </a:lnTo>
                      <a:lnTo>
                        <a:pt x="520" y="1803"/>
                      </a:lnTo>
                      <a:lnTo>
                        <a:pt x="520" y="1806"/>
                      </a:lnTo>
                      <a:lnTo>
                        <a:pt x="520" y="1810"/>
                      </a:lnTo>
                      <a:lnTo>
                        <a:pt x="521" y="1814"/>
                      </a:lnTo>
                      <a:lnTo>
                        <a:pt x="521" y="1818"/>
                      </a:lnTo>
                      <a:lnTo>
                        <a:pt x="522" y="1821"/>
                      </a:lnTo>
                      <a:lnTo>
                        <a:pt x="522" y="1825"/>
                      </a:lnTo>
                      <a:lnTo>
                        <a:pt x="522" y="1828"/>
                      </a:lnTo>
                      <a:lnTo>
                        <a:pt x="523" y="1831"/>
                      </a:lnTo>
                      <a:lnTo>
                        <a:pt x="523" y="1835"/>
                      </a:lnTo>
                      <a:lnTo>
                        <a:pt x="523" y="1838"/>
                      </a:lnTo>
                      <a:lnTo>
                        <a:pt x="524" y="1841"/>
                      </a:lnTo>
                      <a:lnTo>
                        <a:pt x="524" y="1844"/>
                      </a:lnTo>
                      <a:lnTo>
                        <a:pt x="525" y="1847"/>
                      </a:lnTo>
                      <a:lnTo>
                        <a:pt x="525" y="1850"/>
                      </a:lnTo>
                      <a:lnTo>
                        <a:pt x="525" y="1853"/>
                      </a:lnTo>
                      <a:lnTo>
                        <a:pt x="526" y="1856"/>
                      </a:lnTo>
                      <a:lnTo>
                        <a:pt x="526" y="1862"/>
                      </a:lnTo>
                      <a:lnTo>
                        <a:pt x="527" y="1864"/>
                      </a:lnTo>
                      <a:lnTo>
                        <a:pt x="527" y="1867"/>
                      </a:lnTo>
                      <a:lnTo>
                        <a:pt x="528" y="1870"/>
                      </a:lnTo>
                      <a:lnTo>
                        <a:pt x="528" y="1872"/>
                      </a:lnTo>
                      <a:lnTo>
                        <a:pt x="528" y="1875"/>
                      </a:lnTo>
                      <a:lnTo>
                        <a:pt x="529" y="1877"/>
                      </a:lnTo>
                      <a:lnTo>
                        <a:pt x="529" y="1880"/>
                      </a:lnTo>
                      <a:lnTo>
                        <a:pt x="530" y="1884"/>
                      </a:lnTo>
                      <a:lnTo>
                        <a:pt x="530" y="1887"/>
                      </a:lnTo>
                      <a:lnTo>
                        <a:pt x="531" y="1889"/>
                      </a:lnTo>
                      <a:lnTo>
                        <a:pt x="531" y="1891"/>
                      </a:lnTo>
                      <a:lnTo>
                        <a:pt x="531" y="1893"/>
                      </a:lnTo>
                      <a:lnTo>
                        <a:pt x="532" y="1895"/>
                      </a:lnTo>
                      <a:lnTo>
                        <a:pt x="532" y="1898"/>
                      </a:lnTo>
                      <a:lnTo>
                        <a:pt x="532" y="1900"/>
                      </a:lnTo>
                      <a:lnTo>
                        <a:pt x="533" y="1902"/>
                      </a:lnTo>
                      <a:lnTo>
                        <a:pt x="533" y="1904"/>
                      </a:lnTo>
                      <a:lnTo>
                        <a:pt x="534" y="1906"/>
                      </a:lnTo>
                      <a:lnTo>
                        <a:pt x="534" y="1907"/>
                      </a:lnTo>
                      <a:lnTo>
                        <a:pt x="534" y="1909"/>
                      </a:lnTo>
                      <a:lnTo>
                        <a:pt x="535" y="1911"/>
                      </a:lnTo>
                      <a:lnTo>
                        <a:pt x="535" y="1913"/>
                      </a:lnTo>
                      <a:lnTo>
                        <a:pt x="536" y="1916"/>
                      </a:lnTo>
                      <a:lnTo>
                        <a:pt x="536" y="1918"/>
                      </a:lnTo>
                      <a:lnTo>
                        <a:pt x="537" y="1922"/>
                      </a:lnTo>
                      <a:lnTo>
                        <a:pt x="537" y="1923"/>
                      </a:lnTo>
                      <a:lnTo>
                        <a:pt x="538" y="1925"/>
                      </a:lnTo>
                      <a:lnTo>
                        <a:pt x="538" y="1926"/>
                      </a:lnTo>
                      <a:lnTo>
                        <a:pt x="538" y="1928"/>
                      </a:lnTo>
                      <a:lnTo>
                        <a:pt x="539" y="1929"/>
                      </a:lnTo>
                      <a:lnTo>
                        <a:pt x="539" y="1931"/>
                      </a:lnTo>
                      <a:lnTo>
                        <a:pt x="540" y="1932"/>
                      </a:lnTo>
                      <a:lnTo>
                        <a:pt x="540" y="1934"/>
                      </a:lnTo>
                      <a:lnTo>
                        <a:pt x="540" y="1935"/>
                      </a:lnTo>
                      <a:lnTo>
                        <a:pt x="541" y="1937"/>
                      </a:lnTo>
                      <a:lnTo>
                        <a:pt x="542" y="1939"/>
                      </a:lnTo>
                      <a:lnTo>
                        <a:pt x="542" y="1941"/>
                      </a:lnTo>
                      <a:lnTo>
                        <a:pt x="542" y="1942"/>
                      </a:lnTo>
                      <a:lnTo>
                        <a:pt x="543" y="1944"/>
                      </a:lnTo>
                      <a:lnTo>
                        <a:pt x="543" y="1946"/>
                      </a:lnTo>
                      <a:lnTo>
                        <a:pt x="544" y="1948"/>
                      </a:lnTo>
                      <a:lnTo>
                        <a:pt x="545" y="1949"/>
                      </a:lnTo>
                      <a:lnTo>
                        <a:pt x="545" y="1950"/>
                      </a:lnTo>
                      <a:lnTo>
                        <a:pt x="545" y="1952"/>
                      </a:lnTo>
                      <a:lnTo>
                        <a:pt x="546" y="1954"/>
                      </a:lnTo>
                      <a:lnTo>
                        <a:pt x="546" y="1955"/>
                      </a:lnTo>
                      <a:lnTo>
                        <a:pt x="547" y="1956"/>
                      </a:lnTo>
                      <a:lnTo>
                        <a:pt x="548" y="1958"/>
                      </a:lnTo>
                      <a:lnTo>
                        <a:pt x="548" y="1959"/>
                      </a:lnTo>
                      <a:lnTo>
                        <a:pt x="549" y="1961"/>
                      </a:lnTo>
                      <a:lnTo>
                        <a:pt x="549" y="1962"/>
                      </a:lnTo>
                      <a:lnTo>
                        <a:pt x="550" y="1964"/>
                      </a:lnTo>
                      <a:lnTo>
                        <a:pt x="550" y="1965"/>
                      </a:lnTo>
                      <a:lnTo>
                        <a:pt x="551" y="1967"/>
                      </a:lnTo>
                      <a:lnTo>
                        <a:pt x="551" y="1968"/>
                      </a:lnTo>
                      <a:lnTo>
                        <a:pt x="552" y="1969"/>
                      </a:lnTo>
                      <a:lnTo>
                        <a:pt x="552" y="1970"/>
                      </a:lnTo>
                      <a:lnTo>
                        <a:pt x="552" y="1970"/>
                      </a:lnTo>
                      <a:lnTo>
                        <a:pt x="553" y="1971"/>
                      </a:lnTo>
                      <a:lnTo>
                        <a:pt x="553" y="1972"/>
                      </a:lnTo>
                      <a:lnTo>
                        <a:pt x="554" y="1973"/>
                      </a:lnTo>
                      <a:lnTo>
                        <a:pt x="554" y="1974"/>
                      </a:lnTo>
                      <a:lnTo>
                        <a:pt x="554" y="1975"/>
                      </a:lnTo>
                      <a:lnTo>
                        <a:pt x="555" y="1975"/>
                      </a:lnTo>
                      <a:lnTo>
                        <a:pt x="555" y="1977"/>
                      </a:lnTo>
                      <a:lnTo>
                        <a:pt x="556" y="1978"/>
                      </a:lnTo>
                      <a:lnTo>
                        <a:pt x="556" y="1978"/>
                      </a:lnTo>
                      <a:lnTo>
                        <a:pt x="557" y="1979"/>
                      </a:lnTo>
                      <a:lnTo>
                        <a:pt x="557" y="1980"/>
                      </a:lnTo>
                      <a:lnTo>
                        <a:pt x="558" y="1981"/>
                      </a:lnTo>
                      <a:lnTo>
                        <a:pt x="558" y="1982"/>
                      </a:lnTo>
                      <a:lnTo>
                        <a:pt x="558" y="1983"/>
                      </a:lnTo>
                      <a:lnTo>
                        <a:pt x="559" y="1983"/>
                      </a:lnTo>
                      <a:lnTo>
                        <a:pt x="559" y="1984"/>
                      </a:lnTo>
                      <a:lnTo>
                        <a:pt x="560" y="1985"/>
                      </a:lnTo>
                      <a:lnTo>
                        <a:pt x="560" y="1986"/>
                      </a:lnTo>
                      <a:lnTo>
                        <a:pt x="561" y="1987"/>
                      </a:lnTo>
                      <a:lnTo>
                        <a:pt x="561" y="1988"/>
                      </a:lnTo>
                      <a:lnTo>
                        <a:pt x="562" y="1989"/>
                      </a:lnTo>
                      <a:lnTo>
                        <a:pt x="562" y="1989"/>
                      </a:lnTo>
                      <a:lnTo>
                        <a:pt x="563" y="1990"/>
                      </a:lnTo>
                      <a:lnTo>
                        <a:pt x="563" y="1990"/>
                      </a:lnTo>
                      <a:lnTo>
                        <a:pt x="564" y="1992"/>
                      </a:lnTo>
                      <a:lnTo>
                        <a:pt x="564" y="1992"/>
                      </a:lnTo>
                      <a:lnTo>
                        <a:pt x="565" y="1993"/>
                      </a:lnTo>
                      <a:lnTo>
                        <a:pt x="565" y="1994"/>
                      </a:lnTo>
                      <a:lnTo>
                        <a:pt x="566" y="1995"/>
                      </a:lnTo>
                      <a:lnTo>
                        <a:pt x="566" y="1995"/>
                      </a:lnTo>
                      <a:lnTo>
                        <a:pt x="567" y="1996"/>
                      </a:lnTo>
                      <a:lnTo>
                        <a:pt x="567" y="1996"/>
                      </a:lnTo>
                      <a:lnTo>
                        <a:pt x="567" y="1997"/>
                      </a:lnTo>
                      <a:lnTo>
                        <a:pt x="568" y="1997"/>
                      </a:lnTo>
                      <a:lnTo>
                        <a:pt x="568" y="1998"/>
                      </a:lnTo>
                      <a:lnTo>
                        <a:pt x="569" y="1998"/>
                      </a:lnTo>
                      <a:lnTo>
                        <a:pt x="569" y="1999"/>
                      </a:lnTo>
                      <a:lnTo>
                        <a:pt x="569" y="1999"/>
                      </a:lnTo>
                      <a:lnTo>
                        <a:pt x="570" y="2000"/>
                      </a:lnTo>
                      <a:lnTo>
                        <a:pt x="570" y="2000"/>
                      </a:lnTo>
                      <a:lnTo>
                        <a:pt x="570" y="2001"/>
                      </a:lnTo>
                      <a:lnTo>
                        <a:pt x="571" y="2001"/>
                      </a:lnTo>
                      <a:lnTo>
                        <a:pt x="571" y="2002"/>
                      </a:lnTo>
                      <a:lnTo>
                        <a:pt x="572" y="2002"/>
                      </a:lnTo>
                      <a:lnTo>
                        <a:pt x="572" y="2002"/>
                      </a:lnTo>
                      <a:lnTo>
                        <a:pt x="572" y="2003"/>
                      </a:lnTo>
                      <a:lnTo>
                        <a:pt x="573" y="2003"/>
                      </a:lnTo>
                      <a:lnTo>
                        <a:pt x="573" y="2004"/>
                      </a:lnTo>
                      <a:lnTo>
                        <a:pt x="573" y="2004"/>
                      </a:lnTo>
                      <a:lnTo>
                        <a:pt x="574" y="2004"/>
                      </a:lnTo>
                      <a:lnTo>
                        <a:pt x="574" y="2005"/>
                      </a:lnTo>
                      <a:lnTo>
                        <a:pt x="575" y="2005"/>
                      </a:lnTo>
                      <a:lnTo>
                        <a:pt x="575" y="2006"/>
                      </a:lnTo>
                      <a:lnTo>
                        <a:pt x="576" y="2006"/>
                      </a:lnTo>
                      <a:lnTo>
                        <a:pt x="576" y="2007"/>
                      </a:lnTo>
                      <a:lnTo>
                        <a:pt x="577" y="2008"/>
                      </a:lnTo>
                      <a:lnTo>
                        <a:pt x="577" y="2008"/>
                      </a:lnTo>
                      <a:lnTo>
                        <a:pt x="578" y="2009"/>
                      </a:lnTo>
                      <a:lnTo>
                        <a:pt x="578" y="2009"/>
                      </a:lnTo>
                      <a:lnTo>
                        <a:pt x="579" y="2009"/>
                      </a:lnTo>
                      <a:lnTo>
                        <a:pt x="579" y="2010"/>
                      </a:lnTo>
                      <a:lnTo>
                        <a:pt x="579" y="2010"/>
                      </a:lnTo>
                      <a:lnTo>
                        <a:pt x="580" y="2010"/>
                      </a:lnTo>
                      <a:lnTo>
                        <a:pt x="580" y="2011"/>
                      </a:lnTo>
                      <a:lnTo>
                        <a:pt x="581" y="2011"/>
                      </a:lnTo>
                      <a:lnTo>
                        <a:pt x="581" y="2011"/>
                      </a:lnTo>
                      <a:lnTo>
                        <a:pt x="581" y="2012"/>
                      </a:lnTo>
                      <a:lnTo>
                        <a:pt x="582" y="2013"/>
                      </a:lnTo>
                      <a:lnTo>
                        <a:pt x="583" y="2013"/>
                      </a:lnTo>
                      <a:lnTo>
                        <a:pt x="583" y="2013"/>
                      </a:lnTo>
                      <a:lnTo>
                        <a:pt x="584" y="2013"/>
                      </a:lnTo>
                      <a:lnTo>
                        <a:pt x="584" y="2014"/>
                      </a:lnTo>
                      <a:lnTo>
                        <a:pt x="584" y="2014"/>
                      </a:lnTo>
                      <a:lnTo>
                        <a:pt x="585" y="2014"/>
                      </a:lnTo>
                      <a:lnTo>
                        <a:pt x="586" y="2015"/>
                      </a:lnTo>
                      <a:lnTo>
                        <a:pt x="586" y="2015"/>
                      </a:lnTo>
                      <a:lnTo>
                        <a:pt x="587" y="2016"/>
                      </a:lnTo>
                      <a:lnTo>
                        <a:pt x="587" y="2016"/>
                      </a:lnTo>
                      <a:lnTo>
                        <a:pt x="587" y="2016"/>
                      </a:lnTo>
                      <a:lnTo>
                        <a:pt x="588" y="2017"/>
                      </a:lnTo>
                      <a:lnTo>
                        <a:pt x="588" y="2017"/>
                      </a:lnTo>
                      <a:lnTo>
                        <a:pt x="589" y="2017"/>
                      </a:lnTo>
                      <a:lnTo>
                        <a:pt x="590" y="2018"/>
                      </a:lnTo>
                      <a:lnTo>
                        <a:pt x="590" y="2018"/>
                      </a:lnTo>
                      <a:lnTo>
                        <a:pt x="591" y="2018"/>
                      </a:lnTo>
                      <a:lnTo>
                        <a:pt x="591" y="2018"/>
                      </a:lnTo>
                      <a:lnTo>
                        <a:pt x="592" y="2019"/>
                      </a:lnTo>
                      <a:lnTo>
                        <a:pt x="592" y="2019"/>
                      </a:lnTo>
                      <a:lnTo>
                        <a:pt x="592" y="2019"/>
                      </a:lnTo>
                      <a:lnTo>
                        <a:pt x="593" y="2019"/>
                      </a:lnTo>
                      <a:lnTo>
                        <a:pt x="593" y="2020"/>
                      </a:lnTo>
                      <a:lnTo>
                        <a:pt x="593" y="2020"/>
                      </a:lnTo>
                      <a:lnTo>
                        <a:pt x="594" y="2020"/>
                      </a:lnTo>
                      <a:lnTo>
                        <a:pt x="594" y="2020"/>
                      </a:lnTo>
                      <a:lnTo>
                        <a:pt x="595" y="2021"/>
                      </a:lnTo>
                      <a:lnTo>
                        <a:pt x="596" y="2021"/>
                      </a:lnTo>
                      <a:lnTo>
                        <a:pt x="596" y="2021"/>
                      </a:lnTo>
                      <a:lnTo>
                        <a:pt x="597" y="2021"/>
                      </a:lnTo>
                      <a:lnTo>
                        <a:pt x="597" y="2022"/>
                      </a:lnTo>
                      <a:lnTo>
                        <a:pt x="597" y="2022"/>
                      </a:lnTo>
                      <a:lnTo>
                        <a:pt x="598" y="2022"/>
                      </a:lnTo>
                      <a:lnTo>
                        <a:pt x="599" y="2022"/>
                      </a:lnTo>
                      <a:lnTo>
                        <a:pt x="599" y="2022"/>
                      </a:lnTo>
                      <a:lnTo>
                        <a:pt x="600" y="2023"/>
                      </a:lnTo>
                      <a:lnTo>
                        <a:pt x="600" y="2023"/>
                      </a:lnTo>
                      <a:lnTo>
                        <a:pt x="601" y="2023"/>
                      </a:lnTo>
                      <a:lnTo>
                        <a:pt x="601" y="2023"/>
                      </a:lnTo>
                      <a:lnTo>
                        <a:pt x="601" y="2023"/>
                      </a:lnTo>
                      <a:lnTo>
                        <a:pt x="602" y="2024"/>
                      </a:lnTo>
                      <a:lnTo>
                        <a:pt x="602" y="2024"/>
                      </a:lnTo>
                      <a:lnTo>
                        <a:pt x="603" y="2024"/>
                      </a:lnTo>
                      <a:lnTo>
                        <a:pt x="603" y="2024"/>
                      </a:lnTo>
                      <a:lnTo>
                        <a:pt x="604" y="2024"/>
                      </a:lnTo>
                      <a:lnTo>
                        <a:pt x="604" y="2024"/>
                      </a:lnTo>
                      <a:lnTo>
                        <a:pt x="605" y="2025"/>
                      </a:lnTo>
                      <a:lnTo>
                        <a:pt x="605" y="2025"/>
                      </a:lnTo>
                      <a:lnTo>
                        <a:pt x="605" y="2025"/>
                      </a:lnTo>
                      <a:lnTo>
                        <a:pt x="606" y="2025"/>
                      </a:lnTo>
                      <a:lnTo>
                        <a:pt x="607" y="2025"/>
                      </a:lnTo>
                      <a:lnTo>
                        <a:pt x="607" y="2025"/>
                      </a:lnTo>
                      <a:lnTo>
                        <a:pt x="607" y="2025"/>
                      </a:lnTo>
                      <a:lnTo>
                        <a:pt x="608" y="2025"/>
                      </a:lnTo>
                      <a:lnTo>
                        <a:pt x="608" y="2026"/>
                      </a:lnTo>
                      <a:lnTo>
                        <a:pt x="608" y="2026"/>
                      </a:lnTo>
                      <a:lnTo>
                        <a:pt x="609" y="2026"/>
                      </a:lnTo>
                      <a:lnTo>
                        <a:pt x="609" y="2026"/>
                      </a:lnTo>
                      <a:lnTo>
                        <a:pt x="610" y="2026"/>
                      </a:lnTo>
                      <a:lnTo>
                        <a:pt x="610" y="2026"/>
                      </a:lnTo>
                      <a:lnTo>
                        <a:pt x="611" y="2026"/>
                      </a:lnTo>
                      <a:lnTo>
                        <a:pt x="611" y="2026"/>
                      </a:lnTo>
                      <a:lnTo>
                        <a:pt x="612" y="2026"/>
                      </a:lnTo>
                      <a:lnTo>
                        <a:pt x="613" y="2027"/>
                      </a:lnTo>
                      <a:lnTo>
                        <a:pt x="613" y="2027"/>
                      </a:lnTo>
                      <a:lnTo>
                        <a:pt x="613" y="2027"/>
                      </a:lnTo>
                      <a:lnTo>
                        <a:pt x="614" y="2027"/>
                      </a:lnTo>
                      <a:lnTo>
                        <a:pt x="614" y="2027"/>
                      </a:lnTo>
                      <a:lnTo>
                        <a:pt x="615" y="2027"/>
                      </a:lnTo>
                      <a:lnTo>
                        <a:pt x="615" y="2027"/>
                      </a:lnTo>
                      <a:lnTo>
                        <a:pt x="616" y="2027"/>
                      </a:lnTo>
                      <a:lnTo>
                        <a:pt x="616" y="2027"/>
                      </a:lnTo>
                      <a:lnTo>
                        <a:pt x="617" y="2027"/>
                      </a:lnTo>
                      <a:lnTo>
                        <a:pt x="617" y="2027"/>
                      </a:lnTo>
                      <a:lnTo>
                        <a:pt x="618" y="2027"/>
                      </a:lnTo>
                      <a:lnTo>
                        <a:pt x="618" y="2027"/>
                      </a:lnTo>
                      <a:lnTo>
                        <a:pt x="619" y="2027"/>
                      </a:lnTo>
                      <a:lnTo>
                        <a:pt x="619" y="2027"/>
                      </a:lnTo>
                      <a:lnTo>
                        <a:pt x="619" y="2027"/>
                      </a:lnTo>
                      <a:lnTo>
                        <a:pt x="620" y="2027"/>
                      </a:lnTo>
                      <a:lnTo>
                        <a:pt x="620" y="2027"/>
                      </a:lnTo>
                      <a:lnTo>
                        <a:pt x="620" y="2027"/>
                      </a:lnTo>
                      <a:lnTo>
                        <a:pt x="621" y="2027"/>
                      </a:lnTo>
                      <a:lnTo>
                        <a:pt x="622" y="2028"/>
                      </a:lnTo>
                      <a:lnTo>
                        <a:pt x="623" y="2028"/>
                      </a:lnTo>
                      <a:lnTo>
                        <a:pt x="624" y="2027"/>
                      </a:lnTo>
                      <a:lnTo>
                        <a:pt x="625" y="2027"/>
                      </a:lnTo>
                      <a:lnTo>
                        <a:pt x="625" y="2027"/>
                      </a:lnTo>
                      <a:lnTo>
                        <a:pt x="625" y="2027"/>
                      </a:lnTo>
                      <a:lnTo>
                        <a:pt x="626" y="2027"/>
                      </a:lnTo>
                      <a:lnTo>
                        <a:pt x="626" y="2027"/>
                      </a:lnTo>
                      <a:lnTo>
                        <a:pt x="626" y="2027"/>
                      </a:lnTo>
                      <a:lnTo>
                        <a:pt x="627" y="2027"/>
                      </a:lnTo>
                      <a:lnTo>
                        <a:pt x="628" y="2027"/>
                      </a:lnTo>
                      <a:lnTo>
                        <a:pt x="628" y="2027"/>
                      </a:lnTo>
                      <a:lnTo>
                        <a:pt x="629" y="2027"/>
                      </a:lnTo>
                      <a:lnTo>
                        <a:pt x="629" y="2027"/>
                      </a:lnTo>
                      <a:lnTo>
                        <a:pt x="630" y="2027"/>
                      </a:lnTo>
                      <a:lnTo>
                        <a:pt x="630" y="2027"/>
                      </a:lnTo>
                      <a:lnTo>
                        <a:pt x="631" y="2027"/>
                      </a:lnTo>
                      <a:lnTo>
                        <a:pt x="631" y="2027"/>
                      </a:lnTo>
                      <a:lnTo>
                        <a:pt x="632" y="2027"/>
                      </a:lnTo>
                      <a:lnTo>
                        <a:pt x="633" y="2026"/>
                      </a:lnTo>
                      <a:lnTo>
                        <a:pt x="633" y="2026"/>
                      </a:lnTo>
                      <a:lnTo>
                        <a:pt x="634" y="2026"/>
                      </a:lnTo>
                      <a:lnTo>
                        <a:pt x="634" y="2026"/>
                      </a:lnTo>
                      <a:lnTo>
                        <a:pt x="635" y="2026"/>
                      </a:lnTo>
                      <a:lnTo>
                        <a:pt x="635" y="2026"/>
                      </a:lnTo>
                      <a:lnTo>
                        <a:pt x="635" y="2026"/>
                      </a:lnTo>
                      <a:lnTo>
                        <a:pt x="636" y="2026"/>
                      </a:lnTo>
                      <a:lnTo>
                        <a:pt x="636" y="2026"/>
                      </a:lnTo>
                      <a:lnTo>
                        <a:pt x="637" y="2025"/>
                      </a:lnTo>
                      <a:lnTo>
                        <a:pt x="637" y="2025"/>
                      </a:lnTo>
                      <a:lnTo>
                        <a:pt x="638" y="2025"/>
                      </a:lnTo>
                      <a:lnTo>
                        <a:pt x="638" y="2025"/>
                      </a:lnTo>
                      <a:lnTo>
                        <a:pt x="639" y="2025"/>
                      </a:lnTo>
                      <a:lnTo>
                        <a:pt x="640" y="2025"/>
                      </a:lnTo>
                      <a:lnTo>
                        <a:pt x="640" y="2024"/>
                      </a:lnTo>
                      <a:lnTo>
                        <a:pt x="640" y="2024"/>
                      </a:lnTo>
                      <a:lnTo>
                        <a:pt x="641" y="2024"/>
                      </a:lnTo>
                      <a:lnTo>
                        <a:pt x="641" y="2024"/>
                      </a:lnTo>
                      <a:lnTo>
                        <a:pt x="641" y="2024"/>
                      </a:lnTo>
                      <a:lnTo>
                        <a:pt x="642" y="2024"/>
                      </a:lnTo>
                      <a:lnTo>
                        <a:pt x="643" y="2023"/>
                      </a:lnTo>
                      <a:lnTo>
                        <a:pt x="643" y="2023"/>
                      </a:lnTo>
                      <a:lnTo>
                        <a:pt x="644" y="2023"/>
                      </a:lnTo>
                      <a:lnTo>
                        <a:pt x="644" y="2023"/>
                      </a:lnTo>
                      <a:lnTo>
                        <a:pt x="645" y="2022"/>
                      </a:lnTo>
                      <a:lnTo>
                        <a:pt x="645" y="2022"/>
                      </a:lnTo>
                      <a:lnTo>
                        <a:pt x="646" y="2022"/>
                      </a:lnTo>
                      <a:lnTo>
                        <a:pt x="646" y="2022"/>
                      </a:lnTo>
                      <a:lnTo>
                        <a:pt x="646" y="2022"/>
                      </a:lnTo>
                      <a:lnTo>
                        <a:pt x="647" y="2022"/>
                      </a:lnTo>
                      <a:lnTo>
                        <a:pt x="648" y="2021"/>
                      </a:lnTo>
                      <a:lnTo>
                        <a:pt x="648" y="2021"/>
                      </a:lnTo>
                      <a:lnTo>
                        <a:pt x="649" y="2021"/>
                      </a:lnTo>
                      <a:lnTo>
                        <a:pt x="649" y="2020"/>
                      </a:lnTo>
                      <a:lnTo>
                        <a:pt x="650" y="2020"/>
                      </a:lnTo>
                      <a:lnTo>
                        <a:pt x="650" y="2020"/>
                      </a:lnTo>
                      <a:lnTo>
                        <a:pt x="651" y="2020"/>
                      </a:lnTo>
                      <a:lnTo>
                        <a:pt x="651" y="2019"/>
                      </a:lnTo>
                      <a:lnTo>
                        <a:pt x="651" y="2019"/>
                      </a:lnTo>
                      <a:lnTo>
                        <a:pt x="652" y="2019"/>
                      </a:lnTo>
                      <a:lnTo>
                        <a:pt x="652" y="2018"/>
                      </a:lnTo>
                      <a:lnTo>
                        <a:pt x="654" y="2018"/>
                      </a:lnTo>
                      <a:lnTo>
                        <a:pt x="654" y="2017"/>
                      </a:lnTo>
                      <a:lnTo>
                        <a:pt x="654" y="2017"/>
                      </a:lnTo>
                      <a:lnTo>
                        <a:pt x="655" y="2017"/>
                      </a:lnTo>
                      <a:lnTo>
                        <a:pt x="655" y="2017"/>
                      </a:lnTo>
                      <a:lnTo>
                        <a:pt x="655" y="2016"/>
                      </a:lnTo>
                      <a:lnTo>
                        <a:pt x="656" y="2016"/>
                      </a:lnTo>
                      <a:lnTo>
                        <a:pt x="657" y="2015"/>
                      </a:lnTo>
                      <a:lnTo>
                        <a:pt x="657" y="2015"/>
                      </a:lnTo>
                      <a:lnTo>
                        <a:pt x="658" y="2015"/>
                      </a:lnTo>
                      <a:lnTo>
                        <a:pt x="658" y="2015"/>
                      </a:lnTo>
                      <a:lnTo>
                        <a:pt x="658" y="2014"/>
                      </a:lnTo>
                      <a:lnTo>
                        <a:pt x="659" y="2014"/>
                      </a:lnTo>
                      <a:lnTo>
                        <a:pt x="659" y="2014"/>
                      </a:lnTo>
                      <a:lnTo>
                        <a:pt x="660" y="2013"/>
                      </a:lnTo>
                      <a:lnTo>
                        <a:pt x="660" y="2013"/>
                      </a:lnTo>
                      <a:lnTo>
                        <a:pt x="661" y="2012"/>
                      </a:lnTo>
                      <a:lnTo>
                        <a:pt x="661" y="2012"/>
                      </a:lnTo>
                      <a:lnTo>
                        <a:pt x="662" y="2011"/>
                      </a:lnTo>
                      <a:lnTo>
                        <a:pt x="662" y="2011"/>
                      </a:lnTo>
                      <a:lnTo>
                        <a:pt x="663" y="2011"/>
                      </a:lnTo>
                      <a:lnTo>
                        <a:pt x="663" y="2010"/>
                      </a:lnTo>
                      <a:lnTo>
                        <a:pt x="664" y="2010"/>
                      </a:lnTo>
                      <a:lnTo>
                        <a:pt x="664" y="2009"/>
                      </a:lnTo>
                      <a:lnTo>
                        <a:pt x="665" y="2009"/>
                      </a:lnTo>
                      <a:lnTo>
                        <a:pt x="665" y="2008"/>
                      </a:lnTo>
                      <a:lnTo>
                        <a:pt x="666" y="2008"/>
                      </a:lnTo>
                      <a:lnTo>
                        <a:pt x="666" y="2008"/>
                      </a:lnTo>
                      <a:lnTo>
                        <a:pt x="666" y="2007"/>
                      </a:lnTo>
                      <a:lnTo>
                        <a:pt x="667" y="2006"/>
                      </a:lnTo>
                      <a:lnTo>
                        <a:pt x="667" y="2006"/>
                      </a:lnTo>
                      <a:lnTo>
                        <a:pt x="668" y="2006"/>
                      </a:lnTo>
                      <a:lnTo>
                        <a:pt x="669" y="2005"/>
                      </a:lnTo>
                      <a:lnTo>
                        <a:pt x="669" y="2004"/>
                      </a:lnTo>
                      <a:lnTo>
                        <a:pt x="670" y="2003"/>
                      </a:lnTo>
                      <a:lnTo>
                        <a:pt x="670" y="2003"/>
                      </a:lnTo>
                      <a:lnTo>
                        <a:pt x="670" y="2003"/>
                      </a:lnTo>
                      <a:lnTo>
                        <a:pt x="671" y="2002"/>
                      </a:lnTo>
                      <a:lnTo>
                        <a:pt x="672" y="2001"/>
                      </a:lnTo>
                      <a:lnTo>
                        <a:pt x="672" y="2000"/>
                      </a:lnTo>
                      <a:lnTo>
                        <a:pt x="673" y="2000"/>
                      </a:lnTo>
                      <a:lnTo>
                        <a:pt x="673" y="1999"/>
                      </a:lnTo>
                      <a:lnTo>
                        <a:pt x="673" y="1999"/>
                      </a:lnTo>
                      <a:lnTo>
                        <a:pt x="674" y="1998"/>
                      </a:lnTo>
                      <a:lnTo>
                        <a:pt x="674" y="1998"/>
                      </a:lnTo>
                      <a:lnTo>
                        <a:pt x="675" y="1997"/>
                      </a:lnTo>
                      <a:lnTo>
                        <a:pt x="675" y="1996"/>
                      </a:lnTo>
                      <a:lnTo>
                        <a:pt x="676" y="1996"/>
                      </a:lnTo>
                      <a:lnTo>
                        <a:pt x="676" y="1994"/>
                      </a:lnTo>
                      <a:lnTo>
                        <a:pt x="677" y="1994"/>
                      </a:lnTo>
                      <a:lnTo>
                        <a:pt x="678" y="1993"/>
                      </a:lnTo>
                      <a:lnTo>
                        <a:pt x="678" y="1992"/>
                      </a:lnTo>
                      <a:lnTo>
                        <a:pt x="678" y="1992"/>
                      </a:lnTo>
                      <a:lnTo>
                        <a:pt x="679" y="1991"/>
                      </a:lnTo>
                      <a:lnTo>
                        <a:pt x="679" y="1990"/>
                      </a:lnTo>
                      <a:lnTo>
                        <a:pt x="680" y="1989"/>
                      </a:lnTo>
                      <a:lnTo>
                        <a:pt x="680" y="1988"/>
                      </a:lnTo>
                      <a:lnTo>
                        <a:pt x="681" y="1988"/>
                      </a:lnTo>
                      <a:lnTo>
                        <a:pt x="681" y="1986"/>
                      </a:lnTo>
                      <a:lnTo>
                        <a:pt x="682" y="1986"/>
                      </a:lnTo>
                      <a:lnTo>
                        <a:pt x="682" y="1985"/>
                      </a:lnTo>
                      <a:lnTo>
                        <a:pt x="682" y="1984"/>
                      </a:lnTo>
                      <a:lnTo>
                        <a:pt x="683" y="1984"/>
                      </a:lnTo>
                      <a:lnTo>
                        <a:pt x="683" y="1983"/>
                      </a:lnTo>
                      <a:lnTo>
                        <a:pt x="684" y="1982"/>
                      </a:lnTo>
                      <a:lnTo>
                        <a:pt x="685" y="1980"/>
                      </a:lnTo>
                      <a:lnTo>
                        <a:pt x="685" y="1980"/>
                      </a:lnTo>
                      <a:lnTo>
                        <a:pt x="686" y="1978"/>
                      </a:lnTo>
                      <a:lnTo>
                        <a:pt x="686" y="1977"/>
                      </a:lnTo>
                      <a:lnTo>
                        <a:pt x="687" y="1977"/>
                      </a:lnTo>
                      <a:lnTo>
                        <a:pt x="687" y="1976"/>
                      </a:lnTo>
                      <a:lnTo>
                        <a:pt x="687" y="1975"/>
                      </a:lnTo>
                      <a:lnTo>
                        <a:pt x="688" y="1974"/>
                      </a:lnTo>
                      <a:lnTo>
                        <a:pt x="688" y="1973"/>
                      </a:lnTo>
                      <a:lnTo>
                        <a:pt x="689" y="1971"/>
                      </a:lnTo>
                      <a:lnTo>
                        <a:pt x="690" y="1970"/>
                      </a:lnTo>
                      <a:lnTo>
                        <a:pt x="690" y="1970"/>
                      </a:lnTo>
                      <a:lnTo>
                        <a:pt x="690" y="1969"/>
                      </a:lnTo>
                      <a:lnTo>
                        <a:pt x="691" y="1968"/>
                      </a:lnTo>
                      <a:lnTo>
                        <a:pt x="691" y="1966"/>
                      </a:lnTo>
                      <a:lnTo>
                        <a:pt x="692" y="1966"/>
                      </a:lnTo>
                      <a:lnTo>
                        <a:pt x="692" y="1965"/>
                      </a:lnTo>
                      <a:lnTo>
                        <a:pt x="693" y="1964"/>
                      </a:lnTo>
                      <a:lnTo>
                        <a:pt x="693" y="1963"/>
                      </a:lnTo>
                      <a:lnTo>
                        <a:pt x="694" y="1961"/>
                      </a:lnTo>
                      <a:lnTo>
                        <a:pt x="694" y="1960"/>
                      </a:lnTo>
                      <a:lnTo>
                        <a:pt x="695" y="1959"/>
                      </a:lnTo>
                      <a:lnTo>
                        <a:pt x="695" y="1958"/>
                      </a:lnTo>
                      <a:lnTo>
                        <a:pt x="696" y="1957"/>
                      </a:lnTo>
                      <a:lnTo>
                        <a:pt x="696" y="1955"/>
                      </a:lnTo>
                      <a:lnTo>
                        <a:pt x="697" y="1954"/>
                      </a:lnTo>
                      <a:lnTo>
                        <a:pt x="698" y="1952"/>
                      </a:lnTo>
                      <a:lnTo>
                        <a:pt x="698" y="1952"/>
                      </a:lnTo>
                      <a:lnTo>
                        <a:pt x="698" y="1951"/>
                      </a:lnTo>
                      <a:lnTo>
                        <a:pt x="699" y="1950"/>
                      </a:lnTo>
                      <a:lnTo>
                        <a:pt x="700" y="1947"/>
                      </a:lnTo>
                      <a:lnTo>
                        <a:pt x="700" y="1946"/>
                      </a:lnTo>
                      <a:lnTo>
                        <a:pt x="701" y="1945"/>
                      </a:lnTo>
                      <a:lnTo>
                        <a:pt x="701" y="1944"/>
                      </a:lnTo>
                      <a:lnTo>
                        <a:pt x="701" y="1943"/>
                      </a:lnTo>
                      <a:lnTo>
                        <a:pt x="702" y="1942"/>
                      </a:lnTo>
                      <a:lnTo>
                        <a:pt x="702" y="1941"/>
                      </a:lnTo>
                      <a:lnTo>
                        <a:pt x="702" y="1940"/>
                      </a:lnTo>
                      <a:lnTo>
                        <a:pt x="703" y="1939"/>
                      </a:lnTo>
                      <a:lnTo>
                        <a:pt x="703" y="1938"/>
                      </a:lnTo>
                      <a:lnTo>
                        <a:pt x="703" y="1937"/>
                      </a:lnTo>
                      <a:lnTo>
                        <a:pt x="704" y="1936"/>
                      </a:lnTo>
                      <a:lnTo>
                        <a:pt x="704" y="1935"/>
                      </a:lnTo>
                      <a:lnTo>
                        <a:pt x="705" y="1934"/>
                      </a:lnTo>
                      <a:lnTo>
                        <a:pt x="705" y="1933"/>
                      </a:lnTo>
                      <a:lnTo>
                        <a:pt x="705" y="1932"/>
                      </a:lnTo>
                      <a:lnTo>
                        <a:pt x="706" y="1931"/>
                      </a:lnTo>
                      <a:lnTo>
                        <a:pt x="706" y="1930"/>
                      </a:lnTo>
                      <a:lnTo>
                        <a:pt x="707" y="1929"/>
                      </a:lnTo>
                      <a:lnTo>
                        <a:pt x="707" y="1928"/>
                      </a:lnTo>
                      <a:lnTo>
                        <a:pt x="708" y="1926"/>
                      </a:lnTo>
                      <a:lnTo>
                        <a:pt x="708" y="1925"/>
                      </a:lnTo>
                      <a:lnTo>
                        <a:pt x="708" y="1924"/>
                      </a:lnTo>
                      <a:lnTo>
                        <a:pt x="709" y="1923"/>
                      </a:lnTo>
                      <a:lnTo>
                        <a:pt x="709" y="1921"/>
                      </a:lnTo>
                      <a:lnTo>
                        <a:pt x="710" y="1920"/>
                      </a:lnTo>
                      <a:lnTo>
                        <a:pt x="710" y="1919"/>
                      </a:lnTo>
                      <a:lnTo>
                        <a:pt x="710" y="1918"/>
                      </a:lnTo>
                      <a:lnTo>
                        <a:pt x="711" y="1917"/>
                      </a:lnTo>
                      <a:lnTo>
                        <a:pt x="711" y="1914"/>
                      </a:lnTo>
                      <a:lnTo>
                        <a:pt x="712" y="1913"/>
                      </a:lnTo>
                      <a:lnTo>
                        <a:pt x="712" y="1912"/>
                      </a:lnTo>
                      <a:lnTo>
                        <a:pt x="713" y="1911"/>
                      </a:lnTo>
                      <a:lnTo>
                        <a:pt x="713" y="1909"/>
                      </a:lnTo>
                      <a:lnTo>
                        <a:pt x="713" y="1908"/>
                      </a:lnTo>
                      <a:lnTo>
                        <a:pt x="714" y="1907"/>
                      </a:lnTo>
                      <a:lnTo>
                        <a:pt x="714" y="1906"/>
                      </a:lnTo>
                      <a:lnTo>
                        <a:pt x="715" y="1903"/>
                      </a:lnTo>
                      <a:lnTo>
                        <a:pt x="715" y="1902"/>
                      </a:lnTo>
                      <a:lnTo>
                        <a:pt x="716" y="1899"/>
                      </a:lnTo>
                      <a:lnTo>
                        <a:pt x="716" y="1898"/>
                      </a:lnTo>
                      <a:lnTo>
                        <a:pt x="717" y="1895"/>
                      </a:lnTo>
                      <a:lnTo>
                        <a:pt x="717" y="1893"/>
                      </a:lnTo>
                      <a:lnTo>
                        <a:pt x="718" y="1892"/>
                      </a:lnTo>
                      <a:lnTo>
                        <a:pt x="718" y="1890"/>
                      </a:lnTo>
                      <a:lnTo>
                        <a:pt x="719" y="1889"/>
                      </a:lnTo>
                      <a:lnTo>
                        <a:pt x="719" y="1888"/>
                      </a:lnTo>
                      <a:lnTo>
                        <a:pt x="719" y="1886"/>
                      </a:lnTo>
                      <a:lnTo>
                        <a:pt x="720" y="1885"/>
                      </a:lnTo>
                      <a:lnTo>
                        <a:pt x="720" y="1883"/>
                      </a:lnTo>
                      <a:lnTo>
                        <a:pt x="720" y="1881"/>
                      </a:lnTo>
                      <a:lnTo>
                        <a:pt x="721" y="1880"/>
                      </a:lnTo>
                      <a:lnTo>
                        <a:pt x="721" y="1878"/>
                      </a:lnTo>
                      <a:lnTo>
                        <a:pt x="722" y="1875"/>
                      </a:lnTo>
                      <a:lnTo>
                        <a:pt x="722" y="1874"/>
                      </a:lnTo>
                      <a:lnTo>
                        <a:pt x="723" y="1872"/>
                      </a:lnTo>
                      <a:lnTo>
                        <a:pt x="723" y="1870"/>
                      </a:lnTo>
                      <a:lnTo>
                        <a:pt x="723" y="1869"/>
                      </a:lnTo>
                      <a:lnTo>
                        <a:pt x="724" y="1865"/>
                      </a:lnTo>
                      <a:lnTo>
                        <a:pt x="725" y="1864"/>
                      </a:lnTo>
                      <a:lnTo>
                        <a:pt x="725" y="1860"/>
                      </a:lnTo>
                      <a:lnTo>
                        <a:pt x="726" y="1858"/>
                      </a:lnTo>
                      <a:lnTo>
                        <a:pt x="726" y="1855"/>
                      </a:lnTo>
                      <a:lnTo>
                        <a:pt x="727" y="1853"/>
                      </a:lnTo>
                      <a:lnTo>
                        <a:pt x="727" y="1851"/>
                      </a:lnTo>
                      <a:lnTo>
                        <a:pt x="728" y="1850"/>
                      </a:lnTo>
                      <a:lnTo>
                        <a:pt x="728" y="1848"/>
                      </a:lnTo>
                      <a:lnTo>
                        <a:pt x="729" y="1844"/>
                      </a:lnTo>
                      <a:lnTo>
                        <a:pt x="729" y="1842"/>
                      </a:lnTo>
                      <a:lnTo>
                        <a:pt x="729" y="1841"/>
                      </a:lnTo>
                      <a:lnTo>
                        <a:pt x="730" y="1839"/>
                      </a:lnTo>
                      <a:lnTo>
                        <a:pt x="730" y="1837"/>
                      </a:lnTo>
                      <a:lnTo>
                        <a:pt x="731" y="1835"/>
                      </a:lnTo>
                      <a:lnTo>
                        <a:pt x="731" y="1833"/>
                      </a:lnTo>
                      <a:lnTo>
                        <a:pt x="731" y="1832"/>
                      </a:lnTo>
                      <a:lnTo>
                        <a:pt x="732" y="1830"/>
                      </a:lnTo>
                      <a:lnTo>
                        <a:pt x="732" y="1828"/>
                      </a:lnTo>
                      <a:lnTo>
                        <a:pt x="732" y="1826"/>
                      </a:lnTo>
                      <a:lnTo>
                        <a:pt x="733" y="1824"/>
                      </a:lnTo>
                      <a:lnTo>
                        <a:pt x="734" y="1821"/>
                      </a:lnTo>
                      <a:lnTo>
                        <a:pt x="734" y="1819"/>
                      </a:lnTo>
                      <a:lnTo>
                        <a:pt x="734" y="1817"/>
                      </a:lnTo>
                      <a:lnTo>
                        <a:pt x="735" y="1815"/>
                      </a:lnTo>
                      <a:lnTo>
                        <a:pt x="736" y="1810"/>
                      </a:lnTo>
                      <a:lnTo>
                        <a:pt x="736" y="1808"/>
                      </a:lnTo>
                      <a:lnTo>
                        <a:pt x="737" y="1806"/>
                      </a:lnTo>
                      <a:lnTo>
                        <a:pt x="737" y="1805"/>
                      </a:lnTo>
                      <a:lnTo>
                        <a:pt x="737" y="1803"/>
                      </a:lnTo>
                      <a:lnTo>
                        <a:pt x="738" y="1801"/>
                      </a:lnTo>
                      <a:lnTo>
                        <a:pt x="738" y="1800"/>
                      </a:lnTo>
                      <a:lnTo>
                        <a:pt x="738" y="1798"/>
                      </a:lnTo>
                      <a:lnTo>
                        <a:pt x="739" y="1794"/>
                      </a:lnTo>
                      <a:lnTo>
                        <a:pt x="740" y="1793"/>
                      </a:lnTo>
                      <a:lnTo>
                        <a:pt x="740" y="1789"/>
                      </a:lnTo>
                      <a:lnTo>
                        <a:pt x="741" y="1788"/>
                      </a:lnTo>
                      <a:lnTo>
                        <a:pt x="741" y="1786"/>
                      </a:lnTo>
                      <a:lnTo>
                        <a:pt x="741" y="1785"/>
                      </a:lnTo>
                      <a:lnTo>
                        <a:pt x="742" y="1783"/>
                      </a:lnTo>
                      <a:lnTo>
                        <a:pt x="742" y="1781"/>
                      </a:lnTo>
                      <a:lnTo>
                        <a:pt x="743" y="1780"/>
                      </a:lnTo>
                      <a:lnTo>
                        <a:pt x="743" y="1778"/>
                      </a:lnTo>
                      <a:lnTo>
                        <a:pt x="743" y="1777"/>
                      </a:lnTo>
                      <a:lnTo>
                        <a:pt x="744" y="1775"/>
                      </a:lnTo>
                      <a:lnTo>
                        <a:pt x="744" y="1774"/>
                      </a:lnTo>
                      <a:lnTo>
                        <a:pt x="744" y="1772"/>
                      </a:lnTo>
                      <a:lnTo>
                        <a:pt x="745" y="1771"/>
                      </a:lnTo>
                      <a:lnTo>
                        <a:pt x="745" y="1769"/>
                      </a:lnTo>
                      <a:lnTo>
                        <a:pt x="746" y="1768"/>
                      </a:lnTo>
                      <a:lnTo>
                        <a:pt x="746" y="1765"/>
                      </a:lnTo>
                      <a:lnTo>
                        <a:pt x="747" y="1763"/>
                      </a:lnTo>
                      <a:lnTo>
                        <a:pt x="747" y="1762"/>
                      </a:lnTo>
                      <a:lnTo>
                        <a:pt x="747" y="1761"/>
                      </a:lnTo>
                      <a:lnTo>
                        <a:pt x="749" y="1757"/>
                      </a:lnTo>
                      <a:lnTo>
                        <a:pt x="749" y="1755"/>
                      </a:lnTo>
                      <a:lnTo>
                        <a:pt x="750" y="1753"/>
                      </a:lnTo>
                      <a:lnTo>
                        <a:pt x="750" y="1751"/>
                      </a:lnTo>
                      <a:lnTo>
                        <a:pt x="750" y="1750"/>
                      </a:lnTo>
                      <a:lnTo>
                        <a:pt x="751" y="1749"/>
                      </a:lnTo>
                      <a:lnTo>
                        <a:pt x="751" y="1747"/>
                      </a:lnTo>
                      <a:lnTo>
                        <a:pt x="752" y="1745"/>
                      </a:lnTo>
                      <a:lnTo>
                        <a:pt x="752" y="1744"/>
                      </a:lnTo>
                      <a:lnTo>
                        <a:pt x="753" y="1742"/>
                      </a:lnTo>
                      <a:lnTo>
                        <a:pt x="753" y="1741"/>
                      </a:lnTo>
                      <a:lnTo>
                        <a:pt x="753" y="1740"/>
                      </a:lnTo>
                      <a:lnTo>
                        <a:pt x="754" y="1739"/>
                      </a:lnTo>
                      <a:lnTo>
                        <a:pt x="754" y="1737"/>
                      </a:lnTo>
                      <a:lnTo>
                        <a:pt x="755" y="1736"/>
                      </a:lnTo>
                      <a:lnTo>
                        <a:pt x="755" y="1735"/>
                      </a:lnTo>
                      <a:lnTo>
                        <a:pt x="755" y="1733"/>
                      </a:lnTo>
                      <a:lnTo>
                        <a:pt x="756" y="1732"/>
                      </a:lnTo>
                      <a:lnTo>
                        <a:pt x="756" y="1731"/>
                      </a:lnTo>
                      <a:lnTo>
                        <a:pt x="757" y="1730"/>
                      </a:lnTo>
                      <a:lnTo>
                        <a:pt x="757" y="1728"/>
                      </a:lnTo>
                      <a:lnTo>
                        <a:pt x="757" y="1727"/>
                      </a:lnTo>
                      <a:lnTo>
                        <a:pt x="758" y="1725"/>
                      </a:lnTo>
                      <a:lnTo>
                        <a:pt x="758" y="1723"/>
                      </a:lnTo>
                      <a:lnTo>
                        <a:pt x="759" y="1722"/>
                      </a:lnTo>
                      <a:lnTo>
                        <a:pt x="759" y="1721"/>
                      </a:lnTo>
                      <a:lnTo>
                        <a:pt x="759" y="1719"/>
                      </a:lnTo>
                      <a:lnTo>
                        <a:pt x="760" y="1718"/>
                      </a:lnTo>
                      <a:lnTo>
                        <a:pt x="760" y="1717"/>
                      </a:lnTo>
                      <a:lnTo>
                        <a:pt x="761" y="1715"/>
                      </a:lnTo>
                      <a:lnTo>
                        <a:pt x="761" y="1714"/>
                      </a:lnTo>
                      <a:lnTo>
                        <a:pt x="761" y="1713"/>
                      </a:lnTo>
                      <a:lnTo>
                        <a:pt x="762" y="1711"/>
                      </a:lnTo>
                      <a:lnTo>
                        <a:pt x="763" y="1709"/>
                      </a:lnTo>
                      <a:lnTo>
                        <a:pt x="763" y="1707"/>
                      </a:lnTo>
                      <a:lnTo>
                        <a:pt x="763" y="1706"/>
                      </a:lnTo>
                      <a:lnTo>
                        <a:pt x="764" y="1705"/>
                      </a:lnTo>
                      <a:lnTo>
                        <a:pt x="764" y="1703"/>
                      </a:lnTo>
                      <a:lnTo>
                        <a:pt x="764" y="1702"/>
                      </a:lnTo>
                      <a:lnTo>
                        <a:pt x="765" y="1700"/>
                      </a:lnTo>
                      <a:lnTo>
                        <a:pt x="765" y="1699"/>
                      </a:lnTo>
                      <a:lnTo>
                        <a:pt x="766" y="1696"/>
                      </a:lnTo>
                      <a:lnTo>
                        <a:pt x="766" y="1695"/>
                      </a:lnTo>
                      <a:lnTo>
                        <a:pt x="767" y="1692"/>
                      </a:lnTo>
                      <a:lnTo>
                        <a:pt x="767" y="1690"/>
                      </a:lnTo>
                      <a:lnTo>
                        <a:pt x="768" y="1689"/>
                      </a:lnTo>
                      <a:lnTo>
                        <a:pt x="768" y="1687"/>
                      </a:lnTo>
                      <a:lnTo>
                        <a:pt x="769" y="1686"/>
                      </a:lnTo>
                      <a:lnTo>
                        <a:pt x="769" y="1684"/>
                      </a:lnTo>
                      <a:lnTo>
                        <a:pt x="769" y="1683"/>
                      </a:lnTo>
                      <a:lnTo>
                        <a:pt x="770" y="1681"/>
                      </a:lnTo>
                      <a:lnTo>
                        <a:pt x="770" y="1680"/>
                      </a:lnTo>
                      <a:lnTo>
                        <a:pt x="770" y="1679"/>
                      </a:lnTo>
                      <a:lnTo>
                        <a:pt x="771" y="1677"/>
                      </a:lnTo>
                      <a:lnTo>
                        <a:pt x="771" y="1676"/>
                      </a:lnTo>
                      <a:lnTo>
                        <a:pt x="772" y="1674"/>
                      </a:lnTo>
                      <a:lnTo>
                        <a:pt x="772" y="1673"/>
                      </a:lnTo>
                      <a:lnTo>
                        <a:pt x="772" y="1672"/>
                      </a:lnTo>
                      <a:lnTo>
                        <a:pt x="773" y="1670"/>
                      </a:lnTo>
                      <a:lnTo>
                        <a:pt x="773" y="1669"/>
                      </a:lnTo>
                      <a:lnTo>
                        <a:pt x="773" y="1667"/>
                      </a:lnTo>
                      <a:lnTo>
                        <a:pt x="774" y="1666"/>
                      </a:lnTo>
                      <a:lnTo>
                        <a:pt x="774" y="1665"/>
                      </a:lnTo>
                      <a:lnTo>
                        <a:pt x="775" y="1664"/>
                      </a:lnTo>
                      <a:lnTo>
                        <a:pt x="775" y="1662"/>
                      </a:lnTo>
                      <a:lnTo>
                        <a:pt x="775" y="1661"/>
                      </a:lnTo>
                      <a:lnTo>
                        <a:pt x="776" y="1659"/>
                      </a:lnTo>
                      <a:lnTo>
                        <a:pt x="776" y="1658"/>
                      </a:lnTo>
                      <a:lnTo>
                        <a:pt x="777" y="1657"/>
                      </a:lnTo>
                      <a:lnTo>
                        <a:pt x="777" y="1656"/>
                      </a:lnTo>
                      <a:lnTo>
                        <a:pt x="778" y="1655"/>
                      </a:lnTo>
                      <a:lnTo>
                        <a:pt x="778" y="1654"/>
                      </a:lnTo>
                      <a:lnTo>
                        <a:pt x="778" y="1653"/>
                      </a:lnTo>
                      <a:lnTo>
                        <a:pt x="779" y="1652"/>
                      </a:lnTo>
                      <a:lnTo>
                        <a:pt x="779" y="1651"/>
                      </a:lnTo>
                      <a:lnTo>
                        <a:pt x="779" y="1650"/>
                      </a:lnTo>
                      <a:lnTo>
                        <a:pt x="780" y="1650"/>
                      </a:lnTo>
                      <a:lnTo>
                        <a:pt x="780" y="1649"/>
                      </a:lnTo>
                      <a:lnTo>
                        <a:pt x="781" y="1648"/>
                      </a:lnTo>
                      <a:lnTo>
                        <a:pt x="781" y="1648"/>
                      </a:lnTo>
                      <a:lnTo>
                        <a:pt x="781" y="1647"/>
                      </a:lnTo>
                      <a:lnTo>
                        <a:pt x="782" y="1647"/>
                      </a:lnTo>
                      <a:lnTo>
                        <a:pt x="782" y="1646"/>
                      </a:lnTo>
                      <a:lnTo>
                        <a:pt x="782" y="1646"/>
                      </a:lnTo>
                      <a:lnTo>
                        <a:pt x="783" y="1646"/>
                      </a:lnTo>
                      <a:lnTo>
                        <a:pt x="783" y="1646"/>
                      </a:lnTo>
                      <a:lnTo>
                        <a:pt x="784" y="1646"/>
                      </a:lnTo>
                      <a:lnTo>
                        <a:pt x="784" y="1646"/>
                      </a:lnTo>
                      <a:lnTo>
                        <a:pt x="784" y="1646"/>
                      </a:lnTo>
                      <a:lnTo>
                        <a:pt x="785" y="1646"/>
                      </a:lnTo>
                      <a:lnTo>
                        <a:pt x="785" y="1646"/>
                      </a:lnTo>
                      <a:lnTo>
                        <a:pt x="785" y="1646"/>
                      </a:lnTo>
                      <a:lnTo>
                        <a:pt x="786" y="1647"/>
                      </a:lnTo>
                      <a:lnTo>
                        <a:pt x="786" y="1647"/>
                      </a:lnTo>
                      <a:lnTo>
                        <a:pt x="787" y="1647"/>
                      </a:lnTo>
                      <a:lnTo>
                        <a:pt x="787" y="1648"/>
                      </a:lnTo>
                      <a:lnTo>
                        <a:pt x="787" y="1649"/>
                      </a:lnTo>
                      <a:lnTo>
                        <a:pt x="788" y="1649"/>
                      </a:lnTo>
                      <a:lnTo>
                        <a:pt x="788" y="1650"/>
                      </a:lnTo>
                      <a:lnTo>
                        <a:pt x="788" y="1651"/>
                      </a:lnTo>
                      <a:lnTo>
                        <a:pt x="789" y="1652"/>
                      </a:lnTo>
                      <a:lnTo>
                        <a:pt x="789" y="1653"/>
                      </a:lnTo>
                      <a:lnTo>
                        <a:pt x="790" y="1654"/>
                      </a:lnTo>
                      <a:lnTo>
                        <a:pt x="790" y="1656"/>
                      </a:lnTo>
                      <a:lnTo>
                        <a:pt x="790" y="1657"/>
                      </a:lnTo>
                      <a:lnTo>
                        <a:pt x="791" y="1658"/>
                      </a:lnTo>
                      <a:lnTo>
                        <a:pt x="791" y="1660"/>
                      </a:lnTo>
                      <a:lnTo>
                        <a:pt x="791" y="1661"/>
                      </a:lnTo>
                      <a:lnTo>
                        <a:pt x="792" y="1663"/>
                      </a:lnTo>
                      <a:lnTo>
                        <a:pt x="792" y="1664"/>
                      </a:lnTo>
                      <a:lnTo>
                        <a:pt x="793" y="1666"/>
                      </a:lnTo>
                      <a:lnTo>
                        <a:pt x="793" y="1668"/>
                      </a:lnTo>
                      <a:lnTo>
                        <a:pt x="793" y="1670"/>
                      </a:lnTo>
                      <a:lnTo>
                        <a:pt x="794" y="1672"/>
                      </a:lnTo>
                      <a:lnTo>
                        <a:pt x="794" y="1674"/>
                      </a:lnTo>
                      <a:lnTo>
                        <a:pt x="794" y="1676"/>
                      </a:lnTo>
                      <a:lnTo>
                        <a:pt x="795" y="1678"/>
                      </a:lnTo>
                      <a:lnTo>
                        <a:pt x="795" y="1681"/>
                      </a:lnTo>
                      <a:lnTo>
                        <a:pt x="796" y="1683"/>
                      </a:lnTo>
                      <a:lnTo>
                        <a:pt x="796" y="1685"/>
                      </a:lnTo>
                      <a:lnTo>
                        <a:pt x="796" y="1688"/>
                      </a:lnTo>
                      <a:lnTo>
                        <a:pt x="797" y="1690"/>
                      </a:lnTo>
                      <a:lnTo>
                        <a:pt x="797" y="1693"/>
                      </a:lnTo>
                      <a:lnTo>
                        <a:pt x="797" y="1695"/>
                      </a:lnTo>
                      <a:lnTo>
                        <a:pt x="798" y="1698"/>
                      </a:lnTo>
                      <a:lnTo>
                        <a:pt x="798" y="1701"/>
                      </a:lnTo>
                      <a:lnTo>
                        <a:pt x="799" y="1704"/>
                      </a:lnTo>
                      <a:lnTo>
                        <a:pt x="799" y="1707"/>
                      </a:lnTo>
                      <a:lnTo>
                        <a:pt x="799" y="1710"/>
                      </a:lnTo>
                      <a:lnTo>
                        <a:pt x="800" y="1712"/>
                      </a:lnTo>
                      <a:lnTo>
                        <a:pt x="800" y="1715"/>
                      </a:lnTo>
                      <a:lnTo>
                        <a:pt x="800" y="1718"/>
                      </a:lnTo>
                      <a:lnTo>
                        <a:pt x="801" y="1722"/>
                      </a:lnTo>
                      <a:lnTo>
                        <a:pt x="801" y="1725"/>
                      </a:lnTo>
                      <a:lnTo>
                        <a:pt x="802" y="1728"/>
                      </a:lnTo>
                      <a:lnTo>
                        <a:pt x="802" y="1731"/>
                      </a:lnTo>
                      <a:lnTo>
                        <a:pt x="802" y="1734"/>
                      </a:lnTo>
                      <a:lnTo>
                        <a:pt x="803" y="1737"/>
                      </a:lnTo>
                      <a:lnTo>
                        <a:pt x="803" y="1741"/>
                      </a:lnTo>
                      <a:lnTo>
                        <a:pt x="803" y="1744"/>
                      </a:lnTo>
                      <a:lnTo>
                        <a:pt x="804" y="1751"/>
                      </a:lnTo>
                      <a:lnTo>
                        <a:pt x="805" y="1754"/>
                      </a:lnTo>
                      <a:lnTo>
                        <a:pt x="805" y="1758"/>
                      </a:lnTo>
                      <a:lnTo>
                        <a:pt x="805" y="1761"/>
                      </a:lnTo>
                      <a:lnTo>
                        <a:pt x="806" y="1764"/>
                      </a:lnTo>
                      <a:lnTo>
                        <a:pt x="806" y="1768"/>
                      </a:lnTo>
                      <a:lnTo>
                        <a:pt x="807" y="1771"/>
                      </a:lnTo>
                      <a:lnTo>
                        <a:pt x="807" y="1775"/>
                      </a:lnTo>
                      <a:lnTo>
                        <a:pt x="807" y="1778"/>
                      </a:lnTo>
                      <a:lnTo>
                        <a:pt x="808" y="1782"/>
                      </a:lnTo>
                      <a:lnTo>
                        <a:pt x="808" y="1785"/>
                      </a:lnTo>
                      <a:lnTo>
                        <a:pt x="809" y="1792"/>
                      </a:lnTo>
                      <a:lnTo>
                        <a:pt x="809" y="1796"/>
                      </a:lnTo>
                      <a:lnTo>
                        <a:pt x="810" y="1806"/>
                      </a:lnTo>
                      <a:lnTo>
                        <a:pt x="811" y="1809"/>
                      </a:lnTo>
                      <a:lnTo>
                        <a:pt x="811" y="1816"/>
                      </a:lnTo>
                      <a:lnTo>
                        <a:pt x="812" y="1820"/>
                      </a:lnTo>
                      <a:lnTo>
                        <a:pt x="813" y="1826"/>
                      </a:lnTo>
                      <a:lnTo>
                        <a:pt x="813" y="1830"/>
                      </a:lnTo>
                      <a:lnTo>
                        <a:pt x="814" y="1836"/>
                      </a:lnTo>
                      <a:lnTo>
                        <a:pt x="814" y="1840"/>
                      </a:lnTo>
                      <a:lnTo>
                        <a:pt x="814" y="1843"/>
                      </a:lnTo>
                      <a:lnTo>
                        <a:pt x="815" y="1846"/>
                      </a:lnTo>
                      <a:lnTo>
                        <a:pt x="815" y="1849"/>
                      </a:lnTo>
                      <a:lnTo>
                        <a:pt x="816" y="1852"/>
                      </a:lnTo>
                      <a:lnTo>
                        <a:pt x="816" y="1856"/>
                      </a:lnTo>
                      <a:lnTo>
                        <a:pt x="816" y="1859"/>
                      </a:lnTo>
                      <a:lnTo>
                        <a:pt x="817" y="1862"/>
                      </a:lnTo>
                      <a:lnTo>
                        <a:pt x="817" y="1865"/>
                      </a:lnTo>
                      <a:lnTo>
                        <a:pt x="817" y="1868"/>
                      </a:lnTo>
                      <a:lnTo>
                        <a:pt x="818" y="1874"/>
                      </a:lnTo>
                      <a:lnTo>
                        <a:pt x="819" y="1877"/>
                      </a:lnTo>
                      <a:lnTo>
                        <a:pt x="819" y="1880"/>
                      </a:lnTo>
                      <a:lnTo>
                        <a:pt x="819" y="1883"/>
                      </a:lnTo>
                      <a:lnTo>
                        <a:pt x="820" y="1885"/>
                      </a:lnTo>
                      <a:lnTo>
                        <a:pt x="820" y="1888"/>
                      </a:lnTo>
                      <a:lnTo>
                        <a:pt x="820" y="1891"/>
                      </a:lnTo>
                      <a:lnTo>
                        <a:pt x="821" y="1894"/>
                      </a:lnTo>
                      <a:lnTo>
                        <a:pt x="821" y="1897"/>
                      </a:lnTo>
                      <a:lnTo>
                        <a:pt x="822" y="1899"/>
                      </a:lnTo>
                      <a:lnTo>
                        <a:pt x="822" y="1902"/>
                      </a:lnTo>
                      <a:lnTo>
                        <a:pt x="822" y="1904"/>
                      </a:lnTo>
                      <a:lnTo>
                        <a:pt x="823" y="1907"/>
                      </a:lnTo>
                      <a:lnTo>
                        <a:pt x="823" y="1910"/>
                      </a:lnTo>
                      <a:lnTo>
                        <a:pt x="823" y="1912"/>
                      </a:lnTo>
                      <a:lnTo>
                        <a:pt x="824" y="1914"/>
                      </a:lnTo>
                      <a:lnTo>
                        <a:pt x="824" y="1917"/>
                      </a:lnTo>
                      <a:lnTo>
                        <a:pt x="825" y="1919"/>
                      </a:lnTo>
                      <a:lnTo>
                        <a:pt x="825" y="1924"/>
                      </a:lnTo>
                      <a:lnTo>
                        <a:pt x="826" y="1926"/>
                      </a:lnTo>
                      <a:lnTo>
                        <a:pt x="826" y="1931"/>
                      </a:lnTo>
                      <a:lnTo>
                        <a:pt x="827" y="1933"/>
                      </a:lnTo>
                      <a:lnTo>
                        <a:pt x="827" y="1935"/>
                      </a:lnTo>
                      <a:lnTo>
                        <a:pt x="828" y="1937"/>
                      </a:lnTo>
                      <a:lnTo>
                        <a:pt x="828" y="1939"/>
                      </a:lnTo>
                      <a:lnTo>
                        <a:pt x="829" y="1943"/>
                      </a:lnTo>
                      <a:lnTo>
                        <a:pt x="829" y="1945"/>
                      </a:lnTo>
                      <a:lnTo>
                        <a:pt x="829" y="1947"/>
                      </a:lnTo>
                      <a:lnTo>
                        <a:pt x="830" y="1949"/>
                      </a:lnTo>
                      <a:lnTo>
                        <a:pt x="830" y="1951"/>
                      </a:lnTo>
                      <a:lnTo>
                        <a:pt x="831" y="1955"/>
                      </a:lnTo>
                      <a:lnTo>
                        <a:pt x="831" y="1956"/>
                      </a:lnTo>
                      <a:lnTo>
                        <a:pt x="832" y="1958"/>
                      </a:lnTo>
                      <a:lnTo>
                        <a:pt x="832" y="1960"/>
                      </a:lnTo>
                      <a:lnTo>
                        <a:pt x="832" y="1961"/>
                      </a:lnTo>
                      <a:lnTo>
                        <a:pt x="833" y="1965"/>
                      </a:lnTo>
                      <a:lnTo>
                        <a:pt x="834" y="1966"/>
                      </a:lnTo>
                      <a:lnTo>
                        <a:pt x="834" y="1968"/>
                      </a:lnTo>
                      <a:lnTo>
                        <a:pt x="834" y="1969"/>
                      </a:lnTo>
                      <a:lnTo>
                        <a:pt x="835" y="1971"/>
                      </a:lnTo>
                      <a:lnTo>
                        <a:pt x="835" y="1972"/>
                      </a:lnTo>
                      <a:lnTo>
                        <a:pt x="835" y="1974"/>
                      </a:lnTo>
                      <a:lnTo>
                        <a:pt x="836" y="1975"/>
                      </a:lnTo>
                      <a:lnTo>
                        <a:pt x="836" y="1977"/>
                      </a:lnTo>
                      <a:lnTo>
                        <a:pt x="837" y="1978"/>
                      </a:lnTo>
                      <a:lnTo>
                        <a:pt x="837" y="1979"/>
                      </a:lnTo>
                      <a:lnTo>
                        <a:pt x="837" y="1981"/>
                      </a:lnTo>
                      <a:lnTo>
                        <a:pt x="838" y="1983"/>
                      </a:lnTo>
                      <a:lnTo>
                        <a:pt x="838" y="1984"/>
                      </a:lnTo>
                      <a:lnTo>
                        <a:pt x="839" y="1987"/>
                      </a:lnTo>
                      <a:lnTo>
                        <a:pt x="840" y="1988"/>
                      </a:lnTo>
                      <a:lnTo>
                        <a:pt x="840" y="1990"/>
                      </a:lnTo>
                      <a:lnTo>
                        <a:pt x="841" y="1991"/>
                      </a:lnTo>
                      <a:lnTo>
                        <a:pt x="841" y="1992"/>
                      </a:lnTo>
                      <a:lnTo>
                        <a:pt x="841" y="1993"/>
                      </a:lnTo>
                      <a:lnTo>
                        <a:pt x="842" y="1995"/>
                      </a:lnTo>
                      <a:lnTo>
                        <a:pt x="843" y="1997"/>
                      </a:lnTo>
                      <a:lnTo>
                        <a:pt x="843" y="1998"/>
                      </a:lnTo>
                      <a:lnTo>
                        <a:pt x="843" y="1998"/>
                      </a:lnTo>
                      <a:lnTo>
                        <a:pt x="844" y="1999"/>
                      </a:lnTo>
                      <a:lnTo>
                        <a:pt x="844" y="2000"/>
                      </a:lnTo>
                      <a:lnTo>
                        <a:pt x="844" y="2001"/>
                      </a:lnTo>
                      <a:lnTo>
                        <a:pt x="845" y="2002"/>
                      </a:lnTo>
                      <a:lnTo>
                        <a:pt x="845" y="2003"/>
                      </a:lnTo>
                      <a:lnTo>
                        <a:pt x="846" y="2004"/>
                      </a:lnTo>
                      <a:lnTo>
                        <a:pt x="846" y="2005"/>
                      </a:lnTo>
                      <a:lnTo>
                        <a:pt x="846" y="2006"/>
                      </a:lnTo>
                      <a:lnTo>
                        <a:pt x="847" y="2006"/>
                      </a:lnTo>
                      <a:lnTo>
                        <a:pt x="847" y="2007"/>
                      </a:lnTo>
                      <a:lnTo>
                        <a:pt x="847" y="2008"/>
                      </a:lnTo>
                      <a:lnTo>
                        <a:pt x="848" y="2009"/>
                      </a:lnTo>
                      <a:lnTo>
                        <a:pt x="848" y="2010"/>
                      </a:lnTo>
                      <a:lnTo>
                        <a:pt x="849" y="2010"/>
                      </a:lnTo>
                      <a:lnTo>
                        <a:pt x="849" y="2011"/>
                      </a:lnTo>
                      <a:lnTo>
                        <a:pt x="849" y="2012"/>
                      </a:lnTo>
                      <a:lnTo>
                        <a:pt x="850" y="2012"/>
                      </a:lnTo>
                      <a:lnTo>
                        <a:pt x="850" y="2013"/>
                      </a:lnTo>
                      <a:lnTo>
                        <a:pt x="850" y="2014"/>
                      </a:lnTo>
                      <a:lnTo>
                        <a:pt x="851" y="2014"/>
                      </a:lnTo>
                      <a:lnTo>
                        <a:pt x="851" y="2015"/>
                      </a:lnTo>
                      <a:lnTo>
                        <a:pt x="852" y="2016"/>
                      </a:lnTo>
                      <a:lnTo>
                        <a:pt x="852" y="2016"/>
                      </a:lnTo>
                      <a:lnTo>
                        <a:pt x="853" y="2018"/>
                      </a:lnTo>
                      <a:lnTo>
                        <a:pt x="853" y="2018"/>
                      </a:lnTo>
                      <a:lnTo>
                        <a:pt x="853" y="2019"/>
                      </a:lnTo>
                      <a:lnTo>
                        <a:pt x="854" y="2020"/>
                      </a:lnTo>
                      <a:lnTo>
                        <a:pt x="855" y="2021"/>
                      </a:lnTo>
                      <a:lnTo>
                        <a:pt x="855" y="2022"/>
                      </a:lnTo>
                      <a:lnTo>
                        <a:pt x="856" y="2022"/>
                      </a:lnTo>
                      <a:lnTo>
                        <a:pt x="856" y="2023"/>
                      </a:lnTo>
                      <a:lnTo>
                        <a:pt x="857" y="2024"/>
                      </a:lnTo>
                      <a:lnTo>
                        <a:pt x="857" y="2024"/>
                      </a:lnTo>
                      <a:lnTo>
                        <a:pt x="858" y="2025"/>
                      </a:lnTo>
                      <a:lnTo>
                        <a:pt x="858" y="2025"/>
                      </a:lnTo>
                      <a:lnTo>
                        <a:pt x="859" y="2027"/>
                      </a:lnTo>
                      <a:lnTo>
                        <a:pt x="859" y="2027"/>
                      </a:lnTo>
                      <a:lnTo>
                        <a:pt x="860" y="2027"/>
                      </a:lnTo>
                      <a:lnTo>
                        <a:pt x="860" y="2028"/>
                      </a:lnTo>
                      <a:lnTo>
                        <a:pt x="861" y="2029"/>
                      </a:lnTo>
                      <a:lnTo>
                        <a:pt x="861" y="2029"/>
                      </a:lnTo>
                      <a:lnTo>
                        <a:pt x="862" y="2030"/>
                      </a:lnTo>
                      <a:lnTo>
                        <a:pt x="862" y="2030"/>
                      </a:lnTo>
                      <a:lnTo>
                        <a:pt x="863" y="2031"/>
                      </a:lnTo>
                      <a:lnTo>
                        <a:pt x="863" y="2031"/>
                      </a:lnTo>
                      <a:lnTo>
                        <a:pt x="864" y="2032"/>
                      </a:lnTo>
                      <a:lnTo>
                        <a:pt x="864" y="2032"/>
                      </a:lnTo>
                      <a:lnTo>
                        <a:pt x="864" y="2032"/>
                      </a:lnTo>
                      <a:lnTo>
                        <a:pt x="865" y="2034"/>
                      </a:lnTo>
                      <a:lnTo>
                        <a:pt x="866" y="2034"/>
                      </a:lnTo>
                      <a:lnTo>
                        <a:pt x="866" y="2034"/>
                      </a:lnTo>
                      <a:lnTo>
                        <a:pt x="867" y="2035"/>
                      </a:lnTo>
                      <a:lnTo>
                        <a:pt x="867" y="2035"/>
                      </a:lnTo>
                      <a:lnTo>
                        <a:pt x="867" y="2035"/>
                      </a:lnTo>
                      <a:lnTo>
                        <a:pt x="868" y="2036"/>
                      </a:lnTo>
                      <a:lnTo>
                        <a:pt x="868" y="2036"/>
                      </a:lnTo>
                      <a:lnTo>
                        <a:pt x="868" y="2036"/>
                      </a:lnTo>
                      <a:lnTo>
                        <a:pt x="869" y="2037"/>
                      </a:lnTo>
                      <a:lnTo>
                        <a:pt x="870" y="2037"/>
                      </a:lnTo>
                      <a:lnTo>
                        <a:pt x="870" y="2038"/>
                      </a:lnTo>
                      <a:lnTo>
                        <a:pt x="871" y="2038"/>
                      </a:lnTo>
                      <a:lnTo>
                        <a:pt x="871" y="2038"/>
                      </a:lnTo>
                      <a:lnTo>
                        <a:pt x="872" y="2039"/>
                      </a:lnTo>
                      <a:lnTo>
                        <a:pt x="872" y="2039"/>
                      </a:lnTo>
                      <a:lnTo>
                        <a:pt x="872" y="2039"/>
                      </a:lnTo>
                      <a:lnTo>
                        <a:pt x="873" y="2039"/>
                      </a:lnTo>
                      <a:lnTo>
                        <a:pt x="873" y="2040"/>
                      </a:lnTo>
                      <a:lnTo>
                        <a:pt x="874" y="2041"/>
                      </a:lnTo>
                      <a:lnTo>
                        <a:pt x="875" y="2041"/>
                      </a:lnTo>
                      <a:lnTo>
                        <a:pt x="875" y="2041"/>
                      </a:lnTo>
                      <a:lnTo>
                        <a:pt x="875" y="2041"/>
                      </a:lnTo>
                      <a:lnTo>
                        <a:pt x="876" y="2042"/>
                      </a:lnTo>
                      <a:lnTo>
                        <a:pt x="876" y="2042"/>
                      </a:lnTo>
                      <a:lnTo>
                        <a:pt x="876" y="2042"/>
                      </a:lnTo>
                      <a:lnTo>
                        <a:pt x="877" y="2042"/>
                      </a:lnTo>
                      <a:lnTo>
                        <a:pt x="878" y="2043"/>
                      </a:lnTo>
                      <a:lnTo>
                        <a:pt x="878" y="2043"/>
                      </a:lnTo>
                      <a:lnTo>
                        <a:pt x="879" y="2044"/>
                      </a:lnTo>
                      <a:lnTo>
                        <a:pt x="879" y="2044"/>
                      </a:lnTo>
                      <a:lnTo>
                        <a:pt x="880" y="2044"/>
                      </a:lnTo>
                      <a:lnTo>
                        <a:pt x="880" y="2044"/>
                      </a:lnTo>
                      <a:lnTo>
                        <a:pt x="881" y="2045"/>
                      </a:lnTo>
                      <a:lnTo>
                        <a:pt x="881" y="2045"/>
                      </a:lnTo>
                      <a:lnTo>
                        <a:pt x="881" y="2045"/>
                      </a:lnTo>
                      <a:lnTo>
                        <a:pt x="882" y="2045"/>
                      </a:lnTo>
                      <a:lnTo>
                        <a:pt x="882" y="2046"/>
                      </a:lnTo>
                      <a:lnTo>
                        <a:pt x="884" y="2046"/>
                      </a:lnTo>
                      <a:lnTo>
                        <a:pt x="884" y="2046"/>
                      </a:lnTo>
                      <a:lnTo>
                        <a:pt x="884" y="2047"/>
                      </a:lnTo>
                      <a:lnTo>
                        <a:pt x="885" y="2047"/>
                      </a:lnTo>
                      <a:lnTo>
                        <a:pt x="885" y="2047"/>
                      </a:lnTo>
                      <a:lnTo>
                        <a:pt x="885" y="2047"/>
                      </a:lnTo>
                      <a:lnTo>
                        <a:pt x="886" y="2047"/>
                      </a:lnTo>
                      <a:lnTo>
                        <a:pt x="886" y="2048"/>
                      </a:lnTo>
                      <a:lnTo>
                        <a:pt x="887" y="2048"/>
                      </a:lnTo>
                      <a:lnTo>
                        <a:pt x="887" y="2048"/>
                      </a:lnTo>
                      <a:lnTo>
                        <a:pt x="887" y="2048"/>
                      </a:lnTo>
                      <a:lnTo>
                        <a:pt x="888" y="2048"/>
                      </a:lnTo>
                      <a:lnTo>
                        <a:pt x="888" y="2048"/>
                      </a:lnTo>
                      <a:lnTo>
                        <a:pt x="888" y="2049"/>
                      </a:lnTo>
                      <a:lnTo>
                        <a:pt x="889" y="2049"/>
                      </a:lnTo>
                      <a:lnTo>
                        <a:pt x="890" y="2049"/>
                      </a:lnTo>
                      <a:lnTo>
                        <a:pt x="890" y="2049"/>
                      </a:lnTo>
                      <a:lnTo>
                        <a:pt x="890" y="2049"/>
                      </a:lnTo>
                      <a:lnTo>
                        <a:pt x="891" y="2050"/>
                      </a:lnTo>
                      <a:lnTo>
                        <a:pt x="891" y="2050"/>
                      </a:lnTo>
                      <a:lnTo>
                        <a:pt x="892" y="2050"/>
                      </a:lnTo>
                      <a:lnTo>
                        <a:pt x="893" y="2050"/>
                      </a:lnTo>
                      <a:lnTo>
                        <a:pt x="893" y="2051"/>
                      </a:lnTo>
                      <a:lnTo>
                        <a:pt x="893" y="2051"/>
                      </a:lnTo>
                      <a:lnTo>
                        <a:pt x="894" y="2051"/>
                      </a:lnTo>
                      <a:lnTo>
                        <a:pt x="894" y="2051"/>
                      </a:lnTo>
                      <a:lnTo>
                        <a:pt x="894" y="2051"/>
                      </a:lnTo>
                      <a:lnTo>
                        <a:pt x="895" y="2051"/>
                      </a:lnTo>
                      <a:lnTo>
                        <a:pt x="895" y="2051"/>
                      </a:lnTo>
                      <a:lnTo>
                        <a:pt x="896" y="2051"/>
                      </a:lnTo>
                      <a:lnTo>
                        <a:pt x="896" y="2052"/>
                      </a:lnTo>
                      <a:lnTo>
                        <a:pt x="896" y="2052"/>
                      </a:lnTo>
                      <a:lnTo>
                        <a:pt x="897" y="2052"/>
                      </a:lnTo>
                      <a:lnTo>
                        <a:pt x="897" y="2052"/>
                      </a:lnTo>
                      <a:lnTo>
                        <a:pt x="897" y="2052"/>
                      </a:lnTo>
                      <a:lnTo>
                        <a:pt x="898" y="2052"/>
                      </a:lnTo>
                      <a:lnTo>
                        <a:pt x="899" y="2053"/>
                      </a:lnTo>
                      <a:lnTo>
                        <a:pt x="899" y="2053"/>
                      </a:lnTo>
                      <a:lnTo>
                        <a:pt x="900" y="2053"/>
                      </a:lnTo>
                      <a:lnTo>
                        <a:pt x="900" y="2053"/>
                      </a:lnTo>
                      <a:lnTo>
                        <a:pt x="900" y="2053"/>
                      </a:lnTo>
                      <a:lnTo>
                        <a:pt x="901" y="2053"/>
                      </a:lnTo>
                      <a:lnTo>
                        <a:pt x="902" y="2054"/>
                      </a:lnTo>
                      <a:lnTo>
                        <a:pt x="902" y="2054"/>
                      </a:lnTo>
                      <a:lnTo>
                        <a:pt x="903" y="2054"/>
                      </a:lnTo>
                      <a:lnTo>
                        <a:pt x="903" y="2054"/>
                      </a:lnTo>
                      <a:lnTo>
                        <a:pt x="904" y="2054"/>
                      </a:lnTo>
                      <a:lnTo>
                        <a:pt x="905" y="2054"/>
                      </a:lnTo>
                      <a:lnTo>
                        <a:pt x="905" y="2055"/>
                      </a:lnTo>
                      <a:lnTo>
                        <a:pt x="905" y="2055"/>
                      </a:lnTo>
                      <a:lnTo>
                        <a:pt x="906" y="2055"/>
                      </a:lnTo>
                      <a:lnTo>
                        <a:pt x="906" y="2055"/>
                      </a:lnTo>
                      <a:lnTo>
                        <a:pt x="906" y="2055"/>
                      </a:lnTo>
                      <a:lnTo>
                        <a:pt x="907" y="2055"/>
                      </a:lnTo>
                      <a:lnTo>
                        <a:pt x="907" y="2055"/>
                      </a:lnTo>
                      <a:lnTo>
                        <a:pt x="908" y="2055"/>
                      </a:lnTo>
                      <a:lnTo>
                        <a:pt x="908" y="2055"/>
                      </a:lnTo>
                      <a:lnTo>
                        <a:pt x="908" y="2056"/>
                      </a:lnTo>
                      <a:lnTo>
                        <a:pt x="909" y="2056"/>
                      </a:lnTo>
                      <a:lnTo>
                        <a:pt x="909" y="2056"/>
                      </a:lnTo>
                      <a:lnTo>
                        <a:pt x="909" y="2056"/>
                      </a:lnTo>
                      <a:lnTo>
                        <a:pt x="910" y="2056"/>
                      </a:lnTo>
                      <a:lnTo>
                        <a:pt x="910" y="2056"/>
                      </a:lnTo>
                      <a:lnTo>
                        <a:pt x="911" y="2056"/>
                      </a:lnTo>
                      <a:lnTo>
                        <a:pt x="911" y="2056"/>
                      </a:lnTo>
                      <a:lnTo>
                        <a:pt x="912" y="2056"/>
                      </a:lnTo>
                      <a:lnTo>
                        <a:pt x="912" y="2056"/>
                      </a:lnTo>
                      <a:lnTo>
                        <a:pt x="913" y="2057"/>
                      </a:lnTo>
                      <a:lnTo>
                        <a:pt x="913" y="2057"/>
                      </a:lnTo>
                      <a:lnTo>
                        <a:pt x="913" y="2057"/>
                      </a:lnTo>
                      <a:lnTo>
                        <a:pt x="914" y="2057"/>
                      </a:lnTo>
                      <a:lnTo>
                        <a:pt x="915" y="2057"/>
                      </a:lnTo>
                      <a:lnTo>
                        <a:pt x="915" y="2057"/>
                      </a:lnTo>
                      <a:lnTo>
                        <a:pt x="916" y="2057"/>
                      </a:lnTo>
                      <a:lnTo>
                        <a:pt x="916" y="2057"/>
                      </a:lnTo>
                      <a:lnTo>
                        <a:pt x="917" y="2058"/>
                      </a:lnTo>
                      <a:lnTo>
                        <a:pt x="917" y="2058"/>
                      </a:lnTo>
                      <a:lnTo>
                        <a:pt x="918" y="2058"/>
                      </a:lnTo>
                      <a:lnTo>
                        <a:pt x="918" y="2058"/>
                      </a:lnTo>
                      <a:lnTo>
                        <a:pt x="918" y="2058"/>
                      </a:lnTo>
                      <a:lnTo>
                        <a:pt x="919" y="2058"/>
                      </a:lnTo>
                      <a:lnTo>
                        <a:pt x="920" y="2058"/>
                      </a:lnTo>
                      <a:lnTo>
                        <a:pt x="921" y="2058"/>
                      </a:lnTo>
                      <a:lnTo>
                        <a:pt x="921" y="2058"/>
                      </a:lnTo>
                      <a:lnTo>
                        <a:pt x="922" y="2059"/>
                      </a:lnTo>
                      <a:lnTo>
                        <a:pt x="922" y="2059"/>
                      </a:lnTo>
                      <a:lnTo>
                        <a:pt x="922" y="2059"/>
                      </a:lnTo>
                      <a:lnTo>
                        <a:pt x="923" y="2059"/>
                      </a:lnTo>
                      <a:lnTo>
                        <a:pt x="923" y="2059"/>
                      </a:lnTo>
                      <a:lnTo>
                        <a:pt x="924" y="2059"/>
                      </a:lnTo>
                      <a:lnTo>
                        <a:pt x="925" y="2059"/>
                      </a:lnTo>
                      <a:lnTo>
                        <a:pt x="925" y="2059"/>
                      </a:lnTo>
                      <a:lnTo>
                        <a:pt x="925" y="2059"/>
                      </a:lnTo>
                      <a:lnTo>
                        <a:pt x="926" y="2059"/>
                      </a:lnTo>
                      <a:lnTo>
                        <a:pt x="926" y="2059"/>
                      </a:lnTo>
                      <a:lnTo>
                        <a:pt x="927" y="2060"/>
                      </a:lnTo>
                      <a:lnTo>
                        <a:pt x="928" y="2060"/>
                      </a:lnTo>
                      <a:lnTo>
                        <a:pt x="928" y="2060"/>
                      </a:lnTo>
                      <a:lnTo>
                        <a:pt x="929" y="2060"/>
                      </a:lnTo>
                      <a:lnTo>
                        <a:pt x="929" y="2060"/>
                      </a:lnTo>
                      <a:lnTo>
                        <a:pt x="930" y="2060"/>
                      </a:lnTo>
                      <a:lnTo>
                        <a:pt x="930" y="2060"/>
                      </a:lnTo>
                      <a:lnTo>
                        <a:pt x="931" y="2060"/>
                      </a:lnTo>
                      <a:lnTo>
                        <a:pt x="931" y="2060"/>
                      </a:lnTo>
                      <a:lnTo>
                        <a:pt x="931" y="2060"/>
                      </a:lnTo>
                      <a:lnTo>
                        <a:pt x="932" y="2060"/>
                      </a:lnTo>
                      <a:lnTo>
                        <a:pt x="932" y="2060"/>
                      </a:lnTo>
                      <a:lnTo>
                        <a:pt x="932" y="2060"/>
                      </a:lnTo>
                      <a:lnTo>
                        <a:pt x="933" y="2061"/>
                      </a:lnTo>
                      <a:lnTo>
                        <a:pt x="933" y="2061"/>
                      </a:lnTo>
                      <a:lnTo>
                        <a:pt x="934" y="2061"/>
                      </a:lnTo>
                      <a:lnTo>
                        <a:pt x="934" y="2061"/>
                      </a:lnTo>
                      <a:lnTo>
                        <a:pt x="934" y="2061"/>
                      </a:lnTo>
                      <a:lnTo>
                        <a:pt x="935" y="2061"/>
                      </a:lnTo>
                      <a:lnTo>
                        <a:pt x="935" y="2061"/>
                      </a:lnTo>
                      <a:lnTo>
                        <a:pt x="935" y="2061"/>
                      </a:lnTo>
                      <a:lnTo>
                        <a:pt x="936" y="2061"/>
                      </a:lnTo>
                      <a:lnTo>
                        <a:pt x="936" y="2061"/>
                      </a:lnTo>
                      <a:lnTo>
                        <a:pt x="937" y="2061"/>
                      </a:lnTo>
                      <a:lnTo>
                        <a:pt x="937" y="2061"/>
                      </a:lnTo>
                      <a:lnTo>
                        <a:pt x="937" y="2061"/>
                      </a:lnTo>
                      <a:lnTo>
                        <a:pt x="938" y="2061"/>
                      </a:lnTo>
                      <a:lnTo>
                        <a:pt x="938" y="2061"/>
                      </a:lnTo>
                      <a:lnTo>
                        <a:pt x="938" y="2061"/>
                      </a:lnTo>
                      <a:lnTo>
                        <a:pt x="939" y="2061"/>
                      </a:lnTo>
                      <a:lnTo>
                        <a:pt x="939" y="2062"/>
                      </a:lnTo>
                      <a:lnTo>
                        <a:pt x="940" y="2062"/>
                      </a:lnTo>
                      <a:lnTo>
                        <a:pt x="940" y="2062"/>
                      </a:lnTo>
                      <a:lnTo>
                        <a:pt x="940" y="2062"/>
                      </a:lnTo>
                      <a:lnTo>
                        <a:pt x="941" y="2062"/>
                      </a:lnTo>
                      <a:lnTo>
                        <a:pt x="941" y="2062"/>
                      </a:lnTo>
                      <a:lnTo>
                        <a:pt x="941" y="2062"/>
                      </a:lnTo>
                      <a:lnTo>
                        <a:pt x="942" y="2062"/>
                      </a:lnTo>
                      <a:lnTo>
                        <a:pt x="942" y="2062"/>
                      </a:lnTo>
                      <a:lnTo>
                        <a:pt x="943" y="2062"/>
                      </a:lnTo>
                      <a:lnTo>
                        <a:pt x="943" y="2062"/>
                      </a:lnTo>
                      <a:lnTo>
                        <a:pt x="943" y="2062"/>
                      </a:lnTo>
                      <a:lnTo>
                        <a:pt x="944" y="2062"/>
                      </a:lnTo>
                      <a:lnTo>
                        <a:pt x="944" y="2062"/>
                      </a:lnTo>
                      <a:lnTo>
                        <a:pt x="944" y="2062"/>
                      </a:lnTo>
                      <a:lnTo>
                        <a:pt x="945" y="2062"/>
                      </a:lnTo>
                      <a:lnTo>
                        <a:pt x="945" y="2062"/>
                      </a:lnTo>
                      <a:lnTo>
                        <a:pt x="946" y="2062"/>
                      </a:lnTo>
                      <a:lnTo>
                        <a:pt x="946" y="2062"/>
                      </a:lnTo>
                      <a:lnTo>
                        <a:pt x="947" y="2063"/>
                      </a:lnTo>
                      <a:lnTo>
                        <a:pt x="947" y="2063"/>
                      </a:lnTo>
                      <a:lnTo>
                        <a:pt x="948" y="2063"/>
                      </a:lnTo>
                      <a:lnTo>
                        <a:pt x="949" y="2063"/>
                      </a:lnTo>
                      <a:lnTo>
                        <a:pt x="949" y="2063"/>
                      </a:lnTo>
                      <a:lnTo>
                        <a:pt x="949" y="2063"/>
                      </a:lnTo>
                      <a:lnTo>
                        <a:pt x="950" y="2063"/>
                      </a:lnTo>
                      <a:lnTo>
                        <a:pt x="951" y="2063"/>
                      </a:lnTo>
                      <a:lnTo>
                        <a:pt x="951" y="2063"/>
                      </a:lnTo>
                      <a:lnTo>
                        <a:pt x="952" y="2063"/>
                      </a:lnTo>
                      <a:lnTo>
                        <a:pt x="952" y="2063"/>
                      </a:lnTo>
                      <a:lnTo>
                        <a:pt x="953" y="2063"/>
                      </a:lnTo>
                      <a:lnTo>
                        <a:pt x="953" y="2063"/>
                      </a:lnTo>
                      <a:lnTo>
                        <a:pt x="954" y="2063"/>
                      </a:lnTo>
                      <a:lnTo>
                        <a:pt x="955" y="2063"/>
                      </a:lnTo>
                      <a:lnTo>
                        <a:pt x="955" y="2063"/>
                      </a:lnTo>
                      <a:lnTo>
                        <a:pt x="956" y="2064"/>
                      </a:lnTo>
                      <a:lnTo>
                        <a:pt x="956" y="2064"/>
                      </a:lnTo>
                      <a:lnTo>
                        <a:pt x="956" y="2064"/>
                      </a:lnTo>
                      <a:lnTo>
                        <a:pt x="957" y="2064"/>
                      </a:lnTo>
                      <a:lnTo>
                        <a:pt x="958" y="2064"/>
                      </a:lnTo>
                      <a:lnTo>
                        <a:pt x="958" y="2064"/>
                      </a:lnTo>
                      <a:lnTo>
                        <a:pt x="959" y="2064"/>
                      </a:lnTo>
                      <a:lnTo>
                        <a:pt x="959" y="2064"/>
                      </a:lnTo>
                      <a:lnTo>
                        <a:pt x="960" y="2064"/>
                      </a:lnTo>
                      <a:lnTo>
                        <a:pt x="960" y="2064"/>
                      </a:lnTo>
                      <a:lnTo>
                        <a:pt x="961" y="2064"/>
                      </a:lnTo>
                      <a:lnTo>
                        <a:pt x="961" y="2064"/>
                      </a:lnTo>
                      <a:lnTo>
                        <a:pt x="961" y="2064"/>
                      </a:lnTo>
                      <a:lnTo>
                        <a:pt x="962" y="2064"/>
                      </a:lnTo>
                      <a:lnTo>
                        <a:pt x="962" y="2064"/>
                      </a:lnTo>
                      <a:lnTo>
                        <a:pt x="964" y="2064"/>
                      </a:lnTo>
                      <a:lnTo>
                        <a:pt x="964" y="2064"/>
                      </a:lnTo>
                      <a:lnTo>
                        <a:pt x="965" y="2064"/>
                      </a:lnTo>
                      <a:lnTo>
                        <a:pt x="965" y="2064"/>
                      </a:lnTo>
                      <a:lnTo>
                        <a:pt x="965" y="2064"/>
                      </a:lnTo>
                      <a:lnTo>
                        <a:pt x="966" y="2065"/>
                      </a:lnTo>
                      <a:lnTo>
                        <a:pt x="966" y="2065"/>
                      </a:lnTo>
                      <a:lnTo>
                        <a:pt x="967" y="2065"/>
                      </a:lnTo>
                      <a:lnTo>
                        <a:pt x="967" y="2065"/>
                      </a:lnTo>
                      <a:lnTo>
                        <a:pt x="968" y="2065"/>
                      </a:lnTo>
                      <a:lnTo>
                        <a:pt x="968" y="2065"/>
                      </a:lnTo>
                      <a:lnTo>
                        <a:pt x="969" y="2065"/>
                      </a:lnTo>
                      <a:lnTo>
                        <a:pt x="970" y="2065"/>
                      </a:lnTo>
                      <a:lnTo>
                        <a:pt x="970" y="2065"/>
                      </a:lnTo>
                      <a:lnTo>
                        <a:pt x="971" y="2065"/>
                      </a:lnTo>
                      <a:lnTo>
                        <a:pt x="971" y="2065"/>
                      </a:lnTo>
                      <a:lnTo>
                        <a:pt x="972" y="2065"/>
                      </a:lnTo>
                      <a:lnTo>
                        <a:pt x="972" y="2065"/>
                      </a:lnTo>
                      <a:lnTo>
                        <a:pt x="973" y="2065"/>
                      </a:lnTo>
                      <a:lnTo>
                        <a:pt x="973" y="2065"/>
                      </a:lnTo>
                      <a:lnTo>
                        <a:pt x="973" y="2065"/>
                      </a:lnTo>
                      <a:lnTo>
                        <a:pt x="974" y="2065"/>
                      </a:lnTo>
                      <a:lnTo>
                        <a:pt x="974" y="2065"/>
                      </a:lnTo>
                      <a:lnTo>
                        <a:pt x="974" y="2065"/>
                      </a:lnTo>
                      <a:lnTo>
                        <a:pt x="975" y="2065"/>
                      </a:lnTo>
                      <a:lnTo>
                        <a:pt x="975" y="2065"/>
                      </a:lnTo>
                      <a:lnTo>
                        <a:pt x="976" y="2065"/>
                      </a:lnTo>
                      <a:lnTo>
                        <a:pt x="976" y="2065"/>
                      </a:lnTo>
                      <a:lnTo>
                        <a:pt x="976" y="2065"/>
                      </a:lnTo>
                      <a:lnTo>
                        <a:pt x="977" y="2065"/>
                      </a:lnTo>
                      <a:lnTo>
                        <a:pt x="977" y="2066"/>
                      </a:lnTo>
                      <a:lnTo>
                        <a:pt x="977" y="2066"/>
                      </a:lnTo>
                      <a:lnTo>
                        <a:pt x="978" y="2066"/>
                      </a:lnTo>
                      <a:lnTo>
                        <a:pt x="979" y="2066"/>
                      </a:lnTo>
                      <a:lnTo>
                        <a:pt x="979" y="2066"/>
                      </a:lnTo>
                      <a:lnTo>
                        <a:pt x="979" y="2066"/>
                      </a:lnTo>
                      <a:lnTo>
                        <a:pt x="980" y="2066"/>
                      </a:lnTo>
                      <a:lnTo>
                        <a:pt x="980" y="2066"/>
                      </a:lnTo>
                      <a:lnTo>
                        <a:pt x="981" y="2066"/>
                      </a:lnTo>
                      <a:lnTo>
                        <a:pt x="981" y="2066"/>
                      </a:lnTo>
                      <a:lnTo>
                        <a:pt x="981" y="2066"/>
                      </a:lnTo>
                      <a:lnTo>
                        <a:pt x="982" y="2066"/>
                      </a:lnTo>
                      <a:lnTo>
                        <a:pt x="982" y="2066"/>
                      </a:lnTo>
                      <a:lnTo>
                        <a:pt x="982" y="2066"/>
                      </a:lnTo>
                      <a:lnTo>
                        <a:pt x="983" y="2066"/>
                      </a:lnTo>
                      <a:lnTo>
                        <a:pt x="984" y="2066"/>
                      </a:lnTo>
                      <a:lnTo>
                        <a:pt x="984" y="2066"/>
                      </a:lnTo>
                      <a:lnTo>
                        <a:pt x="985" y="2066"/>
                      </a:lnTo>
                      <a:lnTo>
                        <a:pt x="985" y="2066"/>
                      </a:lnTo>
                      <a:lnTo>
                        <a:pt x="985" y="2066"/>
                      </a:lnTo>
                      <a:lnTo>
                        <a:pt x="986" y="2066"/>
                      </a:lnTo>
                      <a:lnTo>
                        <a:pt x="987" y="2066"/>
                      </a:lnTo>
                      <a:lnTo>
                        <a:pt x="987" y="2066"/>
                      </a:lnTo>
                      <a:lnTo>
                        <a:pt x="988" y="2066"/>
                      </a:lnTo>
                      <a:lnTo>
                        <a:pt x="988" y="2066"/>
                      </a:lnTo>
                      <a:lnTo>
                        <a:pt x="988" y="2066"/>
                      </a:lnTo>
                      <a:lnTo>
                        <a:pt x="989" y="2066"/>
                      </a:lnTo>
                      <a:lnTo>
                        <a:pt x="989" y="2066"/>
                      </a:lnTo>
                      <a:lnTo>
                        <a:pt x="990" y="2066"/>
                      </a:lnTo>
                      <a:lnTo>
                        <a:pt x="990" y="2066"/>
                      </a:lnTo>
                      <a:lnTo>
                        <a:pt x="990" y="2066"/>
                      </a:lnTo>
                      <a:lnTo>
                        <a:pt x="991" y="2066"/>
                      </a:lnTo>
                      <a:lnTo>
                        <a:pt x="991" y="2066"/>
                      </a:lnTo>
                      <a:lnTo>
                        <a:pt x="991" y="2067"/>
                      </a:lnTo>
                      <a:lnTo>
                        <a:pt x="992" y="2067"/>
                      </a:lnTo>
                      <a:lnTo>
                        <a:pt x="992" y="2067"/>
                      </a:lnTo>
                      <a:lnTo>
                        <a:pt x="993" y="2067"/>
                      </a:lnTo>
                      <a:lnTo>
                        <a:pt x="993" y="2067"/>
                      </a:lnTo>
                      <a:lnTo>
                        <a:pt x="994" y="2067"/>
                      </a:lnTo>
                      <a:lnTo>
                        <a:pt x="994" y="2067"/>
                      </a:lnTo>
                      <a:lnTo>
                        <a:pt x="995" y="2067"/>
                      </a:lnTo>
                      <a:lnTo>
                        <a:pt x="995" y="2067"/>
                      </a:lnTo>
                      <a:lnTo>
                        <a:pt x="996" y="2067"/>
                      </a:lnTo>
                      <a:lnTo>
                        <a:pt x="996" y="2067"/>
                      </a:lnTo>
                      <a:lnTo>
                        <a:pt x="996" y="2067"/>
                      </a:lnTo>
                      <a:lnTo>
                        <a:pt x="997" y="2067"/>
                      </a:lnTo>
                      <a:lnTo>
                        <a:pt x="997" y="2067"/>
                      </a:lnTo>
                      <a:lnTo>
                        <a:pt x="998" y="2067"/>
                      </a:lnTo>
                      <a:lnTo>
                        <a:pt x="998" y="2067"/>
                      </a:lnTo>
                      <a:lnTo>
                        <a:pt x="999" y="2067"/>
                      </a:lnTo>
                      <a:lnTo>
                        <a:pt x="999" y="2067"/>
                      </a:lnTo>
                      <a:lnTo>
                        <a:pt x="999" y="2067"/>
                      </a:lnTo>
                      <a:lnTo>
                        <a:pt x="1000" y="2067"/>
                      </a:lnTo>
                      <a:lnTo>
                        <a:pt x="1000" y="2067"/>
                      </a:lnTo>
                      <a:lnTo>
                        <a:pt x="1000" y="2067"/>
                      </a:lnTo>
                      <a:lnTo>
                        <a:pt x="1001" y="2067"/>
                      </a:lnTo>
                      <a:lnTo>
                        <a:pt x="1001" y="2067"/>
                      </a:lnTo>
                      <a:lnTo>
                        <a:pt x="1002" y="2067"/>
                      </a:lnTo>
                      <a:lnTo>
                        <a:pt x="1002" y="2067"/>
                      </a:lnTo>
                      <a:lnTo>
                        <a:pt x="1002" y="2067"/>
                      </a:lnTo>
                      <a:lnTo>
                        <a:pt x="1003" y="2067"/>
                      </a:lnTo>
                      <a:lnTo>
                        <a:pt x="1003" y="2067"/>
                      </a:lnTo>
                      <a:lnTo>
                        <a:pt x="1003" y="2067"/>
                      </a:lnTo>
                      <a:lnTo>
                        <a:pt x="1004" y="2067"/>
                      </a:lnTo>
                      <a:lnTo>
                        <a:pt x="1004" y="2067"/>
                      </a:lnTo>
                      <a:lnTo>
                        <a:pt x="1005" y="2067"/>
                      </a:lnTo>
                      <a:lnTo>
                        <a:pt x="1005" y="2067"/>
                      </a:lnTo>
                      <a:lnTo>
                        <a:pt x="1005" y="2067"/>
                      </a:lnTo>
                      <a:lnTo>
                        <a:pt x="1006" y="2067"/>
                      </a:lnTo>
                      <a:lnTo>
                        <a:pt x="1006" y="2067"/>
                      </a:lnTo>
                      <a:lnTo>
                        <a:pt x="1006" y="2067"/>
                      </a:lnTo>
                      <a:lnTo>
                        <a:pt x="1007" y="2067"/>
                      </a:lnTo>
                      <a:lnTo>
                        <a:pt x="1007" y="2067"/>
                      </a:lnTo>
                      <a:lnTo>
                        <a:pt x="1008" y="2067"/>
                      </a:lnTo>
                      <a:lnTo>
                        <a:pt x="1008" y="2067"/>
                      </a:lnTo>
                      <a:lnTo>
                        <a:pt x="1008" y="2067"/>
                      </a:lnTo>
                      <a:lnTo>
                        <a:pt x="1009" y="2068"/>
                      </a:lnTo>
                      <a:lnTo>
                        <a:pt x="1009" y="2068"/>
                      </a:lnTo>
                      <a:lnTo>
                        <a:pt x="1009" y="2068"/>
                      </a:lnTo>
                      <a:lnTo>
                        <a:pt x="1010" y="2068"/>
                      </a:lnTo>
                      <a:lnTo>
                        <a:pt x="1010" y="2068"/>
                      </a:lnTo>
                      <a:lnTo>
                        <a:pt x="1011" y="2068"/>
                      </a:lnTo>
                      <a:lnTo>
                        <a:pt x="1011" y="2068"/>
                      </a:lnTo>
                      <a:lnTo>
                        <a:pt x="1011" y="2068"/>
                      </a:lnTo>
                      <a:lnTo>
                        <a:pt x="1012" y="2068"/>
                      </a:lnTo>
                      <a:lnTo>
                        <a:pt x="1012" y="2068"/>
                      </a:lnTo>
                      <a:lnTo>
                        <a:pt x="1012" y="2068"/>
                      </a:lnTo>
                      <a:lnTo>
                        <a:pt x="1013" y="2068"/>
                      </a:lnTo>
                      <a:lnTo>
                        <a:pt x="1013" y="2068"/>
                      </a:lnTo>
                      <a:lnTo>
                        <a:pt x="1014" y="2068"/>
                      </a:lnTo>
                      <a:lnTo>
                        <a:pt x="1014" y="2068"/>
                      </a:lnTo>
                      <a:lnTo>
                        <a:pt x="1014" y="2068"/>
                      </a:lnTo>
                      <a:lnTo>
                        <a:pt x="1015" y="2068"/>
                      </a:lnTo>
                      <a:lnTo>
                        <a:pt x="1015" y="2068"/>
                      </a:lnTo>
                      <a:lnTo>
                        <a:pt x="1015" y="2068"/>
                      </a:lnTo>
                      <a:lnTo>
                        <a:pt x="1016" y="2068"/>
                      </a:lnTo>
                      <a:lnTo>
                        <a:pt x="1016" y="2068"/>
                      </a:lnTo>
                      <a:lnTo>
                        <a:pt x="1017" y="2068"/>
                      </a:lnTo>
                      <a:lnTo>
                        <a:pt x="1017" y="2068"/>
                      </a:lnTo>
                      <a:lnTo>
                        <a:pt x="1018" y="2068"/>
                      </a:lnTo>
                      <a:lnTo>
                        <a:pt x="1018" y="2068"/>
                      </a:lnTo>
                      <a:lnTo>
                        <a:pt x="1018" y="2068"/>
                      </a:lnTo>
                      <a:lnTo>
                        <a:pt x="1019" y="2068"/>
                      </a:lnTo>
                      <a:lnTo>
                        <a:pt x="1019" y="2068"/>
                      </a:lnTo>
                      <a:lnTo>
                        <a:pt x="1020" y="2068"/>
                      </a:lnTo>
                      <a:lnTo>
                        <a:pt x="1020" y="2068"/>
                      </a:lnTo>
                      <a:lnTo>
                        <a:pt x="1020" y="2068"/>
                      </a:lnTo>
                      <a:lnTo>
                        <a:pt x="1021" y="2068"/>
                      </a:lnTo>
                      <a:lnTo>
                        <a:pt x="1021" y="2068"/>
                      </a:lnTo>
                      <a:lnTo>
                        <a:pt x="1022" y="2068"/>
                      </a:lnTo>
                      <a:lnTo>
                        <a:pt x="1022" y="2068"/>
                      </a:lnTo>
                      <a:lnTo>
                        <a:pt x="1023" y="2068"/>
                      </a:lnTo>
                      <a:lnTo>
                        <a:pt x="1023" y="2068"/>
                      </a:lnTo>
                      <a:lnTo>
                        <a:pt x="1024" y="2068"/>
                      </a:lnTo>
                      <a:lnTo>
                        <a:pt x="1024" y="2068"/>
                      </a:lnTo>
                      <a:lnTo>
                        <a:pt x="1024" y="2068"/>
                      </a:lnTo>
                      <a:lnTo>
                        <a:pt x="1025" y="2068"/>
                      </a:lnTo>
                      <a:lnTo>
                        <a:pt x="1025" y="2068"/>
                      </a:lnTo>
                      <a:lnTo>
                        <a:pt x="1026" y="2068"/>
                      </a:lnTo>
                      <a:lnTo>
                        <a:pt x="1026" y="2068"/>
                      </a:lnTo>
                      <a:lnTo>
                        <a:pt x="1027" y="2068"/>
                      </a:lnTo>
                      <a:lnTo>
                        <a:pt x="1027" y="2068"/>
                      </a:lnTo>
                      <a:lnTo>
                        <a:pt x="1028" y="2068"/>
                      </a:lnTo>
                      <a:lnTo>
                        <a:pt x="1028" y="2068"/>
                      </a:lnTo>
                      <a:lnTo>
                        <a:pt x="1029" y="2068"/>
                      </a:lnTo>
                      <a:lnTo>
                        <a:pt x="1029" y="2068"/>
                      </a:lnTo>
                      <a:lnTo>
                        <a:pt x="1029" y="2068"/>
                      </a:lnTo>
                      <a:lnTo>
                        <a:pt x="1030" y="2068"/>
                      </a:lnTo>
                      <a:lnTo>
                        <a:pt x="1031" y="2069"/>
                      </a:lnTo>
                      <a:lnTo>
                        <a:pt x="1031" y="2069"/>
                      </a:lnTo>
                      <a:lnTo>
                        <a:pt x="1031" y="2069"/>
                      </a:lnTo>
                      <a:lnTo>
                        <a:pt x="1032" y="2069"/>
                      </a:lnTo>
                      <a:lnTo>
                        <a:pt x="1032" y="2069"/>
                      </a:lnTo>
                      <a:lnTo>
                        <a:pt x="1033" y="2069"/>
                      </a:lnTo>
                      <a:lnTo>
                        <a:pt x="1033" y="2069"/>
                      </a:lnTo>
                      <a:lnTo>
                        <a:pt x="1034" y="2069"/>
                      </a:lnTo>
                      <a:lnTo>
                        <a:pt x="1034" y="2069"/>
                      </a:lnTo>
                      <a:lnTo>
                        <a:pt x="1035" y="2069"/>
                      </a:lnTo>
                      <a:lnTo>
                        <a:pt x="1035" y="2069"/>
                      </a:lnTo>
                      <a:lnTo>
                        <a:pt x="1036" y="2069"/>
                      </a:lnTo>
                      <a:lnTo>
                        <a:pt x="1036" y="2069"/>
                      </a:lnTo>
                      <a:lnTo>
                        <a:pt x="1037" y="2069"/>
                      </a:lnTo>
                      <a:lnTo>
                        <a:pt x="1037" y="2069"/>
                      </a:lnTo>
                      <a:lnTo>
                        <a:pt x="1038" y="2069"/>
                      </a:lnTo>
                      <a:lnTo>
                        <a:pt x="1038" y="2069"/>
                      </a:lnTo>
                      <a:lnTo>
                        <a:pt x="1039" y="2069"/>
                      </a:lnTo>
                      <a:lnTo>
                        <a:pt x="1039" y="2069"/>
                      </a:lnTo>
                      <a:lnTo>
                        <a:pt x="1040" y="2069"/>
                      </a:lnTo>
                      <a:lnTo>
                        <a:pt x="1040" y="2069"/>
                      </a:lnTo>
                      <a:lnTo>
                        <a:pt x="1041" y="2069"/>
                      </a:lnTo>
                      <a:lnTo>
                        <a:pt x="1041" y="2069"/>
                      </a:lnTo>
                      <a:lnTo>
                        <a:pt x="1042" y="2069"/>
                      </a:lnTo>
                      <a:lnTo>
                        <a:pt x="1043" y="2069"/>
                      </a:lnTo>
                      <a:lnTo>
                        <a:pt x="1043" y="2069"/>
                      </a:lnTo>
                      <a:lnTo>
                        <a:pt x="1044" y="2069"/>
                      </a:lnTo>
                      <a:lnTo>
                        <a:pt x="1044" y="2069"/>
                      </a:lnTo>
                      <a:lnTo>
                        <a:pt x="1045" y="2069"/>
                      </a:lnTo>
                      <a:lnTo>
                        <a:pt x="1046" y="2069"/>
                      </a:lnTo>
                      <a:lnTo>
                        <a:pt x="1046" y="2069"/>
                      </a:lnTo>
                      <a:lnTo>
                        <a:pt x="1046" y="2069"/>
                      </a:lnTo>
                      <a:lnTo>
                        <a:pt x="1047" y="2069"/>
                      </a:lnTo>
                      <a:lnTo>
                        <a:pt x="1047" y="2069"/>
                      </a:lnTo>
                      <a:lnTo>
                        <a:pt x="1048" y="2069"/>
                      </a:lnTo>
                      <a:lnTo>
                        <a:pt x="1049" y="2069"/>
                      </a:lnTo>
                      <a:lnTo>
                        <a:pt x="1049" y="2069"/>
                      </a:lnTo>
                      <a:lnTo>
                        <a:pt x="1050" y="2069"/>
                      </a:lnTo>
                      <a:lnTo>
                        <a:pt x="1050" y="2069"/>
                      </a:lnTo>
                      <a:lnTo>
                        <a:pt x="1051" y="2069"/>
                      </a:lnTo>
                      <a:lnTo>
                        <a:pt x="1052" y="2069"/>
                      </a:lnTo>
                      <a:lnTo>
                        <a:pt x="1052" y="2069"/>
                      </a:lnTo>
                      <a:lnTo>
                        <a:pt x="1053" y="2069"/>
                      </a:lnTo>
                      <a:lnTo>
                        <a:pt x="1053" y="2069"/>
                      </a:lnTo>
                      <a:lnTo>
                        <a:pt x="1054" y="2069"/>
                      </a:lnTo>
                      <a:lnTo>
                        <a:pt x="1055" y="2069"/>
                      </a:lnTo>
                      <a:lnTo>
                        <a:pt x="1055" y="2069"/>
                      </a:lnTo>
                      <a:lnTo>
                        <a:pt x="1056" y="2069"/>
                      </a:lnTo>
                      <a:lnTo>
                        <a:pt x="1056" y="2069"/>
                      </a:lnTo>
                      <a:lnTo>
                        <a:pt x="1057" y="2069"/>
                      </a:lnTo>
                      <a:lnTo>
                        <a:pt x="1058" y="2070"/>
                      </a:lnTo>
                      <a:lnTo>
                        <a:pt x="1058" y="2070"/>
                      </a:lnTo>
                      <a:lnTo>
                        <a:pt x="1059" y="2070"/>
                      </a:lnTo>
                      <a:lnTo>
                        <a:pt x="1059" y="2070"/>
                      </a:lnTo>
                      <a:lnTo>
                        <a:pt x="1060" y="2070"/>
                      </a:lnTo>
                      <a:lnTo>
                        <a:pt x="1061" y="2070"/>
                      </a:lnTo>
                      <a:lnTo>
                        <a:pt x="1061" y="2070"/>
                      </a:lnTo>
                      <a:lnTo>
                        <a:pt x="1062" y="2070"/>
                      </a:lnTo>
                      <a:lnTo>
                        <a:pt x="1062" y="2070"/>
                      </a:lnTo>
                      <a:lnTo>
                        <a:pt x="1064" y="2070"/>
                      </a:lnTo>
                      <a:lnTo>
                        <a:pt x="1064" y="2070"/>
                      </a:lnTo>
                      <a:lnTo>
                        <a:pt x="1065" y="2070"/>
                      </a:lnTo>
                      <a:lnTo>
                        <a:pt x="1065" y="2070"/>
                      </a:lnTo>
                      <a:lnTo>
                        <a:pt x="1066" y="2070"/>
                      </a:lnTo>
                      <a:lnTo>
                        <a:pt x="1067" y="2070"/>
                      </a:lnTo>
                      <a:lnTo>
                        <a:pt x="1068" y="2070"/>
                      </a:lnTo>
                      <a:lnTo>
                        <a:pt x="1068" y="2070"/>
                      </a:lnTo>
                      <a:lnTo>
                        <a:pt x="1069" y="2070"/>
                      </a:lnTo>
                      <a:lnTo>
                        <a:pt x="1069" y="2070"/>
                      </a:lnTo>
                      <a:lnTo>
                        <a:pt x="1070" y="2070"/>
                      </a:lnTo>
                      <a:lnTo>
                        <a:pt x="1071" y="2070"/>
                      </a:lnTo>
                      <a:lnTo>
                        <a:pt x="1072" y="2070"/>
                      </a:lnTo>
                      <a:lnTo>
                        <a:pt x="1072" y="2070"/>
                      </a:lnTo>
                      <a:lnTo>
                        <a:pt x="1073" y="2070"/>
                      </a:lnTo>
                      <a:lnTo>
                        <a:pt x="1073" y="2070"/>
                      </a:lnTo>
                      <a:lnTo>
                        <a:pt x="1074" y="2070"/>
                      </a:lnTo>
                      <a:lnTo>
                        <a:pt x="1075" y="2070"/>
                      </a:lnTo>
                      <a:lnTo>
                        <a:pt x="1076" y="2070"/>
                      </a:lnTo>
                      <a:lnTo>
                        <a:pt x="1076" y="2070"/>
                      </a:lnTo>
                      <a:lnTo>
                        <a:pt x="1078" y="2070"/>
                      </a:lnTo>
                      <a:lnTo>
                        <a:pt x="1078" y="2070"/>
                      </a:lnTo>
                      <a:lnTo>
                        <a:pt x="1079" y="2070"/>
                      </a:lnTo>
                      <a:lnTo>
                        <a:pt x="1079" y="2070"/>
                      </a:lnTo>
                      <a:lnTo>
                        <a:pt x="1080" y="2070"/>
                      </a:lnTo>
                      <a:lnTo>
                        <a:pt x="1081" y="2070"/>
                      </a:lnTo>
                      <a:lnTo>
                        <a:pt x="1082" y="2070"/>
                      </a:lnTo>
                      <a:lnTo>
                        <a:pt x="1082" y="2070"/>
                      </a:lnTo>
                      <a:lnTo>
                        <a:pt x="1084" y="2070"/>
                      </a:lnTo>
                      <a:lnTo>
                        <a:pt x="1084" y="2070"/>
                      </a:lnTo>
                      <a:lnTo>
                        <a:pt x="1085" y="2070"/>
                      </a:lnTo>
                      <a:lnTo>
                        <a:pt x="1086" y="2070"/>
                      </a:lnTo>
                      <a:lnTo>
                        <a:pt x="1087" y="2070"/>
                      </a:lnTo>
                      <a:lnTo>
                        <a:pt x="1087" y="2070"/>
                      </a:lnTo>
                      <a:lnTo>
                        <a:pt x="1089" y="2070"/>
                      </a:lnTo>
                      <a:lnTo>
                        <a:pt x="1089" y="2070"/>
                      </a:lnTo>
                      <a:lnTo>
                        <a:pt x="1090" y="2070"/>
                      </a:lnTo>
                      <a:lnTo>
                        <a:pt x="1091" y="2070"/>
                      </a:lnTo>
                      <a:lnTo>
                        <a:pt x="1092" y="2070"/>
                      </a:lnTo>
                      <a:lnTo>
                        <a:pt x="1092" y="2070"/>
                      </a:lnTo>
                      <a:lnTo>
                        <a:pt x="1094" y="2070"/>
                      </a:lnTo>
                      <a:lnTo>
                        <a:pt x="1094" y="2070"/>
                      </a:lnTo>
                      <a:lnTo>
                        <a:pt x="1096" y="2070"/>
                      </a:lnTo>
                      <a:lnTo>
                        <a:pt x="1096" y="2071"/>
                      </a:lnTo>
                      <a:lnTo>
                        <a:pt x="1097" y="2071"/>
                      </a:lnTo>
                      <a:lnTo>
                        <a:pt x="1097" y="2071"/>
                      </a:lnTo>
                      <a:lnTo>
                        <a:pt x="1099" y="2071"/>
                      </a:lnTo>
                      <a:lnTo>
                        <a:pt x="1099" y="2071"/>
                      </a:lnTo>
                      <a:lnTo>
                        <a:pt x="1101" y="2071"/>
                      </a:lnTo>
                      <a:lnTo>
                        <a:pt x="1101" y="2071"/>
                      </a:lnTo>
                      <a:lnTo>
                        <a:pt x="1103" y="2071"/>
                      </a:lnTo>
                      <a:lnTo>
                        <a:pt x="1103" y="2071"/>
                      </a:lnTo>
                      <a:lnTo>
                        <a:pt x="1105" y="2071"/>
                      </a:lnTo>
                      <a:lnTo>
                        <a:pt x="1105" y="2071"/>
                      </a:lnTo>
                      <a:lnTo>
                        <a:pt x="1106" y="2071"/>
                      </a:lnTo>
                      <a:lnTo>
                        <a:pt x="1107" y="2071"/>
                      </a:lnTo>
                      <a:lnTo>
                        <a:pt x="1108" y="2071"/>
                      </a:lnTo>
                      <a:lnTo>
                        <a:pt x="1109" y="2071"/>
                      </a:lnTo>
                      <a:lnTo>
                        <a:pt x="1110" y="2071"/>
                      </a:lnTo>
                      <a:lnTo>
                        <a:pt x="1111" y="2071"/>
                      </a:lnTo>
                      <a:lnTo>
                        <a:pt x="1112" y="2071"/>
                      </a:lnTo>
                      <a:lnTo>
                        <a:pt x="1113" y="2071"/>
                      </a:lnTo>
                      <a:lnTo>
                        <a:pt x="1114" y="2071"/>
                      </a:lnTo>
                      <a:lnTo>
                        <a:pt x="1115" y="2071"/>
                      </a:lnTo>
                      <a:lnTo>
                        <a:pt x="1116" y="2071"/>
                      </a:lnTo>
                      <a:lnTo>
                        <a:pt x="1117" y="2071"/>
                      </a:lnTo>
                      <a:lnTo>
                        <a:pt x="1118" y="2071"/>
                      </a:lnTo>
                      <a:lnTo>
                        <a:pt x="1119" y="2071"/>
                      </a:lnTo>
                      <a:lnTo>
                        <a:pt x="1121" y="2071"/>
                      </a:lnTo>
                      <a:lnTo>
                        <a:pt x="1121" y="2071"/>
                      </a:lnTo>
                      <a:lnTo>
                        <a:pt x="1123" y="2071"/>
                      </a:lnTo>
                      <a:lnTo>
                        <a:pt x="1123" y="2071"/>
                      </a:lnTo>
                      <a:lnTo>
                        <a:pt x="1125" y="2071"/>
                      </a:lnTo>
                      <a:lnTo>
                        <a:pt x="1125" y="2071"/>
                      </a:lnTo>
                      <a:lnTo>
                        <a:pt x="1127" y="2071"/>
                      </a:lnTo>
                      <a:lnTo>
                        <a:pt x="1127" y="2071"/>
                      </a:lnTo>
                      <a:lnTo>
                        <a:pt x="1129" y="2071"/>
                      </a:lnTo>
                      <a:lnTo>
                        <a:pt x="1130" y="2071"/>
                      </a:lnTo>
                      <a:lnTo>
                        <a:pt x="1132" y="2071"/>
                      </a:lnTo>
                      <a:lnTo>
                        <a:pt x="1132" y="2071"/>
                      </a:lnTo>
                      <a:lnTo>
                        <a:pt x="1134" y="2071"/>
                      </a:lnTo>
                      <a:lnTo>
                        <a:pt x="1135" y="2071"/>
                      </a:lnTo>
                      <a:lnTo>
                        <a:pt x="1137" y="2071"/>
                      </a:lnTo>
                      <a:lnTo>
                        <a:pt x="1137" y="2071"/>
                      </a:lnTo>
                      <a:lnTo>
                        <a:pt x="1139" y="2071"/>
                      </a:lnTo>
                      <a:lnTo>
                        <a:pt x="1139" y="2071"/>
                      </a:lnTo>
                      <a:lnTo>
                        <a:pt x="1141" y="2071"/>
                      </a:lnTo>
                      <a:lnTo>
                        <a:pt x="1142" y="2071"/>
                      </a:lnTo>
                      <a:lnTo>
                        <a:pt x="1144" y="2071"/>
                      </a:lnTo>
                      <a:lnTo>
                        <a:pt x="1144" y="2071"/>
                      </a:lnTo>
                      <a:lnTo>
                        <a:pt x="1147" y="2071"/>
                      </a:lnTo>
                      <a:lnTo>
                        <a:pt x="1147" y="2071"/>
                      </a:lnTo>
                      <a:lnTo>
                        <a:pt x="1149" y="2071"/>
                      </a:lnTo>
                      <a:lnTo>
                        <a:pt x="1150" y="2071"/>
                      </a:lnTo>
                      <a:lnTo>
                        <a:pt x="1152" y="2071"/>
                      </a:lnTo>
                      <a:lnTo>
                        <a:pt x="1152" y="2072"/>
                      </a:lnTo>
                      <a:lnTo>
                        <a:pt x="1155" y="2072"/>
                      </a:lnTo>
                      <a:lnTo>
                        <a:pt x="1155" y="2072"/>
                      </a:lnTo>
                      <a:lnTo>
                        <a:pt x="1158" y="2072"/>
                      </a:lnTo>
                      <a:lnTo>
                        <a:pt x="1158" y="2072"/>
                      </a:lnTo>
                      <a:lnTo>
                        <a:pt x="1160" y="2072"/>
                      </a:lnTo>
                      <a:lnTo>
                        <a:pt x="1161" y="2072"/>
                      </a:lnTo>
                      <a:lnTo>
                        <a:pt x="1163" y="2072"/>
                      </a:lnTo>
                      <a:lnTo>
                        <a:pt x="1164" y="2072"/>
                      </a:lnTo>
                      <a:lnTo>
                        <a:pt x="1166" y="2072"/>
                      </a:lnTo>
                      <a:lnTo>
                        <a:pt x="1167" y="2072"/>
                      </a:lnTo>
                      <a:lnTo>
                        <a:pt x="1169" y="2072"/>
                      </a:lnTo>
                      <a:lnTo>
                        <a:pt x="1170" y="2072"/>
                      </a:lnTo>
                      <a:lnTo>
                        <a:pt x="1172" y="2072"/>
                      </a:lnTo>
                      <a:lnTo>
                        <a:pt x="1173" y="2072"/>
                      </a:lnTo>
                      <a:lnTo>
                        <a:pt x="1176" y="2072"/>
                      </a:lnTo>
                      <a:lnTo>
                        <a:pt x="1176" y="2072"/>
                      </a:lnTo>
                      <a:lnTo>
                        <a:pt x="1179" y="2072"/>
                      </a:lnTo>
                      <a:lnTo>
                        <a:pt x="1179" y="2072"/>
                      </a:lnTo>
                      <a:lnTo>
                        <a:pt x="1182" y="2072"/>
                      </a:lnTo>
                      <a:lnTo>
                        <a:pt x="1182" y="2072"/>
                      </a:lnTo>
                      <a:lnTo>
                        <a:pt x="1185" y="2072"/>
                      </a:lnTo>
                      <a:lnTo>
                        <a:pt x="1186" y="2072"/>
                      </a:lnTo>
                      <a:lnTo>
                        <a:pt x="1189" y="2072"/>
                      </a:lnTo>
                      <a:lnTo>
                        <a:pt x="1189" y="2072"/>
                      </a:lnTo>
                      <a:lnTo>
                        <a:pt x="1192" y="2072"/>
                      </a:lnTo>
                      <a:lnTo>
                        <a:pt x="1193" y="2072"/>
                      </a:lnTo>
                      <a:lnTo>
                        <a:pt x="1196" y="2072"/>
                      </a:lnTo>
                      <a:lnTo>
                        <a:pt x="1196" y="2072"/>
                      </a:lnTo>
                      <a:lnTo>
                        <a:pt x="1200" y="2072"/>
                      </a:lnTo>
                      <a:lnTo>
                        <a:pt x="1200" y="2072"/>
                      </a:lnTo>
                      <a:lnTo>
                        <a:pt x="1203" y="2072"/>
                      </a:lnTo>
                      <a:lnTo>
                        <a:pt x="1204" y="2072"/>
                      </a:lnTo>
                      <a:lnTo>
                        <a:pt x="1208" y="2072"/>
                      </a:lnTo>
                      <a:lnTo>
                        <a:pt x="1208" y="2072"/>
                      </a:lnTo>
                      <a:lnTo>
                        <a:pt x="1211" y="2072"/>
                      </a:lnTo>
                      <a:lnTo>
                        <a:pt x="1212" y="2072"/>
                      </a:lnTo>
                      <a:lnTo>
                        <a:pt x="1215" y="2072"/>
                      </a:lnTo>
                      <a:lnTo>
                        <a:pt x="1216" y="2072"/>
                      </a:lnTo>
                      <a:lnTo>
                        <a:pt x="1220" y="2072"/>
                      </a:lnTo>
                      <a:lnTo>
                        <a:pt x="1220" y="2072"/>
                      </a:lnTo>
                      <a:lnTo>
                        <a:pt x="1224" y="2072"/>
                      </a:lnTo>
                      <a:lnTo>
                        <a:pt x="1224" y="2072"/>
                      </a:lnTo>
                      <a:lnTo>
                        <a:pt x="1229" y="2072"/>
                      </a:lnTo>
                      <a:lnTo>
                        <a:pt x="1229" y="2072"/>
                      </a:lnTo>
                      <a:lnTo>
                        <a:pt x="1233" y="2072"/>
                      </a:lnTo>
                      <a:lnTo>
                        <a:pt x="1233" y="2072"/>
                      </a:lnTo>
                      <a:lnTo>
                        <a:pt x="1238" y="2072"/>
                      </a:lnTo>
                      <a:lnTo>
                        <a:pt x="1238" y="2072"/>
                      </a:lnTo>
                      <a:lnTo>
                        <a:pt x="1243" y="2072"/>
                      </a:lnTo>
                      <a:lnTo>
                        <a:pt x="1243" y="2073"/>
                      </a:lnTo>
                      <a:lnTo>
                        <a:pt x="1248" y="2073"/>
                      </a:lnTo>
                      <a:lnTo>
                        <a:pt x="1248" y="2073"/>
                      </a:lnTo>
                      <a:lnTo>
                        <a:pt x="1253" y="2073"/>
                      </a:lnTo>
                      <a:lnTo>
                        <a:pt x="1253" y="2073"/>
                      </a:lnTo>
                      <a:lnTo>
                        <a:pt x="1258" y="2073"/>
                      </a:lnTo>
                      <a:lnTo>
                        <a:pt x="1259" y="2073"/>
                      </a:lnTo>
                      <a:lnTo>
                        <a:pt x="1264" y="2073"/>
                      </a:lnTo>
                      <a:lnTo>
                        <a:pt x="1264" y="2073"/>
                      </a:lnTo>
                      <a:lnTo>
                        <a:pt x="1269" y="2073"/>
                      </a:lnTo>
                      <a:lnTo>
                        <a:pt x="1270" y="2073"/>
                      </a:lnTo>
                      <a:lnTo>
                        <a:pt x="1275" y="2073"/>
                      </a:lnTo>
                      <a:lnTo>
                        <a:pt x="1276" y="2073"/>
                      </a:lnTo>
                      <a:lnTo>
                        <a:pt x="1281" y="2073"/>
                      </a:lnTo>
                      <a:lnTo>
                        <a:pt x="1282" y="2073"/>
                      </a:lnTo>
                      <a:lnTo>
                        <a:pt x="1288" y="2073"/>
                      </a:lnTo>
                      <a:lnTo>
                        <a:pt x="1288" y="2073"/>
                      </a:lnTo>
                      <a:lnTo>
                        <a:pt x="1294" y="2073"/>
                      </a:lnTo>
                      <a:lnTo>
                        <a:pt x="1294" y="2073"/>
                      </a:lnTo>
                      <a:lnTo>
                        <a:pt x="1301" y="2073"/>
                      </a:lnTo>
                      <a:lnTo>
                        <a:pt x="1301" y="2073"/>
                      </a:lnTo>
                      <a:lnTo>
                        <a:pt x="1308" y="2073"/>
                      </a:lnTo>
                      <a:lnTo>
                        <a:pt x="1308" y="2073"/>
                      </a:lnTo>
                      <a:lnTo>
                        <a:pt x="1315" y="2073"/>
                      </a:lnTo>
                      <a:lnTo>
                        <a:pt x="1316" y="2073"/>
                      </a:lnTo>
                      <a:lnTo>
                        <a:pt x="1323" y="2073"/>
                      </a:lnTo>
                      <a:lnTo>
                        <a:pt x="1323" y="2073"/>
                      </a:lnTo>
                      <a:lnTo>
                        <a:pt x="1331" y="2073"/>
                      </a:lnTo>
                      <a:lnTo>
                        <a:pt x="1332" y="2073"/>
                      </a:lnTo>
                      <a:lnTo>
                        <a:pt x="1339" y="2073"/>
                      </a:lnTo>
                      <a:lnTo>
                        <a:pt x="1340" y="2073"/>
                      </a:lnTo>
                      <a:lnTo>
                        <a:pt x="1348" y="2073"/>
                      </a:lnTo>
                      <a:lnTo>
                        <a:pt x="1349" y="2073"/>
                      </a:lnTo>
                      <a:lnTo>
                        <a:pt x="1358" y="2073"/>
                      </a:lnTo>
                      <a:lnTo>
                        <a:pt x="1358" y="2073"/>
                      </a:lnTo>
                      <a:lnTo>
                        <a:pt x="1368" y="2073"/>
                      </a:lnTo>
                      <a:lnTo>
                        <a:pt x="1368" y="2073"/>
                      </a:lnTo>
                      <a:lnTo>
                        <a:pt x="1378" y="2073"/>
                      </a:lnTo>
                      <a:lnTo>
                        <a:pt x="1379" y="2073"/>
                      </a:lnTo>
                      <a:lnTo>
                        <a:pt x="1389" y="2073"/>
                      </a:lnTo>
                      <a:lnTo>
                        <a:pt x="1390" y="2073"/>
                      </a:lnTo>
                      <a:lnTo>
                        <a:pt x="1401" y="2073"/>
                      </a:lnTo>
                      <a:lnTo>
                        <a:pt x="1401" y="2073"/>
                      </a:lnTo>
                      <a:lnTo>
                        <a:pt x="1414" y="2073"/>
                      </a:lnTo>
                      <a:lnTo>
                        <a:pt x="1414" y="2073"/>
                      </a:lnTo>
                      <a:lnTo>
                        <a:pt x="1428" y="2073"/>
                      </a:lnTo>
                      <a:lnTo>
                        <a:pt x="1428" y="2073"/>
                      </a:lnTo>
                      <a:lnTo>
                        <a:pt x="1443" y="2073"/>
                      </a:lnTo>
                      <a:lnTo>
                        <a:pt x="1443" y="2073"/>
                      </a:lnTo>
                      <a:lnTo>
                        <a:pt x="1459" y="2073"/>
                      </a:lnTo>
                      <a:lnTo>
                        <a:pt x="1459" y="2073"/>
                      </a:lnTo>
                      <a:lnTo>
                        <a:pt x="1477" y="2073"/>
                      </a:lnTo>
                      <a:lnTo>
                        <a:pt x="1478" y="2074"/>
                      </a:lnTo>
                      <a:lnTo>
                        <a:pt x="1498" y="2074"/>
                      </a:lnTo>
                      <a:lnTo>
                        <a:pt x="1499" y="2074"/>
                      </a:lnTo>
                      <a:lnTo>
                        <a:pt x="1523" y="2074"/>
                      </a:lnTo>
                      <a:lnTo>
                        <a:pt x="1524" y="2074"/>
                      </a:lnTo>
                      <a:lnTo>
                        <a:pt x="1554" y="2074"/>
                      </a:lnTo>
                      <a:lnTo>
                        <a:pt x="1554" y="2074"/>
                      </a:lnTo>
                      <a:lnTo>
                        <a:pt x="1597" y="2074"/>
                      </a:lnTo>
                      <a:lnTo>
                        <a:pt x="1598" y="2074"/>
                      </a:lnTo>
                      <a:lnTo>
                        <a:pt x="1765" y="2074"/>
                      </a:lnTo>
                      <a:lnTo>
                        <a:pt x="1765" y="2074"/>
                      </a:lnTo>
                      <a:lnTo>
                        <a:pt x="1812" y="2074"/>
                      </a:lnTo>
                      <a:lnTo>
                        <a:pt x="1812" y="2074"/>
                      </a:lnTo>
                      <a:lnTo>
                        <a:pt x="1845" y="2074"/>
                      </a:lnTo>
                      <a:lnTo>
                        <a:pt x="1846" y="2074"/>
                      </a:lnTo>
                      <a:lnTo>
                        <a:pt x="1874" y="2074"/>
                      </a:lnTo>
                      <a:lnTo>
                        <a:pt x="1874" y="2074"/>
                      </a:lnTo>
                      <a:lnTo>
                        <a:pt x="1898" y="2074"/>
                      </a:lnTo>
                      <a:lnTo>
                        <a:pt x="1898" y="2073"/>
                      </a:lnTo>
                      <a:lnTo>
                        <a:pt x="1919" y="2073"/>
                      </a:lnTo>
                      <a:lnTo>
                        <a:pt x="1920" y="2073"/>
                      </a:lnTo>
                      <a:lnTo>
                        <a:pt x="1939" y="2073"/>
                      </a:lnTo>
                      <a:lnTo>
                        <a:pt x="1939" y="2073"/>
                      </a:lnTo>
                      <a:lnTo>
                        <a:pt x="1957" y="2073"/>
                      </a:lnTo>
                      <a:lnTo>
                        <a:pt x="1957" y="2073"/>
                      </a:lnTo>
                      <a:lnTo>
                        <a:pt x="1974" y="2073"/>
                      </a:lnTo>
                      <a:lnTo>
                        <a:pt x="1974" y="2073"/>
                      </a:lnTo>
                      <a:lnTo>
                        <a:pt x="1990" y="2073"/>
                      </a:lnTo>
                      <a:lnTo>
                        <a:pt x="1990" y="2073"/>
                      </a:lnTo>
                      <a:lnTo>
                        <a:pt x="2004" y="2073"/>
                      </a:lnTo>
                      <a:lnTo>
                        <a:pt x="2005" y="2073"/>
                      </a:lnTo>
                      <a:lnTo>
                        <a:pt x="2018" y="2073"/>
                      </a:lnTo>
                      <a:lnTo>
                        <a:pt x="2019" y="2073"/>
                      </a:lnTo>
                      <a:lnTo>
                        <a:pt x="2031" y="2073"/>
                      </a:lnTo>
                      <a:lnTo>
                        <a:pt x="2032" y="2073"/>
                      </a:lnTo>
                      <a:lnTo>
                        <a:pt x="2044" y="2073"/>
                      </a:lnTo>
                      <a:lnTo>
                        <a:pt x="2044" y="2073"/>
                      </a:lnTo>
                      <a:lnTo>
                        <a:pt x="2056" y="2073"/>
                      </a:lnTo>
                      <a:lnTo>
                        <a:pt x="2057" y="2073"/>
                      </a:lnTo>
                      <a:lnTo>
                        <a:pt x="2068" y="2073"/>
                      </a:lnTo>
                      <a:lnTo>
                        <a:pt x="2068" y="2073"/>
                      </a:lnTo>
                      <a:lnTo>
                        <a:pt x="2079" y="2073"/>
                      </a:lnTo>
                      <a:lnTo>
                        <a:pt x="2079" y="2073"/>
                      </a:lnTo>
                      <a:lnTo>
                        <a:pt x="2089" y="2073"/>
                      </a:lnTo>
                      <a:lnTo>
                        <a:pt x="2090" y="2073"/>
                      </a:lnTo>
                      <a:lnTo>
                        <a:pt x="2099" y="2073"/>
                      </a:lnTo>
                      <a:lnTo>
                        <a:pt x="2100" y="2073"/>
                      </a:lnTo>
                      <a:lnTo>
                        <a:pt x="2109" y="2073"/>
                      </a:lnTo>
                      <a:lnTo>
                        <a:pt x="2110" y="2073"/>
                      </a:lnTo>
                      <a:lnTo>
                        <a:pt x="2119" y="2073"/>
                      </a:lnTo>
                      <a:lnTo>
                        <a:pt x="2119" y="2073"/>
                      </a:lnTo>
                      <a:lnTo>
                        <a:pt x="2128" y="2073"/>
                      </a:lnTo>
                      <a:lnTo>
                        <a:pt x="2128" y="2073"/>
                      </a:lnTo>
                      <a:lnTo>
                        <a:pt x="2137" y="2073"/>
                      </a:lnTo>
                      <a:lnTo>
                        <a:pt x="2137" y="2073"/>
                      </a:lnTo>
                      <a:lnTo>
                        <a:pt x="2145" y="2073"/>
                      </a:lnTo>
                      <a:lnTo>
                        <a:pt x="2145" y="2073"/>
                      </a:lnTo>
                      <a:lnTo>
                        <a:pt x="2154" y="2073"/>
                      </a:lnTo>
                      <a:lnTo>
                        <a:pt x="2154" y="2073"/>
                      </a:lnTo>
                      <a:lnTo>
                        <a:pt x="2161" y="2073"/>
                      </a:lnTo>
                      <a:lnTo>
                        <a:pt x="2162" y="2073"/>
                      </a:lnTo>
                      <a:lnTo>
                        <a:pt x="2169" y="2073"/>
                      </a:lnTo>
                      <a:lnTo>
                        <a:pt x="2170" y="2073"/>
                      </a:lnTo>
                      <a:lnTo>
                        <a:pt x="2177" y="2073"/>
                      </a:lnTo>
                      <a:lnTo>
                        <a:pt x="2177" y="2073"/>
                      </a:lnTo>
                      <a:lnTo>
                        <a:pt x="2184" y="2073"/>
                      </a:lnTo>
                      <a:lnTo>
                        <a:pt x="2185" y="2073"/>
                      </a:lnTo>
                      <a:lnTo>
                        <a:pt x="2192" y="2073"/>
                      </a:lnTo>
                      <a:lnTo>
                        <a:pt x="2192" y="2073"/>
                      </a:lnTo>
                      <a:lnTo>
                        <a:pt x="2199" y="2073"/>
                      </a:lnTo>
                      <a:lnTo>
                        <a:pt x="2199" y="2072"/>
                      </a:lnTo>
                      <a:lnTo>
                        <a:pt x="2205" y="2072"/>
                      </a:lnTo>
                      <a:lnTo>
                        <a:pt x="2206" y="2072"/>
                      </a:lnTo>
                      <a:lnTo>
                        <a:pt x="2212" y="2072"/>
                      </a:lnTo>
                      <a:lnTo>
                        <a:pt x="2213" y="2072"/>
                      </a:lnTo>
                      <a:lnTo>
                        <a:pt x="2219" y="2072"/>
                      </a:lnTo>
                      <a:lnTo>
                        <a:pt x="2219" y="2072"/>
                      </a:lnTo>
                      <a:lnTo>
                        <a:pt x="2225" y="2072"/>
                      </a:lnTo>
                      <a:lnTo>
                        <a:pt x="2225" y="2072"/>
                      </a:lnTo>
                      <a:lnTo>
                        <a:pt x="2231" y="2072"/>
                      </a:lnTo>
                      <a:lnTo>
                        <a:pt x="2231" y="2072"/>
                      </a:lnTo>
                      <a:lnTo>
                        <a:pt x="2237" y="2072"/>
                      </a:lnTo>
                      <a:lnTo>
                        <a:pt x="2237" y="2072"/>
                      </a:lnTo>
                      <a:lnTo>
                        <a:pt x="2243" y="2072"/>
                      </a:lnTo>
                      <a:lnTo>
                        <a:pt x="2243" y="2072"/>
                      </a:lnTo>
                      <a:lnTo>
                        <a:pt x="2249" y="2072"/>
                      </a:lnTo>
                      <a:lnTo>
                        <a:pt x="2249" y="2072"/>
                      </a:lnTo>
                      <a:lnTo>
                        <a:pt x="2254" y="2072"/>
                      </a:lnTo>
                      <a:lnTo>
                        <a:pt x="2255" y="2072"/>
                      </a:lnTo>
                      <a:lnTo>
                        <a:pt x="2260" y="2072"/>
                      </a:lnTo>
                      <a:lnTo>
                        <a:pt x="2260" y="2072"/>
                      </a:lnTo>
                      <a:lnTo>
                        <a:pt x="2265" y="2072"/>
                      </a:lnTo>
                      <a:lnTo>
                        <a:pt x="2266" y="2072"/>
                      </a:lnTo>
                      <a:lnTo>
                        <a:pt x="2270" y="2072"/>
                      </a:lnTo>
                      <a:lnTo>
                        <a:pt x="2271" y="2072"/>
                      </a:lnTo>
                      <a:lnTo>
                        <a:pt x="2276" y="2072"/>
                      </a:lnTo>
                      <a:lnTo>
                        <a:pt x="2276" y="2072"/>
                      </a:lnTo>
                      <a:lnTo>
                        <a:pt x="2281" y="2072"/>
                      </a:lnTo>
                      <a:lnTo>
                        <a:pt x="2281" y="2072"/>
                      </a:lnTo>
                      <a:lnTo>
                        <a:pt x="2286" y="2072"/>
                      </a:lnTo>
                      <a:lnTo>
                        <a:pt x="2286" y="2072"/>
                      </a:lnTo>
                      <a:lnTo>
                        <a:pt x="2291" y="2072"/>
                      </a:lnTo>
                      <a:lnTo>
                        <a:pt x="2291" y="2072"/>
                      </a:lnTo>
                      <a:lnTo>
                        <a:pt x="2296" y="2072"/>
                      </a:lnTo>
                      <a:lnTo>
                        <a:pt x="2296" y="2072"/>
                      </a:lnTo>
                      <a:lnTo>
                        <a:pt x="2301" y="2072"/>
                      </a:lnTo>
                      <a:lnTo>
                        <a:pt x="2301" y="2072"/>
                      </a:lnTo>
                      <a:lnTo>
                        <a:pt x="2305" y="2072"/>
                      </a:lnTo>
                      <a:lnTo>
                        <a:pt x="2305" y="2072"/>
                      </a:lnTo>
                      <a:lnTo>
                        <a:pt x="2310" y="2072"/>
                      </a:lnTo>
                      <a:lnTo>
                        <a:pt x="2310" y="2072"/>
                      </a:lnTo>
                      <a:lnTo>
                        <a:pt x="2314" y="2072"/>
                      </a:lnTo>
                      <a:lnTo>
                        <a:pt x="2314" y="2072"/>
                      </a:lnTo>
                      <a:lnTo>
                        <a:pt x="2318" y="2072"/>
                      </a:lnTo>
                      <a:lnTo>
                        <a:pt x="2319" y="2072"/>
                      </a:lnTo>
                      <a:lnTo>
                        <a:pt x="2323" y="2072"/>
                      </a:lnTo>
                      <a:lnTo>
                        <a:pt x="2323" y="2072"/>
                      </a:lnTo>
                      <a:lnTo>
                        <a:pt x="2327" y="2072"/>
                      </a:lnTo>
                      <a:lnTo>
                        <a:pt x="2327" y="2072"/>
                      </a:lnTo>
                      <a:lnTo>
                        <a:pt x="2331" y="2072"/>
                      </a:lnTo>
                      <a:lnTo>
                        <a:pt x="2331" y="2071"/>
                      </a:lnTo>
                      <a:lnTo>
                        <a:pt x="2335" y="2071"/>
                      </a:lnTo>
                      <a:lnTo>
                        <a:pt x="2336" y="2071"/>
                      </a:lnTo>
                      <a:lnTo>
                        <a:pt x="2339" y="2071"/>
                      </a:lnTo>
                      <a:lnTo>
                        <a:pt x="2340" y="2071"/>
                      </a:lnTo>
                      <a:lnTo>
                        <a:pt x="2343" y="2071"/>
                      </a:lnTo>
                      <a:lnTo>
                        <a:pt x="2343" y="2071"/>
                      </a:lnTo>
                      <a:lnTo>
                        <a:pt x="2347" y="2071"/>
                      </a:lnTo>
                      <a:lnTo>
                        <a:pt x="2348" y="2071"/>
                      </a:lnTo>
                      <a:lnTo>
                        <a:pt x="2351" y="2071"/>
                      </a:lnTo>
                      <a:lnTo>
                        <a:pt x="2351" y="2071"/>
                      </a:lnTo>
                      <a:lnTo>
                        <a:pt x="2355" y="2071"/>
                      </a:lnTo>
                      <a:lnTo>
                        <a:pt x="2355" y="2071"/>
                      </a:lnTo>
                      <a:lnTo>
                        <a:pt x="2358" y="2071"/>
                      </a:lnTo>
                      <a:lnTo>
                        <a:pt x="2359" y="2071"/>
                      </a:lnTo>
                      <a:lnTo>
                        <a:pt x="2362" y="2071"/>
                      </a:lnTo>
                      <a:lnTo>
                        <a:pt x="2362" y="2071"/>
                      </a:lnTo>
                      <a:lnTo>
                        <a:pt x="2366" y="2071"/>
                      </a:lnTo>
                      <a:lnTo>
                        <a:pt x="2366" y="2071"/>
                      </a:lnTo>
                      <a:lnTo>
                        <a:pt x="2369" y="2071"/>
                      </a:lnTo>
                      <a:lnTo>
                        <a:pt x="2369" y="2071"/>
                      </a:lnTo>
                      <a:lnTo>
                        <a:pt x="2373" y="2071"/>
                      </a:lnTo>
                      <a:lnTo>
                        <a:pt x="2373" y="2071"/>
                      </a:lnTo>
                      <a:lnTo>
                        <a:pt x="2376" y="2071"/>
                      </a:lnTo>
                      <a:lnTo>
                        <a:pt x="2376" y="2071"/>
                      </a:lnTo>
                      <a:lnTo>
                        <a:pt x="2379" y="2071"/>
                      </a:lnTo>
                      <a:lnTo>
                        <a:pt x="2380" y="2071"/>
                      </a:lnTo>
                      <a:lnTo>
                        <a:pt x="2383" y="2071"/>
                      </a:lnTo>
                      <a:lnTo>
                        <a:pt x="2383" y="2071"/>
                      </a:lnTo>
                      <a:lnTo>
                        <a:pt x="2386" y="2071"/>
                      </a:lnTo>
                      <a:lnTo>
                        <a:pt x="2386" y="2071"/>
                      </a:lnTo>
                      <a:lnTo>
                        <a:pt x="2389" y="2071"/>
                      </a:lnTo>
                      <a:lnTo>
                        <a:pt x="2390" y="2071"/>
                      </a:lnTo>
                      <a:lnTo>
                        <a:pt x="2392" y="2071"/>
                      </a:lnTo>
                      <a:lnTo>
                        <a:pt x="2393" y="2071"/>
                      </a:lnTo>
                      <a:lnTo>
                        <a:pt x="2396" y="2071"/>
                      </a:lnTo>
                      <a:lnTo>
                        <a:pt x="2396" y="2071"/>
                      </a:lnTo>
                      <a:lnTo>
                        <a:pt x="2399" y="2071"/>
                      </a:lnTo>
                      <a:lnTo>
                        <a:pt x="2399" y="2071"/>
                      </a:lnTo>
                      <a:lnTo>
                        <a:pt x="2402" y="2071"/>
                      </a:lnTo>
                      <a:lnTo>
                        <a:pt x="2402" y="2071"/>
                      </a:lnTo>
                      <a:lnTo>
                        <a:pt x="2405" y="2071"/>
                      </a:lnTo>
                      <a:lnTo>
                        <a:pt x="2405" y="2071"/>
                      </a:lnTo>
                      <a:lnTo>
                        <a:pt x="2408" y="2071"/>
                      </a:lnTo>
                      <a:lnTo>
                        <a:pt x="2408" y="2071"/>
                      </a:lnTo>
                      <a:lnTo>
                        <a:pt x="2411" y="2071"/>
                      </a:lnTo>
                      <a:lnTo>
                        <a:pt x="2411" y="2071"/>
                      </a:lnTo>
                      <a:lnTo>
                        <a:pt x="2414" y="2071"/>
                      </a:lnTo>
                      <a:lnTo>
                        <a:pt x="2414" y="2071"/>
                      </a:lnTo>
                      <a:lnTo>
                        <a:pt x="2416" y="2071"/>
                      </a:lnTo>
                      <a:lnTo>
                        <a:pt x="2417" y="2071"/>
                      </a:lnTo>
                      <a:lnTo>
                        <a:pt x="2419" y="2071"/>
                      </a:lnTo>
                      <a:lnTo>
                        <a:pt x="2420" y="2070"/>
                      </a:lnTo>
                      <a:lnTo>
                        <a:pt x="2422" y="2070"/>
                      </a:lnTo>
                      <a:lnTo>
                        <a:pt x="2422" y="2070"/>
                      </a:lnTo>
                      <a:lnTo>
                        <a:pt x="2425" y="2070"/>
                      </a:lnTo>
                      <a:lnTo>
                        <a:pt x="2425" y="2070"/>
                      </a:lnTo>
                      <a:lnTo>
                        <a:pt x="2428" y="2070"/>
                      </a:lnTo>
                      <a:lnTo>
                        <a:pt x="2428" y="2070"/>
                      </a:lnTo>
                      <a:lnTo>
                        <a:pt x="2430" y="2070"/>
                      </a:lnTo>
                      <a:lnTo>
                        <a:pt x="2431" y="2070"/>
                      </a:lnTo>
                      <a:lnTo>
                        <a:pt x="2433" y="2070"/>
                      </a:lnTo>
                      <a:lnTo>
                        <a:pt x="2433" y="2070"/>
                      </a:lnTo>
                      <a:lnTo>
                        <a:pt x="2435" y="2070"/>
                      </a:lnTo>
                      <a:lnTo>
                        <a:pt x="2436" y="2070"/>
                      </a:lnTo>
                      <a:lnTo>
                        <a:pt x="2438" y="2070"/>
                      </a:lnTo>
                      <a:lnTo>
                        <a:pt x="2438" y="2070"/>
                      </a:lnTo>
                      <a:lnTo>
                        <a:pt x="2441" y="2070"/>
                      </a:lnTo>
                      <a:lnTo>
                        <a:pt x="2441" y="2070"/>
                      </a:lnTo>
                      <a:lnTo>
                        <a:pt x="2443" y="2070"/>
                      </a:lnTo>
                      <a:lnTo>
                        <a:pt x="2443" y="2070"/>
                      </a:lnTo>
                      <a:lnTo>
                        <a:pt x="2446" y="2070"/>
                      </a:lnTo>
                      <a:lnTo>
                        <a:pt x="2446" y="2070"/>
                      </a:lnTo>
                      <a:lnTo>
                        <a:pt x="2448" y="2070"/>
                      </a:lnTo>
                      <a:lnTo>
                        <a:pt x="2449" y="2070"/>
                      </a:lnTo>
                      <a:lnTo>
                        <a:pt x="2451" y="2070"/>
                      </a:lnTo>
                      <a:lnTo>
                        <a:pt x="2451" y="2070"/>
                      </a:lnTo>
                      <a:lnTo>
                        <a:pt x="2453" y="2070"/>
                      </a:lnTo>
                      <a:lnTo>
                        <a:pt x="2454" y="2070"/>
                      </a:lnTo>
                      <a:lnTo>
                        <a:pt x="2455" y="2070"/>
                      </a:lnTo>
                      <a:lnTo>
                        <a:pt x="2456" y="2070"/>
                      </a:lnTo>
                      <a:lnTo>
                        <a:pt x="2458" y="2070"/>
                      </a:lnTo>
                      <a:lnTo>
                        <a:pt x="2458" y="2070"/>
                      </a:lnTo>
                      <a:lnTo>
                        <a:pt x="2460" y="2070"/>
                      </a:lnTo>
                      <a:lnTo>
                        <a:pt x="2460" y="2070"/>
                      </a:lnTo>
                      <a:lnTo>
                        <a:pt x="2462" y="2070"/>
                      </a:lnTo>
                      <a:lnTo>
                        <a:pt x="2463" y="2070"/>
                      </a:lnTo>
                      <a:lnTo>
                        <a:pt x="2464" y="2070"/>
                      </a:lnTo>
                      <a:lnTo>
                        <a:pt x="2465" y="2070"/>
                      </a:lnTo>
                      <a:lnTo>
                        <a:pt x="2467" y="2070"/>
                      </a:lnTo>
                      <a:lnTo>
                        <a:pt x="2467" y="2070"/>
                      </a:lnTo>
                      <a:lnTo>
                        <a:pt x="2469" y="2070"/>
                      </a:lnTo>
                      <a:lnTo>
                        <a:pt x="2469" y="2070"/>
                      </a:lnTo>
                      <a:lnTo>
                        <a:pt x="2471" y="2070"/>
                      </a:lnTo>
                      <a:lnTo>
                        <a:pt x="2472" y="2070"/>
                      </a:lnTo>
                      <a:lnTo>
                        <a:pt x="2473" y="2070"/>
                      </a:lnTo>
                      <a:lnTo>
                        <a:pt x="2474" y="2070"/>
                      </a:lnTo>
                      <a:lnTo>
                        <a:pt x="2476" y="2070"/>
                      </a:lnTo>
                      <a:lnTo>
                        <a:pt x="2476" y="2070"/>
                      </a:lnTo>
                      <a:lnTo>
                        <a:pt x="2478" y="2070"/>
                      </a:lnTo>
                      <a:lnTo>
                        <a:pt x="2478" y="2070"/>
                      </a:lnTo>
                      <a:lnTo>
                        <a:pt x="2480" y="2070"/>
                      </a:lnTo>
                      <a:lnTo>
                        <a:pt x="2480" y="2070"/>
                      </a:lnTo>
                      <a:lnTo>
                        <a:pt x="2482" y="2070"/>
                      </a:lnTo>
                      <a:lnTo>
                        <a:pt x="2482" y="2069"/>
                      </a:lnTo>
                      <a:lnTo>
                        <a:pt x="2484" y="2069"/>
                      </a:lnTo>
                      <a:lnTo>
                        <a:pt x="2484" y="2069"/>
                      </a:lnTo>
                      <a:lnTo>
                        <a:pt x="2486" y="2069"/>
                      </a:lnTo>
                      <a:lnTo>
                        <a:pt x="2486" y="2069"/>
                      </a:lnTo>
                      <a:lnTo>
                        <a:pt x="2488" y="2069"/>
                      </a:lnTo>
                      <a:lnTo>
                        <a:pt x="2488" y="2069"/>
                      </a:lnTo>
                      <a:lnTo>
                        <a:pt x="2490" y="2069"/>
                      </a:lnTo>
                      <a:lnTo>
                        <a:pt x="2490" y="2069"/>
                      </a:lnTo>
                      <a:lnTo>
                        <a:pt x="2492" y="2069"/>
                      </a:lnTo>
                      <a:lnTo>
                        <a:pt x="2492" y="2069"/>
                      </a:lnTo>
                      <a:lnTo>
                        <a:pt x="2494" y="2069"/>
                      </a:lnTo>
                      <a:lnTo>
                        <a:pt x="2494" y="2069"/>
                      </a:lnTo>
                      <a:lnTo>
                        <a:pt x="2496" y="2069"/>
                      </a:lnTo>
                      <a:lnTo>
                        <a:pt x="2496" y="2069"/>
                      </a:lnTo>
                      <a:lnTo>
                        <a:pt x="2498" y="2069"/>
                      </a:lnTo>
                      <a:lnTo>
                        <a:pt x="2498" y="2069"/>
                      </a:lnTo>
                      <a:lnTo>
                        <a:pt x="2500" y="2069"/>
                      </a:lnTo>
                      <a:lnTo>
                        <a:pt x="2500" y="2069"/>
                      </a:lnTo>
                      <a:lnTo>
                        <a:pt x="2502" y="2069"/>
                      </a:lnTo>
                      <a:lnTo>
                        <a:pt x="2502" y="2069"/>
                      </a:lnTo>
                      <a:lnTo>
                        <a:pt x="2504" y="2069"/>
                      </a:lnTo>
                      <a:lnTo>
                        <a:pt x="2504" y="2069"/>
                      </a:lnTo>
                      <a:lnTo>
                        <a:pt x="2505" y="2069"/>
                      </a:lnTo>
                      <a:lnTo>
                        <a:pt x="2506" y="2069"/>
                      </a:lnTo>
                      <a:lnTo>
                        <a:pt x="2507" y="2069"/>
                      </a:lnTo>
                      <a:lnTo>
                        <a:pt x="2508" y="2069"/>
                      </a:lnTo>
                      <a:lnTo>
                        <a:pt x="2509" y="2069"/>
                      </a:lnTo>
                      <a:lnTo>
                        <a:pt x="2509" y="2069"/>
                      </a:lnTo>
                      <a:lnTo>
                        <a:pt x="2511" y="2069"/>
                      </a:lnTo>
                      <a:lnTo>
                        <a:pt x="2511" y="2069"/>
                      </a:lnTo>
                      <a:lnTo>
                        <a:pt x="2513" y="2069"/>
                      </a:lnTo>
                      <a:lnTo>
                        <a:pt x="2513" y="2069"/>
                      </a:lnTo>
                      <a:lnTo>
                        <a:pt x="2514" y="2069"/>
                      </a:lnTo>
                      <a:lnTo>
                        <a:pt x="2515" y="2069"/>
                      </a:lnTo>
                      <a:lnTo>
                        <a:pt x="2516" y="2069"/>
                      </a:lnTo>
                      <a:lnTo>
                        <a:pt x="2516" y="2069"/>
                      </a:lnTo>
                      <a:lnTo>
                        <a:pt x="2518" y="2069"/>
                      </a:lnTo>
                      <a:lnTo>
                        <a:pt x="2518" y="2069"/>
                      </a:lnTo>
                      <a:lnTo>
                        <a:pt x="2520" y="2069"/>
                      </a:lnTo>
                      <a:lnTo>
                        <a:pt x="2520" y="2069"/>
                      </a:lnTo>
                      <a:lnTo>
                        <a:pt x="2521" y="2069"/>
                      </a:lnTo>
                      <a:lnTo>
                        <a:pt x="2522" y="2069"/>
                      </a:lnTo>
                      <a:lnTo>
                        <a:pt x="2523" y="2069"/>
                      </a:lnTo>
                      <a:lnTo>
                        <a:pt x="2523" y="2069"/>
                      </a:lnTo>
                      <a:lnTo>
                        <a:pt x="2525" y="2069"/>
                      </a:lnTo>
                      <a:lnTo>
                        <a:pt x="2525" y="2069"/>
                      </a:lnTo>
                      <a:lnTo>
                        <a:pt x="2526" y="2069"/>
                      </a:lnTo>
                      <a:lnTo>
                        <a:pt x="2526" y="2069"/>
                      </a:lnTo>
                      <a:lnTo>
                        <a:pt x="2528" y="2069"/>
                      </a:lnTo>
                      <a:lnTo>
                        <a:pt x="2528" y="2068"/>
                      </a:lnTo>
                      <a:lnTo>
                        <a:pt x="2529" y="2068"/>
                      </a:lnTo>
                      <a:lnTo>
                        <a:pt x="2530" y="2068"/>
                      </a:lnTo>
                      <a:lnTo>
                        <a:pt x="2531" y="2068"/>
                      </a:lnTo>
                      <a:lnTo>
                        <a:pt x="2531" y="2068"/>
                      </a:lnTo>
                      <a:lnTo>
                        <a:pt x="2532" y="2068"/>
                      </a:lnTo>
                      <a:lnTo>
                        <a:pt x="2533" y="2068"/>
                      </a:lnTo>
                      <a:lnTo>
                        <a:pt x="2534" y="2068"/>
                      </a:lnTo>
                      <a:lnTo>
                        <a:pt x="2535" y="2068"/>
                      </a:lnTo>
                      <a:lnTo>
                        <a:pt x="2536" y="2068"/>
                      </a:lnTo>
                      <a:lnTo>
                        <a:pt x="2536" y="2068"/>
                      </a:lnTo>
                      <a:lnTo>
                        <a:pt x="2537" y="2068"/>
                      </a:lnTo>
                      <a:lnTo>
                        <a:pt x="2538" y="2068"/>
                      </a:lnTo>
                      <a:lnTo>
                        <a:pt x="2539" y="2068"/>
                      </a:lnTo>
                      <a:lnTo>
                        <a:pt x="2539" y="2068"/>
                      </a:lnTo>
                      <a:lnTo>
                        <a:pt x="2540" y="2068"/>
                      </a:lnTo>
                      <a:lnTo>
                        <a:pt x="2541" y="2068"/>
                      </a:lnTo>
                      <a:lnTo>
                        <a:pt x="2542" y="2068"/>
                      </a:lnTo>
                      <a:lnTo>
                        <a:pt x="2542" y="2068"/>
                      </a:lnTo>
                      <a:lnTo>
                        <a:pt x="2543" y="2068"/>
                      </a:lnTo>
                      <a:lnTo>
                        <a:pt x="2544" y="2068"/>
                      </a:lnTo>
                      <a:lnTo>
                        <a:pt x="2545" y="2068"/>
                      </a:lnTo>
                      <a:lnTo>
                        <a:pt x="2545" y="2068"/>
                      </a:lnTo>
                      <a:lnTo>
                        <a:pt x="2546" y="2068"/>
                      </a:lnTo>
                      <a:lnTo>
                        <a:pt x="2547" y="2068"/>
                      </a:lnTo>
                      <a:lnTo>
                        <a:pt x="2548" y="2068"/>
                      </a:lnTo>
                      <a:lnTo>
                        <a:pt x="2548" y="2068"/>
                      </a:lnTo>
                      <a:lnTo>
                        <a:pt x="2549" y="2068"/>
                      </a:lnTo>
                      <a:lnTo>
                        <a:pt x="2550" y="2068"/>
                      </a:lnTo>
                      <a:lnTo>
                        <a:pt x="2550" y="2068"/>
                      </a:lnTo>
                      <a:lnTo>
                        <a:pt x="2551" y="2068"/>
                      </a:lnTo>
                      <a:lnTo>
                        <a:pt x="2552" y="2068"/>
                      </a:lnTo>
                      <a:lnTo>
                        <a:pt x="2552" y="2068"/>
                      </a:lnTo>
                      <a:lnTo>
                        <a:pt x="2553" y="2068"/>
                      </a:lnTo>
                      <a:lnTo>
                        <a:pt x="2554" y="2068"/>
                      </a:lnTo>
                      <a:lnTo>
                        <a:pt x="2555" y="2068"/>
                      </a:lnTo>
                      <a:lnTo>
                        <a:pt x="2555" y="2068"/>
                      </a:lnTo>
                      <a:lnTo>
                        <a:pt x="2556" y="2068"/>
                      </a:lnTo>
                      <a:lnTo>
                        <a:pt x="2557" y="2068"/>
                      </a:lnTo>
                      <a:lnTo>
                        <a:pt x="2558" y="2068"/>
                      </a:lnTo>
                      <a:lnTo>
                        <a:pt x="2558" y="2068"/>
                      </a:lnTo>
                      <a:lnTo>
                        <a:pt x="2559" y="2068"/>
                      </a:lnTo>
                      <a:lnTo>
                        <a:pt x="2560" y="2068"/>
                      </a:lnTo>
                      <a:lnTo>
                        <a:pt x="2560" y="2068"/>
                      </a:lnTo>
                      <a:lnTo>
                        <a:pt x="2561" y="2068"/>
                      </a:lnTo>
                      <a:lnTo>
                        <a:pt x="2562" y="2068"/>
                      </a:lnTo>
                      <a:lnTo>
                        <a:pt x="2562" y="2068"/>
                      </a:lnTo>
                      <a:lnTo>
                        <a:pt x="2563" y="2068"/>
                      </a:lnTo>
                      <a:lnTo>
                        <a:pt x="2563" y="2068"/>
                      </a:lnTo>
                      <a:lnTo>
                        <a:pt x="2564" y="2068"/>
                      </a:lnTo>
                      <a:lnTo>
                        <a:pt x="2565" y="2068"/>
                      </a:lnTo>
                      <a:lnTo>
                        <a:pt x="2566" y="2068"/>
                      </a:lnTo>
                      <a:lnTo>
                        <a:pt x="2566" y="2067"/>
                      </a:lnTo>
                      <a:lnTo>
                        <a:pt x="2567" y="2067"/>
                      </a:lnTo>
                      <a:lnTo>
                        <a:pt x="2567" y="2067"/>
                      </a:lnTo>
                      <a:lnTo>
                        <a:pt x="2568" y="2067"/>
                      </a:lnTo>
                      <a:lnTo>
                        <a:pt x="2569" y="2067"/>
                      </a:lnTo>
                      <a:lnTo>
                        <a:pt x="2570" y="2067"/>
                      </a:lnTo>
                      <a:lnTo>
                        <a:pt x="2570" y="2067"/>
                      </a:lnTo>
                      <a:lnTo>
                        <a:pt x="2571" y="2067"/>
                      </a:lnTo>
                      <a:lnTo>
                        <a:pt x="2571" y="2067"/>
                      </a:lnTo>
                      <a:lnTo>
                        <a:pt x="2572" y="2067"/>
                      </a:lnTo>
                      <a:lnTo>
                        <a:pt x="2573" y="2067"/>
                      </a:lnTo>
                      <a:lnTo>
                        <a:pt x="2573" y="2067"/>
                      </a:lnTo>
                      <a:lnTo>
                        <a:pt x="2574" y="2067"/>
                      </a:lnTo>
                      <a:lnTo>
                        <a:pt x="2575" y="2067"/>
                      </a:lnTo>
                      <a:lnTo>
                        <a:pt x="2575" y="2067"/>
                      </a:lnTo>
                      <a:lnTo>
                        <a:pt x="2576" y="2067"/>
                      </a:lnTo>
                      <a:lnTo>
                        <a:pt x="2576" y="2067"/>
                      </a:lnTo>
                      <a:lnTo>
                        <a:pt x="2577" y="2067"/>
                      </a:lnTo>
                      <a:lnTo>
                        <a:pt x="2578" y="2067"/>
                      </a:lnTo>
                      <a:lnTo>
                        <a:pt x="2578" y="2067"/>
                      </a:lnTo>
                      <a:lnTo>
                        <a:pt x="2579" y="2067"/>
                      </a:lnTo>
                      <a:lnTo>
                        <a:pt x="2579" y="2067"/>
                      </a:lnTo>
                      <a:lnTo>
                        <a:pt x="2580" y="2067"/>
                      </a:lnTo>
                      <a:lnTo>
                        <a:pt x="2581" y="2067"/>
                      </a:lnTo>
                      <a:lnTo>
                        <a:pt x="2581" y="2067"/>
                      </a:lnTo>
                      <a:lnTo>
                        <a:pt x="2582" y="2067"/>
                      </a:lnTo>
                      <a:lnTo>
                        <a:pt x="2582" y="2067"/>
                      </a:lnTo>
                      <a:lnTo>
                        <a:pt x="2583" y="2067"/>
                      </a:lnTo>
                      <a:lnTo>
                        <a:pt x="2584" y="2067"/>
                      </a:lnTo>
                      <a:lnTo>
                        <a:pt x="2584" y="2067"/>
                      </a:lnTo>
                      <a:lnTo>
                        <a:pt x="2585" y="2067"/>
                      </a:lnTo>
                      <a:lnTo>
                        <a:pt x="2585" y="2067"/>
                      </a:lnTo>
                      <a:lnTo>
                        <a:pt x="2586" y="2067"/>
                      </a:lnTo>
                      <a:lnTo>
                        <a:pt x="2587" y="2067"/>
                      </a:lnTo>
                      <a:lnTo>
                        <a:pt x="2587" y="2067"/>
                      </a:lnTo>
                      <a:lnTo>
                        <a:pt x="2588" y="2067"/>
                      </a:lnTo>
                      <a:lnTo>
                        <a:pt x="2588" y="2067"/>
                      </a:lnTo>
                      <a:lnTo>
                        <a:pt x="2589" y="2067"/>
                      </a:lnTo>
                      <a:lnTo>
                        <a:pt x="2589" y="2067"/>
                      </a:lnTo>
                      <a:lnTo>
                        <a:pt x="2590" y="2067"/>
                      </a:lnTo>
                      <a:lnTo>
                        <a:pt x="2590" y="2067"/>
                      </a:lnTo>
                      <a:lnTo>
                        <a:pt x="2591" y="2067"/>
                      </a:lnTo>
                      <a:lnTo>
                        <a:pt x="2591" y="2067"/>
                      </a:lnTo>
                      <a:lnTo>
                        <a:pt x="2592" y="2067"/>
                      </a:lnTo>
                      <a:lnTo>
                        <a:pt x="2593" y="2067"/>
                      </a:lnTo>
                      <a:lnTo>
                        <a:pt x="2593" y="2067"/>
                      </a:lnTo>
                      <a:lnTo>
                        <a:pt x="2594" y="2067"/>
                      </a:lnTo>
                      <a:lnTo>
                        <a:pt x="2594" y="2067"/>
                      </a:lnTo>
                      <a:lnTo>
                        <a:pt x="2595" y="2067"/>
                      </a:lnTo>
                      <a:lnTo>
                        <a:pt x="2596" y="2067"/>
                      </a:lnTo>
                      <a:lnTo>
                        <a:pt x="2596" y="2067"/>
                      </a:lnTo>
                      <a:lnTo>
                        <a:pt x="2597" y="2067"/>
                      </a:lnTo>
                      <a:lnTo>
                        <a:pt x="2597" y="2066"/>
                      </a:lnTo>
                      <a:lnTo>
                        <a:pt x="2598" y="2066"/>
                      </a:lnTo>
                      <a:lnTo>
                        <a:pt x="2598" y="2066"/>
                      </a:lnTo>
                      <a:lnTo>
                        <a:pt x="2599" y="2066"/>
                      </a:lnTo>
                      <a:lnTo>
                        <a:pt x="2599" y="2066"/>
                      </a:lnTo>
                      <a:lnTo>
                        <a:pt x="2600" y="2066"/>
                      </a:lnTo>
                      <a:lnTo>
                        <a:pt x="2600" y="2066"/>
                      </a:lnTo>
                      <a:lnTo>
                        <a:pt x="2601" y="2066"/>
                      </a:lnTo>
                      <a:lnTo>
                        <a:pt x="2601" y="2066"/>
                      </a:lnTo>
                      <a:lnTo>
                        <a:pt x="2602" y="2066"/>
                      </a:lnTo>
                      <a:lnTo>
                        <a:pt x="2602" y="2066"/>
                      </a:lnTo>
                      <a:lnTo>
                        <a:pt x="2603" y="2066"/>
                      </a:lnTo>
                      <a:lnTo>
                        <a:pt x="2603" y="2066"/>
                      </a:lnTo>
                      <a:lnTo>
                        <a:pt x="2604" y="2066"/>
                      </a:lnTo>
                      <a:lnTo>
                        <a:pt x="2605" y="2066"/>
                      </a:lnTo>
                      <a:lnTo>
                        <a:pt x="2605" y="2066"/>
                      </a:lnTo>
                      <a:lnTo>
                        <a:pt x="2605" y="2066"/>
                      </a:lnTo>
                      <a:lnTo>
                        <a:pt x="2606" y="2066"/>
                      </a:lnTo>
                      <a:lnTo>
                        <a:pt x="2607" y="2066"/>
                      </a:lnTo>
                      <a:lnTo>
                        <a:pt x="2607" y="2066"/>
                      </a:lnTo>
                      <a:lnTo>
                        <a:pt x="2608" y="2066"/>
                      </a:lnTo>
                      <a:lnTo>
                        <a:pt x="2608" y="2066"/>
                      </a:lnTo>
                      <a:lnTo>
                        <a:pt x="2608" y="2066"/>
                      </a:lnTo>
                      <a:lnTo>
                        <a:pt x="2609" y="2066"/>
                      </a:lnTo>
                      <a:lnTo>
                        <a:pt x="2610" y="2066"/>
                      </a:lnTo>
                      <a:lnTo>
                        <a:pt x="2610" y="2066"/>
                      </a:lnTo>
                      <a:lnTo>
                        <a:pt x="2611" y="2066"/>
                      </a:lnTo>
                      <a:lnTo>
                        <a:pt x="2611" y="2066"/>
                      </a:lnTo>
                      <a:lnTo>
                        <a:pt x="2611" y="2066"/>
                      </a:lnTo>
                      <a:lnTo>
                        <a:pt x="2612" y="2066"/>
                      </a:lnTo>
                      <a:lnTo>
                        <a:pt x="2613" y="2066"/>
                      </a:lnTo>
                      <a:lnTo>
                        <a:pt x="2613" y="2066"/>
                      </a:lnTo>
                      <a:lnTo>
                        <a:pt x="2613" y="2066"/>
                      </a:lnTo>
                      <a:lnTo>
                        <a:pt x="2614" y="2066"/>
                      </a:lnTo>
                      <a:lnTo>
                        <a:pt x="2614" y="2066"/>
                      </a:lnTo>
                      <a:lnTo>
                        <a:pt x="2615" y="2066"/>
                      </a:lnTo>
                      <a:lnTo>
                        <a:pt x="2616" y="2066"/>
                      </a:lnTo>
                      <a:lnTo>
                        <a:pt x="2616" y="2066"/>
                      </a:lnTo>
                      <a:lnTo>
                        <a:pt x="2616" y="2066"/>
                      </a:lnTo>
                      <a:lnTo>
                        <a:pt x="2617" y="2066"/>
                      </a:lnTo>
                      <a:lnTo>
                        <a:pt x="2617" y="2066"/>
                      </a:lnTo>
                      <a:lnTo>
                        <a:pt x="2618" y="2066"/>
                      </a:lnTo>
                      <a:lnTo>
                        <a:pt x="2618" y="2066"/>
                      </a:lnTo>
                      <a:lnTo>
                        <a:pt x="2619" y="2066"/>
                      </a:lnTo>
                      <a:lnTo>
                        <a:pt x="2619" y="2066"/>
                      </a:lnTo>
                      <a:lnTo>
                        <a:pt x="2620" y="2066"/>
                      </a:lnTo>
                      <a:lnTo>
                        <a:pt x="2620" y="2066"/>
                      </a:lnTo>
                      <a:lnTo>
                        <a:pt x="2621" y="2066"/>
                      </a:lnTo>
                      <a:lnTo>
                        <a:pt x="2621" y="2066"/>
                      </a:lnTo>
                      <a:lnTo>
                        <a:pt x="2622" y="2066"/>
                      </a:lnTo>
                      <a:lnTo>
                        <a:pt x="2622" y="2066"/>
                      </a:lnTo>
                      <a:lnTo>
                        <a:pt x="2623" y="2066"/>
                      </a:lnTo>
                      <a:lnTo>
                        <a:pt x="2623" y="2065"/>
                      </a:lnTo>
                      <a:lnTo>
                        <a:pt x="2623" y="2065"/>
                      </a:lnTo>
                      <a:lnTo>
                        <a:pt x="2624" y="2065"/>
                      </a:lnTo>
                      <a:lnTo>
                        <a:pt x="2624" y="2065"/>
                      </a:lnTo>
                      <a:lnTo>
                        <a:pt x="2625" y="2065"/>
                      </a:lnTo>
                      <a:lnTo>
                        <a:pt x="2625" y="2065"/>
                      </a:lnTo>
                      <a:lnTo>
                        <a:pt x="2626" y="2065"/>
                      </a:lnTo>
                      <a:lnTo>
                        <a:pt x="2626" y="2065"/>
                      </a:lnTo>
                      <a:lnTo>
                        <a:pt x="2626" y="2065"/>
                      </a:lnTo>
                      <a:lnTo>
                        <a:pt x="2627" y="2065"/>
                      </a:lnTo>
                      <a:lnTo>
                        <a:pt x="2627" y="2065"/>
                      </a:lnTo>
                      <a:lnTo>
                        <a:pt x="2628" y="2065"/>
                      </a:lnTo>
                      <a:lnTo>
                        <a:pt x="2628" y="2065"/>
                      </a:lnTo>
                      <a:lnTo>
                        <a:pt x="2629" y="2065"/>
                      </a:lnTo>
                      <a:lnTo>
                        <a:pt x="2629" y="2065"/>
                      </a:lnTo>
                      <a:lnTo>
                        <a:pt x="2629" y="2065"/>
                      </a:lnTo>
                      <a:lnTo>
                        <a:pt x="2630" y="2065"/>
                      </a:lnTo>
                      <a:lnTo>
                        <a:pt x="2631" y="2065"/>
                      </a:lnTo>
                      <a:lnTo>
                        <a:pt x="2631" y="2065"/>
                      </a:lnTo>
                      <a:lnTo>
                        <a:pt x="2631" y="2065"/>
                      </a:lnTo>
                      <a:lnTo>
                        <a:pt x="2632" y="2065"/>
                      </a:lnTo>
                      <a:lnTo>
                        <a:pt x="2632" y="2065"/>
                      </a:lnTo>
                      <a:lnTo>
                        <a:pt x="2632" y="2065"/>
                      </a:lnTo>
                      <a:lnTo>
                        <a:pt x="2633" y="2065"/>
                      </a:lnTo>
                      <a:lnTo>
                        <a:pt x="2634" y="2065"/>
                      </a:lnTo>
                      <a:lnTo>
                        <a:pt x="2634" y="2065"/>
                      </a:lnTo>
                      <a:lnTo>
                        <a:pt x="2634" y="2065"/>
                      </a:lnTo>
                      <a:lnTo>
                        <a:pt x="2635" y="2065"/>
                      </a:lnTo>
                      <a:lnTo>
                        <a:pt x="2635" y="2065"/>
                      </a:lnTo>
                      <a:lnTo>
                        <a:pt x="2635" y="2065"/>
                      </a:lnTo>
                      <a:lnTo>
                        <a:pt x="2636" y="2065"/>
                      </a:lnTo>
                      <a:lnTo>
                        <a:pt x="2637" y="2065"/>
                      </a:lnTo>
                      <a:lnTo>
                        <a:pt x="2637" y="2065"/>
                      </a:lnTo>
                      <a:lnTo>
                        <a:pt x="2637" y="2065"/>
                      </a:lnTo>
                      <a:lnTo>
                        <a:pt x="2638" y="2065"/>
                      </a:lnTo>
                      <a:lnTo>
                        <a:pt x="2638" y="2065"/>
                      </a:lnTo>
                      <a:lnTo>
                        <a:pt x="2638" y="2065"/>
                      </a:lnTo>
                      <a:lnTo>
                        <a:pt x="2639" y="2065"/>
                      </a:lnTo>
                      <a:lnTo>
                        <a:pt x="2639" y="2065"/>
                      </a:lnTo>
                      <a:lnTo>
                        <a:pt x="2640" y="2065"/>
                      </a:lnTo>
                      <a:lnTo>
                        <a:pt x="2640" y="2065"/>
                      </a:lnTo>
                      <a:lnTo>
                        <a:pt x="2640" y="2065"/>
                      </a:lnTo>
                      <a:lnTo>
                        <a:pt x="2641" y="2065"/>
                      </a:lnTo>
                      <a:lnTo>
                        <a:pt x="2641" y="2065"/>
                      </a:lnTo>
                      <a:lnTo>
                        <a:pt x="2642" y="2065"/>
                      </a:lnTo>
                      <a:lnTo>
                        <a:pt x="2642" y="2065"/>
                      </a:lnTo>
                      <a:lnTo>
                        <a:pt x="2643" y="2065"/>
                      </a:lnTo>
                      <a:lnTo>
                        <a:pt x="2643" y="2065"/>
                      </a:lnTo>
                      <a:lnTo>
                        <a:pt x="2643" y="2065"/>
                      </a:lnTo>
                      <a:lnTo>
                        <a:pt x="2644" y="2065"/>
                      </a:lnTo>
                      <a:lnTo>
                        <a:pt x="2644" y="2064"/>
                      </a:lnTo>
                      <a:lnTo>
                        <a:pt x="2644" y="2064"/>
                      </a:lnTo>
                      <a:lnTo>
                        <a:pt x="2645" y="2064"/>
                      </a:lnTo>
                      <a:lnTo>
                        <a:pt x="2645" y="2064"/>
                      </a:lnTo>
                      <a:lnTo>
                        <a:pt x="2646" y="2064"/>
                      </a:lnTo>
                      <a:lnTo>
                        <a:pt x="2646" y="2064"/>
                      </a:lnTo>
                      <a:lnTo>
                        <a:pt x="2646" y="2064"/>
                      </a:lnTo>
                      <a:lnTo>
                        <a:pt x="2647" y="2064"/>
                      </a:lnTo>
                      <a:lnTo>
                        <a:pt x="2647" y="2064"/>
                      </a:lnTo>
                      <a:lnTo>
                        <a:pt x="2647" y="2064"/>
                      </a:lnTo>
                      <a:lnTo>
                        <a:pt x="2648" y="2064"/>
                      </a:lnTo>
                      <a:lnTo>
                        <a:pt x="2648" y="2064"/>
                      </a:lnTo>
                      <a:lnTo>
                        <a:pt x="2649" y="2064"/>
                      </a:lnTo>
                      <a:lnTo>
                        <a:pt x="2649" y="2064"/>
                      </a:lnTo>
                      <a:lnTo>
                        <a:pt x="2649" y="2064"/>
                      </a:lnTo>
                      <a:lnTo>
                        <a:pt x="2650" y="2064"/>
                      </a:lnTo>
                      <a:lnTo>
                        <a:pt x="2650" y="2064"/>
                      </a:lnTo>
                      <a:lnTo>
                        <a:pt x="2650" y="2064"/>
                      </a:lnTo>
                      <a:lnTo>
                        <a:pt x="2651" y="2064"/>
                      </a:lnTo>
                      <a:lnTo>
                        <a:pt x="2651" y="2064"/>
                      </a:lnTo>
                      <a:lnTo>
                        <a:pt x="2652" y="2064"/>
                      </a:lnTo>
                      <a:lnTo>
                        <a:pt x="2652" y="2064"/>
                      </a:lnTo>
                      <a:lnTo>
                        <a:pt x="2652" y="2064"/>
                      </a:lnTo>
                      <a:lnTo>
                        <a:pt x="2653" y="2064"/>
                      </a:lnTo>
                      <a:lnTo>
                        <a:pt x="2653" y="2064"/>
                      </a:lnTo>
                      <a:lnTo>
                        <a:pt x="2653" y="2064"/>
                      </a:lnTo>
                      <a:lnTo>
                        <a:pt x="2654" y="2064"/>
                      </a:lnTo>
                      <a:lnTo>
                        <a:pt x="2654" y="2064"/>
                      </a:lnTo>
                      <a:lnTo>
                        <a:pt x="2655" y="2064"/>
                      </a:lnTo>
                      <a:lnTo>
                        <a:pt x="2655" y="2064"/>
                      </a:lnTo>
                      <a:lnTo>
                        <a:pt x="2655" y="2064"/>
                      </a:lnTo>
                      <a:lnTo>
                        <a:pt x="2656" y="2064"/>
                      </a:lnTo>
                      <a:lnTo>
                        <a:pt x="2656" y="2064"/>
                      </a:lnTo>
                      <a:lnTo>
                        <a:pt x="2657" y="2064"/>
                      </a:lnTo>
                      <a:lnTo>
                        <a:pt x="2657" y="2064"/>
                      </a:lnTo>
                      <a:lnTo>
                        <a:pt x="2657" y="2064"/>
                      </a:lnTo>
                      <a:lnTo>
                        <a:pt x="2658" y="2064"/>
                      </a:lnTo>
                      <a:lnTo>
                        <a:pt x="2658" y="2064"/>
                      </a:lnTo>
                      <a:lnTo>
                        <a:pt x="2658" y="2064"/>
                      </a:lnTo>
                      <a:lnTo>
                        <a:pt x="2659" y="2064"/>
                      </a:lnTo>
                      <a:lnTo>
                        <a:pt x="2659" y="2064"/>
                      </a:lnTo>
                      <a:lnTo>
                        <a:pt x="2659" y="2064"/>
                      </a:lnTo>
                      <a:lnTo>
                        <a:pt x="2660" y="2064"/>
                      </a:lnTo>
                      <a:lnTo>
                        <a:pt x="2661" y="2064"/>
                      </a:lnTo>
                      <a:lnTo>
                        <a:pt x="2661" y="2064"/>
                      </a:lnTo>
                      <a:lnTo>
                        <a:pt x="2661" y="2064"/>
                      </a:lnTo>
                      <a:lnTo>
                        <a:pt x="2662" y="2064"/>
                      </a:lnTo>
                      <a:lnTo>
                        <a:pt x="2662" y="2064"/>
                      </a:lnTo>
                      <a:lnTo>
                        <a:pt x="2662" y="2064"/>
                      </a:lnTo>
                      <a:lnTo>
                        <a:pt x="2663" y="2064"/>
                      </a:lnTo>
                      <a:lnTo>
                        <a:pt x="2663" y="2063"/>
                      </a:lnTo>
                      <a:lnTo>
                        <a:pt x="2664" y="2063"/>
                      </a:lnTo>
                      <a:lnTo>
                        <a:pt x="2664" y="2063"/>
                      </a:lnTo>
                      <a:lnTo>
                        <a:pt x="2664" y="2063"/>
                      </a:lnTo>
                      <a:lnTo>
                        <a:pt x="2665" y="2063"/>
                      </a:lnTo>
                      <a:lnTo>
                        <a:pt x="2665" y="2063"/>
                      </a:lnTo>
                      <a:lnTo>
                        <a:pt x="2666" y="2063"/>
                      </a:lnTo>
                      <a:lnTo>
                        <a:pt x="2666" y="2063"/>
                      </a:lnTo>
                      <a:lnTo>
                        <a:pt x="2666" y="2063"/>
                      </a:lnTo>
                      <a:lnTo>
                        <a:pt x="2667" y="2063"/>
                      </a:lnTo>
                      <a:lnTo>
                        <a:pt x="2667" y="2063"/>
                      </a:lnTo>
                      <a:lnTo>
                        <a:pt x="2668" y="2063"/>
                      </a:lnTo>
                      <a:lnTo>
                        <a:pt x="2668" y="2063"/>
                      </a:lnTo>
                      <a:lnTo>
                        <a:pt x="2669" y="2063"/>
                      </a:lnTo>
                      <a:lnTo>
                        <a:pt x="2669" y="2063"/>
                      </a:lnTo>
                      <a:lnTo>
                        <a:pt x="2669" y="2063"/>
                      </a:lnTo>
                      <a:lnTo>
                        <a:pt x="2670" y="2063"/>
                      </a:lnTo>
                      <a:lnTo>
                        <a:pt x="2670" y="2063"/>
                      </a:lnTo>
                      <a:lnTo>
                        <a:pt x="2670" y="2063"/>
                      </a:lnTo>
                      <a:lnTo>
                        <a:pt x="2671" y="2063"/>
                      </a:lnTo>
                      <a:lnTo>
                        <a:pt x="2671" y="2063"/>
                      </a:lnTo>
                      <a:lnTo>
                        <a:pt x="2672" y="2063"/>
                      </a:lnTo>
                      <a:lnTo>
                        <a:pt x="2672" y="2063"/>
                      </a:lnTo>
                      <a:lnTo>
                        <a:pt x="2672" y="2063"/>
                      </a:lnTo>
                      <a:lnTo>
                        <a:pt x="2673" y="2063"/>
                      </a:lnTo>
                      <a:lnTo>
                        <a:pt x="2673" y="2063"/>
                      </a:lnTo>
                      <a:lnTo>
                        <a:pt x="2673" y="2063"/>
                      </a:lnTo>
                      <a:lnTo>
                        <a:pt x="2674" y="2063"/>
                      </a:lnTo>
                      <a:lnTo>
                        <a:pt x="2674" y="2063"/>
                      </a:lnTo>
                      <a:lnTo>
                        <a:pt x="2675" y="2063"/>
                      </a:lnTo>
                      <a:lnTo>
                        <a:pt x="2675" y="2063"/>
                      </a:lnTo>
                      <a:lnTo>
                        <a:pt x="2675" y="2063"/>
                      </a:lnTo>
                      <a:lnTo>
                        <a:pt x="2676" y="2063"/>
                      </a:lnTo>
                      <a:lnTo>
                        <a:pt x="2676" y="2063"/>
                      </a:lnTo>
                      <a:lnTo>
                        <a:pt x="2676" y="2063"/>
                      </a:lnTo>
                      <a:lnTo>
                        <a:pt x="2677" y="2063"/>
                      </a:lnTo>
                      <a:lnTo>
                        <a:pt x="2677" y="2063"/>
                      </a:lnTo>
                      <a:lnTo>
                        <a:pt x="2678" y="2063"/>
                      </a:lnTo>
                      <a:lnTo>
                        <a:pt x="2678" y="2063"/>
                      </a:lnTo>
                      <a:lnTo>
                        <a:pt x="2678" y="2063"/>
                      </a:lnTo>
                      <a:lnTo>
                        <a:pt x="2679" y="2063"/>
                      </a:lnTo>
                      <a:lnTo>
                        <a:pt x="2679" y="2063"/>
                      </a:lnTo>
                      <a:lnTo>
                        <a:pt x="2680" y="2062"/>
                      </a:lnTo>
                      <a:lnTo>
                        <a:pt x="2680" y="2062"/>
                      </a:lnTo>
                      <a:lnTo>
                        <a:pt x="2681" y="2062"/>
                      </a:lnTo>
                      <a:lnTo>
                        <a:pt x="2681" y="2062"/>
                      </a:lnTo>
                      <a:lnTo>
                        <a:pt x="2682" y="2062"/>
                      </a:lnTo>
                      <a:lnTo>
                        <a:pt x="2682" y="2062"/>
                      </a:lnTo>
                      <a:lnTo>
                        <a:pt x="2683" y="2062"/>
                      </a:lnTo>
                      <a:lnTo>
                        <a:pt x="2683" y="2062"/>
                      </a:lnTo>
                      <a:lnTo>
                        <a:pt x="2684" y="2062"/>
                      </a:lnTo>
                      <a:lnTo>
                        <a:pt x="2684" y="2062"/>
                      </a:lnTo>
                      <a:lnTo>
                        <a:pt x="2684" y="2062"/>
                      </a:lnTo>
                      <a:lnTo>
                        <a:pt x="2685" y="2062"/>
                      </a:lnTo>
                      <a:lnTo>
                        <a:pt x="2685" y="2062"/>
                      </a:lnTo>
                      <a:lnTo>
                        <a:pt x="2685" y="2062"/>
                      </a:lnTo>
                      <a:lnTo>
                        <a:pt x="2686" y="2062"/>
                      </a:lnTo>
                      <a:lnTo>
                        <a:pt x="2686" y="2062"/>
                      </a:lnTo>
                      <a:lnTo>
                        <a:pt x="2687" y="2062"/>
                      </a:lnTo>
                      <a:lnTo>
                        <a:pt x="2687" y="2062"/>
                      </a:lnTo>
                      <a:lnTo>
                        <a:pt x="2687" y="2062"/>
                      </a:lnTo>
                      <a:lnTo>
                        <a:pt x="2688" y="2062"/>
                      </a:lnTo>
                      <a:lnTo>
                        <a:pt x="2688" y="2062"/>
                      </a:lnTo>
                      <a:lnTo>
                        <a:pt x="2688" y="2062"/>
                      </a:lnTo>
                      <a:lnTo>
                        <a:pt x="2689" y="2062"/>
                      </a:lnTo>
                      <a:lnTo>
                        <a:pt x="2689" y="2062"/>
                      </a:lnTo>
                      <a:lnTo>
                        <a:pt x="2690" y="2062"/>
                      </a:lnTo>
                      <a:lnTo>
                        <a:pt x="2690" y="2062"/>
                      </a:lnTo>
                      <a:lnTo>
                        <a:pt x="2690" y="2062"/>
                      </a:lnTo>
                      <a:lnTo>
                        <a:pt x="2691" y="2062"/>
                      </a:lnTo>
                      <a:lnTo>
                        <a:pt x="2691" y="2062"/>
                      </a:lnTo>
                      <a:lnTo>
                        <a:pt x="2691" y="2062"/>
                      </a:lnTo>
                      <a:lnTo>
                        <a:pt x="2692" y="2062"/>
                      </a:lnTo>
                      <a:lnTo>
                        <a:pt x="2692" y="2062"/>
                      </a:lnTo>
                      <a:lnTo>
                        <a:pt x="2693" y="2062"/>
                      </a:lnTo>
                      <a:lnTo>
                        <a:pt x="2693" y="2062"/>
                      </a:lnTo>
                      <a:lnTo>
                        <a:pt x="2693" y="2062"/>
                      </a:lnTo>
                      <a:lnTo>
                        <a:pt x="2694" y="2062"/>
                      </a:lnTo>
                      <a:lnTo>
                        <a:pt x="2694" y="2061"/>
                      </a:lnTo>
                      <a:lnTo>
                        <a:pt x="2695" y="2061"/>
                      </a:lnTo>
                      <a:lnTo>
                        <a:pt x="2695" y="2061"/>
                      </a:lnTo>
                      <a:lnTo>
                        <a:pt x="2696" y="2061"/>
                      </a:lnTo>
                      <a:lnTo>
                        <a:pt x="2696" y="2061"/>
                      </a:lnTo>
                      <a:lnTo>
                        <a:pt x="2696" y="2061"/>
                      </a:lnTo>
                      <a:lnTo>
                        <a:pt x="2697" y="2061"/>
                      </a:lnTo>
                      <a:lnTo>
                        <a:pt x="2697" y="2061"/>
                      </a:lnTo>
                      <a:lnTo>
                        <a:pt x="2698" y="2061"/>
                      </a:lnTo>
                      <a:lnTo>
                        <a:pt x="2698" y="2061"/>
                      </a:lnTo>
                      <a:lnTo>
                        <a:pt x="2699" y="2061"/>
                      </a:lnTo>
                      <a:lnTo>
                        <a:pt x="2700" y="2061"/>
                      </a:lnTo>
                      <a:lnTo>
                        <a:pt x="2700" y="2061"/>
                      </a:lnTo>
                      <a:lnTo>
                        <a:pt x="2701" y="2061"/>
                      </a:lnTo>
                      <a:lnTo>
                        <a:pt x="2701" y="2061"/>
                      </a:lnTo>
                      <a:lnTo>
                        <a:pt x="2702" y="2061"/>
                      </a:lnTo>
                      <a:lnTo>
                        <a:pt x="2702" y="2061"/>
                      </a:lnTo>
                      <a:lnTo>
                        <a:pt x="2702" y="2061"/>
                      </a:lnTo>
                      <a:lnTo>
                        <a:pt x="2703" y="2061"/>
                      </a:lnTo>
                      <a:lnTo>
                        <a:pt x="2703" y="2061"/>
                      </a:lnTo>
                      <a:lnTo>
                        <a:pt x="2703" y="2061"/>
                      </a:lnTo>
                      <a:lnTo>
                        <a:pt x="2704" y="2061"/>
                      </a:lnTo>
                      <a:lnTo>
                        <a:pt x="2705" y="2061"/>
                      </a:lnTo>
                      <a:lnTo>
                        <a:pt x="2705" y="2061"/>
                      </a:lnTo>
                      <a:lnTo>
                        <a:pt x="2706" y="2061"/>
                      </a:lnTo>
                      <a:lnTo>
                        <a:pt x="2706" y="2061"/>
                      </a:lnTo>
                      <a:lnTo>
                        <a:pt x="2706" y="2061"/>
                      </a:lnTo>
                      <a:lnTo>
                        <a:pt x="2707" y="2061"/>
                      </a:lnTo>
                      <a:lnTo>
                        <a:pt x="2708" y="2060"/>
                      </a:lnTo>
                      <a:lnTo>
                        <a:pt x="2708" y="2060"/>
                      </a:lnTo>
                      <a:lnTo>
                        <a:pt x="2709" y="2060"/>
                      </a:lnTo>
                      <a:lnTo>
                        <a:pt x="2709" y="2060"/>
                      </a:lnTo>
                      <a:lnTo>
                        <a:pt x="2710" y="2060"/>
                      </a:lnTo>
                      <a:lnTo>
                        <a:pt x="2710" y="2060"/>
                      </a:lnTo>
                      <a:lnTo>
                        <a:pt x="2711" y="2060"/>
                      </a:lnTo>
                      <a:lnTo>
                        <a:pt x="2711" y="2060"/>
                      </a:lnTo>
                      <a:lnTo>
                        <a:pt x="2711" y="2060"/>
                      </a:lnTo>
                      <a:lnTo>
                        <a:pt x="2712" y="2060"/>
                      </a:lnTo>
                      <a:lnTo>
                        <a:pt x="2713" y="2060"/>
                      </a:lnTo>
                      <a:lnTo>
                        <a:pt x="2713" y="2060"/>
                      </a:lnTo>
                      <a:lnTo>
                        <a:pt x="2714" y="2060"/>
                      </a:lnTo>
                      <a:lnTo>
                        <a:pt x="2714" y="2060"/>
                      </a:lnTo>
                      <a:lnTo>
                        <a:pt x="2715" y="2060"/>
                      </a:lnTo>
                      <a:lnTo>
                        <a:pt x="2715" y="2060"/>
                      </a:lnTo>
                      <a:lnTo>
                        <a:pt x="2716" y="2060"/>
                      </a:lnTo>
                      <a:lnTo>
                        <a:pt x="2716" y="2060"/>
                      </a:lnTo>
                      <a:lnTo>
                        <a:pt x="2717" y="2060"/>
                      </a:lnTo>
                      <a:lnTo>
                        <a:pt x="2717" y="2060"/>
                      </a:lnTo>
                      <a:lnTo>
                        <a:pt x="2719" y="2060"/>
                      </a:lnTo>
                      <a:lnTo>
                        <a:pt x="2719" y="2060"/>
                      </a:lnTo>
                      <a:lnTo>
                        <a:pt x="2719" y="2059"/>
                      </a:lnTo>
                      <a:lnTo>
                        <a:pt x="2720" y="2059"/>
                      </a:lnTo>
                      <a:lnTo>
                        <a:pt x="2720" y="2059"/>
                      </a:lnTo>
                      <a:lnTo>
                        <a:pt x="2721" y="2059"/>
                      </a:lnTo>
                      <a:lnTo>
                        <a:pt x="2722" y="2059"/>
                      </a:lnTo>
                      <a:lnTo>
                        <a:pt x="2722" y="2059"/>
                      </a:lnTo>
                      <a:lnTo>
                        <a:pt x="2722" y="2059"/>
                      </a:lnTo>
                      <a:lnTo>
                        <a:pt x="2723" y="2059"/>
                      </a:lnTo>
                      <a:lnTo>
                        <a:pt x="2723" y="2059"/>
                      </a:lnTo>
                      <a:lnTo>
                        <a:pt x="2724" y="2059"/>
                      </a:lnTo>
                      <a:lnTo>
                        <a:pt x="2725" y="2059"/>
                      </a:lnTo>
                      <a:lnTo>
                        <a:pt x="2725" y="2059"/>
                      </a:lnTo>
                      <a:lnTo>
                        <a:pt x="2726" y="2059"/>
                      </a:lnTo>
                      <a:lnTo>
                        <a:pt x="2726" y="2059"/>
                      </a:lnTo>
                      <a:lnTo>
                        <a:pt x="2726" y="2059"/>
                      </a:lnTo>
                      <a:lnTo>
                        <a:pt x="2727" y="2059"/>
                      </a:lnTo>
                      <a:lnTo>
                        <a:pt x="2728" y="2059"/>
                      </a:lnTo>
                      <a:lnTo>
                        <a:pt x="2728" y="2059"/>
                      </a:lnTo>
                      <a:lnTo>
                        <a:pt x="2729" y="2059"/>
                      </a:lnTo>
                      <a:lnTo>
                        <a:pt x="2729" y="2059"/>
                      </a:lnTo>
                      <a:lnTo>
                        <a:pt x="2730" y="2058"/>
                      </a:lnTo>
                      <a:lnTo>
                        <a:pt x="2730" y="2058"/>
                      </a:lnTo>
                      <a:lnTo>
                        <a:pt x="2731" y="2058"/>
                      </a:lnTo>
                      <a:lnTo>
                        <a:pt x="2731" y="2058"/>
                      </a:lnTo>
                      <a:lnTo>
                        <a:pt x="2732" y="2058"/>
                      </a:lnTo>
                      <a:lnTo>
                        <a:pt x="2732" y="2058"/>
                      </a:lnTo>
                      <a:lnTo>
                        <a:pt x="2734" y="2058"/>
                      </a:lnTo>
                      <a:lnTo>
                        <a:pt x="2734" y="2058"/>
                      </a:lnTo>
                      <a:lnTo>
                        <a:pt x="2735" y="2058"/>
                      </a:lnTo>
                      <a:lnTo>
                        <a:pt x="2735" y="2058"/>
                      </a:lnTo>
                      <a:lnTo>
                        <a:pt x="2735" y="2058"/>
                      </a:lnTo>
                      <a:lnTo>
                        <a:pt x="2736" y="2058"/>
                      </a:lnTo>
                      <a:lnTo>
                        <a:pt x="2737" y="2058"/>
                      </a:lnTo>
                      <a:lnTo>
                        <a:pt x="2737" y="2058"/>
                      </a:lnTo>
                      <a:lnTo>
                        <a:pt x="2738" y="2058"/>
                      </a:lnTo>
                      <a:lnTo>
                        <a:pt x="2738" y="2058"/>
                      </a:lnTo>
                      <a:lnTo>
                        <a:pt x="2739" y="2058"/>
                      </a:lnTo>
                      <a:lnTo>
                        <a:pt x="2739" y="2058"/>
                      </a:lnTo>
                      <a:lnTo>
                        <a:pt x="2740" y="2057"/>
                      </a:lnTo>
                      <a:lnTo>
                        <a:pt x="2741" y="2057"/>
                      </a:lnTo>
                      <a:lnTo>
                        <a:pt x="2741" y="2057"/>
                      </a:lnTo>
                      <a:lnTo>
                        <a:pt x="2742" y="2057"/>
                      </a:lnTo>
                      <a:lnTo>
                        <a:pt x="2742" y="2057"/>
                      </a:lnTo>
                      <a:lnTo>
                        <a:pt x="2743" y="2057"/>
                      </a:lnTo>
                      <a:lnTo>
                        <a:pt x="2743" y="2057"/>
                      </a:lnTo>
                      <a:lnTo>
                        <a:pt x="2744" y="2057"/>
                      </a:lnTo>
                      <a:lnTo>
                        <a:pt x="2744" y="2057"/>
                      </a:lnTo>
                      <a:lnTo>
                        <a:pt x="2745" y="2057"/>
                      </a:lnTo>
                      <a:lnTo>
                        <a:pt x="2745" y="2057"/>
                      </a:lnTo>
                      <a:lnTo>
                        <a:pt x="2746" y="2057"/>
                      </a:lnTo>
                      <a:lnTo>
                        <a:pt x="2746" y="2057"/>
                      </a:lnTo>
                      <a:lnTo>
                        <a:pt x="2747" y="2057"/>
                      </a:lnTo>
                      <a:lnTo>
                        <a:pt x="2747" y="2057"/>
                      </a:lnTo>
                      <a:lnTo>
                        <a:pt x="2747" y="2057"/>
                      </a:lnTo>
                      <a:lnTo>
                        <a:pt x="2748" y="2056"/>
                      </a:lnTo>
                      <a:lnTo>
                        <a:pt x="2749" y="2056"/>
                      </a:lnTo>
                      <a:lnTo>
                        <a:pt x="2749" y="2056"/>
                      </a:lnTo>
                      <a:lnTo>
                        <a:pt x="2750" y="2056"/>
                      </a:lnTo>
                      <a:lnTo>
                        <a:pt x="2750" y="2056"/>
                      </a:lnTo>
                      <a:lnTo>
                        <a:pt x="2751" y="2056"/>
                      </a:lnTo>
                      <a:lnTo>
                        <a:pt x="2751" y="2056"/>
                      </a:lnTo>
                      <a:lnTo>
                        <a:pt x="2752" y="2056"/>
                      </a:lnTo>
                      <a:lnTo>
                        <a:pt x="2752" y="2056"/>
                      </a:lnTo>
                      <a:lnTo>
                        <a:pt x="2753" y="2056"/>
                      </a:lnTo>
                      <a:lnTo>
                        <a:pt x="2753" y="2056"/>
                      </a:lnTo>
                      <a:lnTo>
                        <a:pt x="2753" y="2056"/>
                      </a:lnTo>
                      <a:lnTo>
                        <a:pt x="2754" y="2056"/>
                      </a:lnTo>
                      <a:lnTo>
                        <a:pt x="2755" y="2056"/>
                      </a:lnTo>
                      <a:lnTo>
                        <a:pt x="2755" y="2056"/>
                      </a:lnTo>
                      <a:lnTo>
                        <a:pt x="2755" y="2056"/>
                      </a:lnTo>
                      <a:lnTo>
                        <a:pt x="2756" y="2056"/>
                      </a:lnTo>
                      <a:lnTo>
                        <a:pt x="2756" y="2056"/>
                      </a:lnTo>
                      <a:lnTo>
                        <a:pt x="2756" y="2055"/>
                      </a:lnTo>
                      <a:lnTo>
                        <a:pt x="2757" y="2055"/>
                      </a:lnTo>
                      <a:lnTo>
                        <a:pt x="2758" y="2055"/>
                      </a:lnTo>
                      <a:lnTo>
                        <a:pt x="2758" y="2055"/>
                      </a:lnTo>
                      <a:lnTo>
                        <a:pt x="2759" y="2055"/>
                      </a:lnTo>
                      <a:lnTo>
                        <a:pt x="2759" y="2055"/>
                      </a:lnTo>
                      <a:lnTo>
                        <a:pt x="2760" y="2055"/>
                      </a:lnTo>
                      <a:lnTo>
                        <a:pt x="2760" y="2055"/>
                      </a:lnTo>
                      <a:lnTo>
                        <a:pt x="2761" y="2055"/>
                      </a:lnTo>
                      <a:lnTo>
                        <a:pt x="2761" y="2055"/>
                      </a:lnTo>
                      <a:lnTo>
                        <a:pt x="2762" y="2055"/>
                      </a:lnTo>
                      <a:lnTo>
                        <a:pt x="2763" y="2055"/>
                      </a:lnTo>
                      <a:lnTo>
                        <a:pt x="2763" y="2055"/>
                      </a:lnTo>
                      <a:lnTo>
                        <a:pt x="2763" y="2055"/>
                      </a:lnTo>
                      <a:lnTo>
                        <a:pt x="2764" y="2055"/>
                      </a:lnTo>
                      <a:lnTo>
                        <a:pt x="2764" y="2054"/>
                      </a:lnTo>
                      <a:lnTo>
                        <a:pt x="2764" y="2054"/>
                      </a:lnTo>
                      <a:lnTo>
                        <a:pt x="2765" y="2054"/>
                      </a:lnTo>
                      <a:lnTo>
                        <a:pt x="2765" y="2054"/>
                      </a:lnTo>
                      <a:lnTo>
                        <a:pt x="2766" y="2054"/>
                      </a:lnTo>
                      <a:lnTo>
                        <a:pt x="2766" y="2054"/>
                      </a:lnTo>
                      <a:lnTo>
                        <a:pt x="2767" y="2054"/>
                      </a:lnTo>
                      <a:lnTo>
                        <a:pt x="2767" y="2054"/>
                      </a:lnTo>
                      <a:lnTo>
                        <a:pt x="2768" y="2054"/>
                      </a:lnTo>
                      <a:lnTo>
                        <a:pt x="2768" y="2054"/>
                      </a:lnTo>
                      <a:lnTo>
                        <a:pt x="2768" y="2054"/>
                      </a:lnTo>
                      <a:lnTo>
                        <a:pt x="2769" y="2054"/>
                      </a:lnTo>
                      <a:lnTo>
                        <a:pt x="2769" y="2054"/>
                      </a:lnTo>
                      <a:lnTo>
                        <a:pt x="2770" y="2054"/>
                      </a:lnTo>
                      <a:lnTo>
                        <a:pt x="2770" y="2054"/>
                      </a:lnTo>
                      <a:lnTo>
                        <a:pt x="2770" y="2054"/>
                      </a:lnTo>
                      <a:lnTo>
                        <a:pt x="2771" y="2053"/>
                      </a:lnTo>
                      <a:lnTo>
                        <a:pt x="2771" y="2053"/>
                      </a:lnTo>
                      <a:lnTo>
                        <a:pt x="2772" y="2053"/>
                      </a:lnTo>
                      <a:lnTo>
                        <a:pt x="2772" y="2053"/>
                      </a:lnTo>
                      <a:lnTo>
                        <a:pt x="2772" y="2053"/>
                      </a:lnTo>
                      <a:lnTo>
                        <a:pt x="2773" y="2053"/>
                      </a:lnTo>
                      <a:lnTo>
                        <a:pt x="2773" y="2053"/>
                      </a:lnTo>
                      <a:lnTo>
                        <a:pt x="2773" y="2053"/>
                      </a:lnTo>
                      <a:lnTo>
                        <a:pt x="2774" y="2053"/>
                      </a:lnTo>
                      <a:lnTo>
                        <a:pt x="2774" y="2053"/>
                      </a:lnTo>
                      <a:lnTo>
                        <a:pt x="2775" y="2053"/>
                      </a:lnTo>
                      <a:lnTo>
                        <a:pt x="2775" y="2053"/>
                      </a:lnTo>
                      <a:lnTo>
                        <a:pt x="2776" y="2053"/>
                      </a:lnTo>
                      <a:lnTo>
                        <a:pt x="2776" y="2053"/>
                      </a:lnTo>
                      <a:lnTo>
                        <a:pt x="2776" y="2053"/>
                      </a:lnTo>
                      <a:lnTo>
                        <a:pt x="2777" y="2053"/>
                      </a:lnTo>
                      <a:lnTo>
                        <a:pt x="2777" y="2052"/>
                      </a:lnTo>
                      <a:lnTo>
                        <a:pt x="2778" y="2052"/>
                      </a:lnTo>
                      <a:lnTo>
                        <a:pt x="2778" y="2052"/>
                      </a:lnTo>
                      <a:lnTo>
                        <a:pt x="2778" y="2052"/>
                      </a:lnTo>
                      <a:lnTo>
                        <a:pt x="2779" y="2052"/>
                      </a:lnTo>
                      <a:lnTo>
                        <a:pt x="2779" y="2052"/>
                      </a:lnTo>
                      <a:lnTo>
                        <a:pt x="2779" y="2052"/>
                      </a:lnTo>
                      <a:lnTo>
                        <a:pt x="2780" y="2052"/>
                      </a:lnTo>
                      <a:lnTo>
                        <a:pt x="2780" y="2052"/>
                      </a:lnTo>
                      <a:lnTo>
                        <a:pt x="2781" y="2052"/>
                      </a:lnTo>
                      <a:lnTo>
                        <a:pt x="2781" y="2052"/>
                      </a:lnTo>
                      <a:lnTo>
                        <a:pt x="2781" y="2052"/>
                      </a:lnTo>
                      <a:lnTo>
                        <a:pt x="2782" y="2052"/>
                      </a:lnTo>
                      <a:lnTo>
                        <a:pt x="2782" y="2052"/>
                      </a:lnTo>
                      <a:lnTo>
                        <a:pt x="2782" y="2052"/>
                      </a:lnTo>
                      <a:lnTo>
                        <a:pt x="2783" y="2052"/>
                      </a:lnTo>
                      <a:lnTo>
                        <a:pt x="2783" y="2051"/>
                      </a:lnTo>
                      <a:lnTo>
                        <a:pt x="2784" y="2051"/>
                      </a:lnTo>
                      <a:lnTo>
                        <a:pt x="2784" y="2051"/>
                      </a:lnTo>
                      <a:lnTo>
                        <a:pt x="2784" y="2051"/>
                      </a:lnTo>
                      <a:lnTo>
                        <a:pt x="2785" y="2051"/>
                      </a:lnTo>
                      <a:lnTo>
                        <a:pt x="2785" y="2051"/>
                      </a:lnTo>
                      <a:lnTo>
                        <a:pt x="2786" y="2051"/>
                      </a:lnTo>
                      <a:lnTo>
                        <a:pt x="2786" y="2051"/>
                      </a:lnTo>
                      <a:lnTo>
                        <a:pt x="2787" y="2051"/>
                      </a:lnTo>
                      <a:lnTo>
                        <a:pt x="2787" y="2051"/>
                      </a:lnTo>
                      <a:lnTo>
                        <a:pt x="2787" y="2051"/>
                      </a:lnTo>
                      <a:lnTo>
                        <a:pt x="2788" y="2051"/>
                      </a:lnTo>
                      <a:lnTo>
                        <a:pt x="2788" y="2051"/>
                      </a:lnTo>
                      <a:lnTo>
                        <a:pt x="2789" y="2050"/>
                      </a:lnTo>
                      <a:lnTo>
                        <a:pt x="2790" y="2050"/>
                      </a:lnTo>
                      <a:lnTo>
                        <a:pt x="2790" y="2050"/>
                      </a:lnTo>
                      <a:lnTo>
                        <a:pt x="2791" y="2050"/>
                      </a:lnTo>
                      <a:lnTo>
                        <a:pt x="2791" y="2050"/>
                      </a:lnTo>
                      <a:lnTo>
                        <a:pt x="2791" y="2050"/>
                      </a:lnTo>
                      <a:lnTo>
                        <a:pt x="2792" y="2050"/>
                      </a:lnTo>
                      <a:lnTo>
                        <a:pt x="2793" y="2050"/>
                      </a:lnTo>
                      <a:lnTo>
                        <a:pt x="2793" y="2050"/>
                      </a:lnTo>
                      <a:lnTo>
                        <a:pt x="2794" y="2050"/>
                      </a:lnTo>
                      <a:lnTo>
                        <a:pt x="2794" y="2049"/>
                      </a:lnTo>
                      <a:lnTo>
                        <a:pt x="2794" y="2049"/>
                      </a:lnTo>
                      <a:lnTo>
                        <a:pt x="2795" y="2049"/>
                      </a:lnTo>
                      <a:lnTo>
                        <a:pt x="2796" y="2049"/>
                      </a:lnTo>
                      <a:lnTo>
                        <a:pt x="2796" y="2049"/>
                      </a:lnTo>
                      <a:lnTo>
                        <a:pt x="2796" y="2049"/>
                      </a:lnTo>
                      <a:lnTo>
                        <a:pt x="2797" y="2049"/>
                      </a:lnTo>
                      <a:lnTo>
                        <a:pt x="2797" y="2049"/>
                      </a:lnTo>
                      <a:lnTo>
                        <a:pt x="2799" y="2049"/>
                      </a:lnTo>
                      <a:lnTo>
                        <a:pt x="2799" y="2048"/>
                      </a:lnTo>
                      <a:lnTo>
                        <a:pt x="2799" y="2048"/>
                      </a:lnTo>
                      <a:lnTo>
                        <a:pt x="2800" y="2048"/>
                      </a:lnTo>
                      <a:lnTo>
                        <a:pt x="2801" y="2048"/>
                      </a:lnTo>
                      <a:lnTo>
                        <a:pt x="2801" y="2048"/>
                      </a:lnTo>
                      <a:lnTo>
                        <a:pt x="2802" y="2048"/>
                      </a:lnTo>
                      <a:lnTo>
                        <a:pt x="2802" y="2048"/>
                      </a:lnTo>
                      <a:lnTo>
                        <a:pt x="2803" y="2048"/>
                      </a:lnTo>
                      <a:lnTo>
                        <a:pt x="2803" y="2048"/>
                      </a:lnTo>
                      <a:lnTo>
                        <a:pt x="2804" y="2047"/>
                      </a:lnTo>
                      <a:lnTo>
                        <a:pt x="2805" y="2047"/>
                      </a:lnTo>
                      <a:lnTo>
                        <a:pt x="2805" y="2047"/>
                      </a:lnTo>
                      <a:lnTo>
                        <a:pt x="2805" y="2047"/>
                      </a:lnTo>
                      <a:lnTo>
                        <a:pt x="2806" y="2047"/>
                      </a:lnTo>
                      <a:lnTo>
                        <a:pt x="2806" y="2047"/>
                      </a:lnTo>
                      <a:lnTo>
                        <a:pt x="2807" y="2047"/>
                      </a:lnTo>
                      <a:lnTo>
                        <a:pt x="2808" y="2047"/>
                      </a:lnTo>
                      <a:lnTo>
                        <a:pt x="2808" y="2047"/>
                      </a:lnTo>
                      <a:lnTo>
                        <a:pt x="2808" y="2046"/>
                      </a:lnTo>
                      <a:lnTo>
                        <a:pt x="2809" y="2046"/>
                      </a:lnTo>
                      <a:lnTo>
                        <a:pt x="2809" y="2046"/>
                      </a:lnTo>
                      <a:lnTo>
                        <a:pt x="2809" y="2046"/>
                      </a:lnTo>
                      <a:lnTo>
                        <a:pt x="2810" y="2046"/>
                      </a:lnTo>
                      <a:lnTo>
                        <a:pt x="2810" y="2046"/>
                      </a:lnTo>
                      <a:lnTo>
                        <a:pt x="2811" y="2046"/>
                      </a:lnTo>
                      <a:lnTo>
                        <a:pt x="2811" y="2046"/>
                      </a:lnTo>
                      <a:lnTo>
                        <a:pt x="2811" y="2046"/>
                      </a:lnTo>
                      <a:lnTo>
                        <a:pt x="2812" y="2046"/>
                      </a:lnTo>
                      <a:lnTo>
                        <a:pt x="2812" y="2046"/>
                      </a:lnTo>
                      <a:lnTo>
                        <a:pt x="2812" y="2045"/>
                      </a:lnTo>
                      <a:lnTo>
                        <a:pt x="2813" y="2045"/>
                      </a:lnTo>
                      <a:lnTo>
                        <a:pt x="2813" y="2045"/>
                      </a:lnTo>
                      <a:lnTo>
                        <a:pt x="2814" y="2045"/>
                      </a:lnTo>
                      <a:lnTo>
                        <a:pt x="2814" y="2045"/>
                      </a:lnTo>
                      <a:lnTo>
                        <a:pt x="2814" y="2045"/>
                      </a:lnTo>
                      <a:lnTo>
                        <a:pt x="2815" y="2045"/>
                      </a:lnTo>
                      <a:lnTo>
                        <a:pt x="2815" y="2045"/>
                      </a:lnTo>
                      <a:lnTo>
                        <a:pt x="2815" y="2045"/>
                      </a:lnTo>
                      <a:lnTo>
                        <a:pt x="2816" y="2045"/>
                      </a:lnTo>
                      <a:lnTo>
                        <a:pt x="2816" y="2044"/>
                      </a:lnTo>
                      <a:lnTo>
                        <a:pt x="2817" y="2044"/>
                      </a:lnTo>
                      <a:lnTo>
                        <a:pt x="2817" y="2044"/>
                      </a:lnTo>
                      <a:lnTo>
                        <a:pt x="2817" y="2044"/>
                      </a:lnTo>
                      <a:lnTo>
                        <a:pt x="2818" y="2044"/>
                      </a:lnTo>
                      <a:lnTo>
                        <a:pt x="2818" y="2044"/>
                      </a:lnTo>
                      <a:lnTo>
                        <a:pt x="2818" y="2044"/>
                      </a:lnTo>
                      <a:lnTo>
                        <a:pt x="2819" y="2044"/>
                      </a:lnTo>
                      <a:lnTo>
                        <a:pt x="2820" y="2044"/>
                      </a:lnTo>
                      <a:lnTo>
                        <a:pt x="2820" y="2043"/>
                      </a:lnTo>
                      <a:lnTo>
                        <a:pt x="2820" y="2043"/>
                      </a:lnTo>
                      <a:lnTo>
                        <a:pt x="2821" y="2043"/>
                      </a:lnTo>
                      <a:lnTo>
                        <a:pt x="2822" y="2043"/>
                      </a:lnTo>
                      <a:lnTo>
                        <a:pt x="2822" y="2043"/>
                      </a:lnTo>
                      <a:lnTo>
                        <a:pt x="2823" y="2043"/>
                      </a:lnTo>
                      <a:lnTo>
                        <a:pt x="2823" y="2042"/>
                      </a:lnTo>
                      <a:lnTo>
                        <a:pt x="2824" y="2042"/>
                      </a:lnTo>
                      <a:lnTo>
                        <a:pt x="2824" y="2042"/>
                      </a:lnTo>
                      <a:lnTo>
                        <a:pt x="2825" y="2042"/>
                      </a:lnTo>
                      <a:lnTo>
                        <a:pt x="2825" y="2042"/>
                      </a:lnTo>
                      <a:lnTo>
                        <a:pt x="2826" y="2042"/>
                      </a:lnTo>
                      <a:lnTo>
                        <a:pt x="2826" y="2042"/>
                      </a:lnTo>
                      <a:lnTo>
                        <a:pt x="2827" y="2042"/>
                      </a:lnTo>
                      <a:lnTo>
                        <a:pt x="2828" y="2041"/>
                      </a:lnTo>
                      <a:lnTo>
                        <a:pt x="2828" y="2041"/>
                      </a:lnTo>
                      <a:lnTo>
                        <a:pt x="2829" y="2041"/>
                      </a:lnTo>
                      <a:lnTo>
                        <a:pt x="2829" y="2041"/>
                      </a:lnTo>
                      <a:lnTo>
                        <a:pt x="2830" y="2041"/>
                      </a:lnTo>
                      <a:lnTo>
                        <a:pt x="2830" y="2040"/>
                      </a:lnTo>
                      <a:lnTo>
                        <a:pt x="2831" y="2040"/>
                      </a:lnTo>
                      <a:lnTo>
                        <a:pt x="2831" y="2040"/>
                      </a:lnTo>
                      <a:lnTo>
                        <a:pt x="2832" y="2040"/>
                      </a:lnTo>
                      <a:lnTo>
                        <a:pt x="2832" y="2040"/>
                      </a:lnTo>
                      <a:lnTo>
                        <a:pt x="2833" y="2039"/>
                      </a:lnTo>
                      <a:lnTo>
                        <a:pt x="2834" y="2039"/>
                      </a:lnTo>
                      <a:lnTo>
                        <a:pt x="2834" y="2039"/>
                      </a:lnTo>
                      <a:lnTo>
                        <a:pt x="2834" y="2039"/>
                      </a:lnTo>
                      <a:lnTo>
                        <a:pt x="2835" y="2039"/>
                      </a:lnTo>
                      <a:lnTo>
                        <a:pt x="2835" y="2039"/>
                      </a:lnTo>
                      <a:lnTo>
                        <a:pt x="2835" y="2039"/>
                      </a:lnTo>
                      <a:lnTo>
                        <a:pt x="2836" y="2039"/>
                      </a:lnTo>
                      <a:lnTo>
                        <a:pt x="2836" y="2038"/>
                      </a:lnTo>
                      <a:lnTo>
                        <a:pt x="2837" y="2038"/>
                      </a:lnTo>
                      <a:lnTo>
                        <a:pt x="2837" y="2038"/>
                      </a:lnTo>
                      <a:lnTo>
                        <a:pt x="2837" y="2038"/>
                      </a:lnTo>
                      <a:lnTo>
                        <a:pt x="2838" y="2038"/>
                      </a:lnTo>
                      <a:lnTo>
                        <a:pt x="2838" y="2038"/>
                      </a:lnTo>
                      <a:lnTo>
                        <a:pt x="2838" y="2038"/>
                      </a:lnTo>
                      <a:lnTo>
                        <a:pt x="2839" y="2037"/>
                      </a:lnTo>
                      <a:lnTo>
                        <a:pt x="2839" y="2037"/>
                      </a:lnTo>
                      <a:lnTo>
                        <a:pt x="2840" y="2037"/>
                      </a:lnTo>
                      <a:lnTo>
                        <a:pt x="2840" y="2037"/>
                      </a:lnTo>
                      <a:lnTo>
                        <a:pt x="2840" y="2037"/>
                      </a:lnTo>
                      <a:lnTo>
                        <a:pt x="2841" y="2037"/>
                      </a:lnTo>
                      <a:lnTo>
                        <a:pt x="2841" y="2036"/>
                      </a:lnTo>
                      <a:lnTo>
                        <a:pt x="2842" y="2036"/>
                      </a:lnTo>
                      <a:lnTo>
                        <a:pt x="2842" y="2036"/>
                      </a:lnTo>
                      <a:lnTo>
                        <a:pt x="2843" y="2036"/>
                      </a:lnTo>
                      <a:lnTo>
                        <a:pt x="2843" y="2036"/>
                      </a:lnTo>
                      <a:lnTo>
                        <a:pt x="2844" y="2036"/>
                      </a:lnTo>
                      <a:lnTo>
                        <a:pt x="2844" y="2035"/>
                      </a:lnTo>
                      <a:lnTo>
                        <a:pt x="2845" y="2035"/>
                      </a:lnTo>
                      <a:lnTo>
                        <a:pt x="2845" y="2035"/>
                      </a:lnTo>
                      <a:lnTo>
                        <a:pt x="2846" y="2035"/>
                      </a:lnTo>
                      <a:lnTo>
                        <a:pt x="2846" y="2035"/>
                      </a:lnTo>
                      <a:lnTo>
                        <a:pt x="2847" y="2034"/>
                      </a:lnTo>
                      <a:lnTo>
                        <a:pt x="2847" y="2034"/>
                      </a:lnTo>
                      <a:lnTo>
                        <a:pt x="2847" y="2034"/>
                      </a:lnTo>
                      <a:lnTo>
                        <a:pt x="2848" y="2034"/>
                      </a:lnTo>
                      <a:lnTo>
                        <a:pt x="2848" y="2034"/>
                      </a:lnTo>
                      <a:lnTo>
                        <a:pt x="2849" y="2034"/>
                      </a:lnTo>
                      <a:lnTo>
                        <a:pt x="2849" y="2033"/>
                      </a:lnTo>
                      <a:lnTo>
                        <a:pt x="2850" y="2033"/>
                      </a:lnTo>
                      <a:lnTo>
                        <a:pt x="2850" y="2033"/>
                      </a:lnTo>
                      <a:lnTo>
                        <a:pt x="2851" y="2033"/>
                      </a:lnTo>
                      <a:lnTo>
                        <a:pt x="2851" y="2032"/>
                      </a:lnTo>
                      <a:lnTo>
                        <a:pt x="2852" y="2032"/>
                      </a:lnTo>
                      <a:lnTo>
                        <a:pt x="2852" y="2032"/>
                      </a:lnTo>
                      <a:lnTo>
                        <a:pt x="2852" y="2032"/>
                      </a:lnTo>
                      <a:lnTo>
                        <a:pt x="2853" y="2032"/>
                      </a:lnTo>
                      <a:lnTo>
                        <a:pt x="2853" y="2032"/>
                      </a:lnTo>
                      <a:lnTo>
                        <a:pt x="2853" y="2031"/>
                      </a:lnTo>
                      <a:lnTo>
                        <a:pt x="2854" y="2031"/>
                      </a:lnTo>
                      <a:lnTo>
                        <a:pt x="2854" y="2031"/>
                      </a:lnTo>
                      <a:lnTo>
                        <a:pt x="2855" y="2031"/>
                      </a:lnTo>
                      <a:lnTo>
                        <a:pt x="2855" y="2031"/>
                      </a:lnTo>
                      <a:lnTo>
                        <a:pt x="2855" y="2030"/>
                      </a:lnTo>
                      <a:lnTo>
                        <a:pt x="2856" y="2030"/>
                      </a:lnTo>
                      <a:lnTo>
                        <a:pt x="2856" y="2030"/>
                      </a:lnTo>
                      <a:lnTo>
                        <a:pt x="2856" y="2030"/>
                      </a:lnTo>
                      <a:lnTo>
                        <a:pt x="2857" y="2030"/>
                      </a:lnTo>
                      <a:lnTo>
                        <a:pt x="2858" y="2029"/>
                      </a:lnTo>
                      <a:lnTo>
                        <a:pt x="2858" y="2029"/>
                      </a:lnTo>
                      <a:lnTo>
                        <a:pt x="2859" y="2029"/>
                      </a:lnTo>
                      <a:lnTo>
                        <a:pt x="2859" y="2029"/>
                      </a:lnTo>
                      <a:lnTo>
                        <a:pt x="2860" y="2028"/>
                      </a:lnTo>
                      <a:lnTo>
                        <a:pt x="2860" y="2028"/>
                      </a:lnTo>
                      <a:lnTo>
                        <a:pt x="2861" y="2028"/>
                      </a:lnTo>
                      <a:lnTo>
                        <a:pt x="2861" y="2028"/>
                      </a:lnTo>
                      <a:lnTo>
                        <a:pt x="2861" y="2027"/>
                      </a:lnTo>
                      <a:lnTo>
                        <a:pt x="2862" y="2027"/>
                      </a:lnTo>
                      <a:lnTo>
                        <a:pt x="2862" y="2027"/>
                      </a:lnTo>
                      <a:lnTo>
                        <a:pt x="2863" y="2027"/>
                      </a:lnTo>
                      <a:lnTo>
                        <a:pt x="2863" y="2026"/>
                      </a:lnTo>
                      <a:lnTo>
                        <a:pt x="2864" y="2026"/>
                      </a:lnTo>
                      <a:lnTo>
                        <a:pt x="2864" y="2026"/>
                      </a:lnTo>
                      <a:lnTo>
                        <a:pt x="2864" y="2026"/>
                      </a:lnTo>
                      <a:lnTo>
                        <a:pt x="2865" y="2025"/>
                      </a:lnTo>
                      <a:lnTo>
                        <a:pt x="2865" y="2025"/>
                      </a:lnTo>
                      <a:lnTo>
                        <a:pt x="2865" y="2025"/>
                      </a:lnTo>
                      <a:lnTo>
                        <a:pt x="2866" y="2025"/>
                      </a:lnTo>
                      <a:lnTo>
                        <a:pt x="2866" y="2025"/>
                      </a:lnTo>
                      <a:lnTo>
                        <a:pt x="2867" y="2024"/>
                      </a:lnTo>
                      <a:lnTo>
                        <a:pt x="2867" y="2024"/>
                      </a:lnTo>
                      <a:lnTo>
                        <a:pt x="2868" y="2023"/>
                      </a:lnTo>
                      <a:lnTo>
                        <a:pt x="2868" y="2023"/>
                      </a:lnTo>
                      <a:lnTo>
                        <a:pt x="2869" y="2023"/>
                      </a:lnTo>
                      <a:lnTo>
                        <a:pt x="2870" y="2022"/>
                      </a:lnTo>
                      <a:lnTo>
                        <a:pt x="2870" y="2022"/>
                      </a:lnTo>
                      <a:lnTo>
                        <a:pt x="2871" y="2022"/>
                      </a:lnTo>
                      <a:lnTo>
                        <a:pt x="2871" y="2021"/>
                      </a:lnTo>
                      <a:lnTo>
                        <a:pt x="2872" y="2021"/>
                      </a:lnTo>
                      <a:lnTo>
                        <a:pt x="2872" y="2021"/>
                      </a:lnTo>
                      <a:lnTo>
                        <a:pt x="2873" y="2020"/>
                      </a:lnTo>
                      <a:lnTo>
                        <a:pt x="2873" y="2020"/>
                      </a:lnTo>
                      <a:lnTo>
                        <a:pt x="2874" y="2020"/>
                      </a:lnTo>
                      <a:lnTo>
                        <a:pt x="2874" y="2019"/>
                      </a:lnTo>
                      <a:lnTo>
                        <a:pt x="2874" y="2019"/>
                      </a:lnTo>
                      <a:lnTo>
                        <a:pt x="2875" y="2019"/>
                      </a:lnTo>
                      <a:lnTo>
                        <a:pt x="2875" y="2018"/>
                      </a:lnTo>
                      <a:lnTo>
                        <a:pt x="2876" y="2018"/>
                      </a:lnTo>
                      <a:lnTo>
                        <a:pt x="2876" y="2018"/>
                      </a:lnTo>
                      <a:lnTo>
                        <a:pt x="2876" y="2018"/>
                      </a:lnTo>
                      <a:lnTo>
                        <a:pt x="2877" y="2017"/>
                      </a:lnTo>
                      <a:lnTo>
                        <a:pt x="2877" y="2017"/>
                      </a:lnTo>
                      <a:lnTo>
                        <a:pt x="2878" y="2017"/>
                      </a:lnTo>
                      <a:lnTo>
                        <a:pt x="2878" y="2016"/>
                      </a:lnTo>
                      <a:lnTo>
                        <a:pt x="2878" y="2016"/>
                      </a:lnTo>
                      <a:lnTo>
                        <a:pt x="2879" y="2016"/>
                      </a:lnTo>
                      <a:lnTo>
                        <a:pt x="2879" y="2016"/>
                      </a:lnTo>
                      <a:lnTo>
                        <a:pt x="2880" y="2015"/>
                      </a:lnTo>
                      <a:lnTo>
                        <a:pt x="2880" y="2015"/>
                      </a:lnTo>
                      <a:lnTo>
                        <a:pt x="2881" y="2014"/>
                      </a:lnTo>
                      <a:lnTo>
                        <a:pt x="2881" y="2014"/>
                      </a:lnTo>
                      <a:lnTo>
                        <a:pt x="2882" y="2013"/>
                      </a:lnTo>
                      <a:lnTo>
                        <a:pt x="2882" y="2013"/>
                      </a:lnTo>
                      <a:lnTo>
                        <a:pt x="2882" y="2013"/>
                      </a:lnTo>
                      <a:lnTo>
                        <a:pt x="2883" y="2012"/>
                      </a:lnTo>
                      <a:lnTo>
                        <a:pt x="2883" y="2012"/>
                      </a:lnTo>
                      <a:lnTo>
                        <a:pt x="2884" y="2012"/>
                      </a:lnTo>
                      <a:lnTo>
                        <a:pt x="2885" y="2011"/>
                      </a:lnTo>
                      <a:lnTo>
                        <a:pt x="2885" y="2010"/>
                      </a:lnTo>
                      <a:lnTo>
                        <a:pt x="2885" y="2010"/>
                      </a:lnTo>
                      <a:lnTo>
                        <a:pt x="2886" y="2009"/>
                      </a:lnTo>
                      <a:lnTo>
                        <a:pt x="2887" y="2009"/>
                      </a:lnTo>
                      <a:lnTo>
                        <a:pt x="2887" y="2008"/>
                      </a:lnTo>
                      <a:lnTo>
                        <a:pt x="2887" y="2008"/>
                      </a:lnTo>
                      <a:lnTo>
                        <a:pt x="2888" y="2007"/>
                      </a:lnTo>
                      <a:lnTo>
                        <a:pt x="2888" y="2007"/>
                      </a:lnTo>
                      <a:lnTo>
                        <a:pt x="2889" y="2007"/>
                      </a:lnTo>
                      <a:lnTo>
                        <a:pt x="2889" y="2006"/>
                      </a:lnTo>
                      <a:lnTo>
                        <a:pt x="2890" y="2006"/>
                      </a:lnTo>
                      <a:lnTo>
                        <a:pt x="2890" y="2005"/>
                      </a:lnTo>
                      <a:lnTo>
                        <a:pt x="2890" y="2005"/>
                      </a:lnTo>
                      <a:lnTo>
                        <a:pt x="2891" y="2004"/>
                      </a:lnTo>
                      <a:lnTo>
                        <a:pt x="2891" y="2004"/>
                      </a:lnTo>
                      <a:lnTo>
                        <a:pt x="2892" y="2003"/>
                      </a:lnTo>
                      <a:lnTo>
                        <a:pt x="2892" y="2003"/>
                      </a:lnTo>
                      <a:lnTo>
                        <a:pt x="2893" y="2002"/>
                      </a:lnTo>
                      <a:lnTo>
                        <a:pt x="2893" y="2002"/>
                      </a:lnTo>
                      <a:lnTo>
                        <a:pt x="2894" y="2001"/>
                      </a:lnTo>
                      <a:lnTo>
                        <a:pt x="2894" y="2001"/>
                      </a:lnTo>
                      <a:lnTo>
                        <a:pt x="2894" y="2000"/>
                      </a:lnTo>
                      <a:lnTo>
                        <a:pt x="2895" y="2000"/>
                      </a:lnTo>
                      <a:lnTo>
                        <a:pt x="2895" y="1999"/>
                      </a:lnTo>
                      <a:lnTo>
                        <a:pt x="2896" y="1999"/>
                      </a:lnTo>
                      <a:lnTo>
                        <a:pt x="2896" y="1998"/>
                      </a:lnTo>
                      <a:lnTo>
                        <a:pt x="2897" y="1997"/>
                      </a:lnTo>
                      <a:lnTo>
                        <a:pt x="2897" y="1997"/>
                      </a:lnTo>
                      <a:lnTo>
                        <a:pt x="2897" y="1996"/>
                      </a:lnTo>
                      <a:lnTo>
                        <a:pt x="2898" y="1996"/>
                      </a:lnTo>
                      <a:lnTo>
                        <a:pt x="2898" y="1995"/>
                      </a:lnTo>
                      <a:lnTo>
                        <a:pt x="2899" y="1995"/>
                      </a:lnTo>
                      <a:lnTo>
                        <a:pt x="2900" y="1993"/>
                      </a:lnTo>
                      <a:lnTo>
                        <a:pt x="2900" y="1992"/>
                      </a:lnTo>
                      <a:lnTo>
                        <a:pt x="2900" y="1992"/>
                      </a:lnTo>
                      <a:lnTo>
                        <a:pt x="2901" y="1991"/>
                      </a:lnTo>
                      <a:lnTo>
                        <a:pt x="2901" y="1991"/>
                      </a:lnTo>
                      <a:lnTo>
                        <a:pt x="2902" y="1990"/>
                      </a:lnTo>
                      <a:lnTo>
                        <a:pt x="2902" y="1989"/>
                      </a:lnTo>
                      <a:lnTo>
                        <a:pt x="2902" y="1989"/>
                      </a:lnTo>
                      <a:lnTo>
                        <a:pt x="2903" y="1988"/>
                      </a:lnTo>
                      <a:lnTo>
                        <a:pt x="2903" y="1988"/>
                      </a:lnTo>
                      <a:lnTo>
                        <a:pt x="2903" y="1987"/>
                      </a:lnTo>
                      <a:lnTo>
                        <a:pt x="2904" y="1986"/>
                      </a:lnTo>
                      <a:lnTo>
                        <a:pt x="2904" y="1986"/>
                      </a:lnTo>
                      <a:lnTo>
                        <a:pt x="2905" y="1985"/>
                      </a:lnTo>
                      <a:lnTo>
                        <a:pt x="2905" y="1984"/>
                      </a:lnTo>
                      <a:lnTo>
                        <a:pt x="2906" y="1983"/>
                      </a:lnTo>
                      <a:lnTo>
                        <a:pt x="2906" y="1982"/>
                      </a:lnTo>
                      <a:lnTo>
                        <a:pt x="2906" y="1982"/>
                      </a:lnTo>
                      <a:lnTo>
                        <a:pt x="2907" y="1981"/>
                      </a:lnTo>
                      <a:lnTo>
                        <a:pt x="2908" y="1980"/>
                      </a:lnTo>
                      <a:lnTo>
                        <a:pt x="2908" y="1979"/>
                      </a:lnTo>
                      <a:lnTo>
                        <a:pt x="2908" y="1978"/>
                      </a:lnTo>
                      <a:lnTo>
                        <a:pt x="2909" y="1977"/>
                      </a:lnTo>
                      <a:lnTo>
                        <a:pt x="2909" y="1977"/>
                      </a:lnTo>
                      <a:lnTo>
                        <a:pt x="2910" y="1975"/>
                      </a:lnTo>
                      <a:lnTo>
                        <a:pt x="2910" y="1974"/>
                      </a:lnTo>
                      <a:lnTo>
                        <a:pt x="2911" y="1973"/>
                      </a:lnTo>
                      <a:lnTo>
                        <a:pt x="2911" y="1972"/>
                      </a:lnTo>
                      <a:lnTo>
                        <a:pt x="2912" y="1970"/>
                      </a:lnTo>
                      <a:lnTo>
                        <a:pt x="2912" y="1970"/>
                      </a:lnTo>
                      <a:lnTo>
                        <a:pt x="2913" y="1969"/>
                      </a:lnTo>
                      <a:lnTo>
                        <a:pt x="2913" y="1968"/>
                      </a:lnTo>
                      <a:lnTo>
                        <a:pt x="2914" y="1967"/>
                      </a:lnTo>
                      <a:lnTo>
                        <a:pt x="2914" y="1966"/>
                      </a:lnTo>
                      <a:lnTo>
                        <a:pt x="2914" y="1965"/>
                      </a:lnTo>
                      <a:lnTo>
                        <a:pt x="2915" y="1964"/>
                      </a:lnTo>
                      <a:lnTo>
                        <a:pt x="2915" y="1963"/>
                      </a:lnTo>
                      <a:lnTo>
                        <a:pt x="2916" y="1962"/>
                      </a:lnTo>
                      <a:lnTo>
                        <a:pt x="2916" y="1961"/>
                      </a:lnTo>
                      <a:lnTo>
                        <a:pt x="2917" y="1960"/>
                      </a:lnTo>
                      <a:lnTo>
                        <a:pt x="2917" y="1959"/>
                      </a:lnTo>
                      <a:lnTo>
                        <a:pt x="2917" y="1958"/>
                      </a:lnTo>
                      <a:lnTo>
                        <a:pt x="2918" y="1957"/>
                      </a:lnTo>
                      <a:lnTo>
                        <a:pt x="2918" y="1956"/>
                      </a:lnTo>
                      <a:lnTo>
                        <a:pt x="2918" y="1955"/>
                      </a:lnTo>
                      <a:lnTo>
                        <a:pt x="2919" y="1953"/>
                      </a:lnTo>
                      <a:lnTo>
                        <a:pt x="2920" y="1952"/>
                      </a:lnTo>
                      <a:lnTo>
                        <a:pt x="2920" y="1950"/>
                      </a:lnTo>
                      <a:lnTo>
                        <a:pt x="2921" y="1949"/>
                      </a:lnTo>
                      <a:lnTo>
                        <a:pt x="2921" y="1946"/>
                      </a:lnTo>
                      <a:lnTo>
                        <a:pt x="2922" y="1945"/>
                      </a:lnTo>
                      <a:lnTo>
                        <a:pt x="2922" y="1944"/>
                      </a:lnTo>
                      <a:lnTo>
                        <a:pt x="2923" y="1943"/>
                      </a:lnTo>
                      <a:lnTo>
                        <a:pt x="2923" y="1942"/>
                      </a:lnTo>
                      <a:lnTo>
                        <a:pt x="2923" y="1941"/>
                      </a:lnTo>
                      <a:lnTo>
                        <a:pt x="2924" y="1940"/>
                      </a:lnTo>
                      <a:lnTo>
                        <a:pt x="2924" y="1939"/>
                      </a:lnTo>
                      <a:lnTo>
                        <a:pt x="2924" y="1937"/>
                      </a:lnTo>
                      <a:lnTo>
                        <a:pt x="2925" y="1936"/>
                      </a:lnTo>
                      <a:lnTo>
                        <a:pt x="2925" y="1935"/>
                      </a:lnTo>
                      <a:lnTo>
                        <a:pt x="2926" y="1933"/>
                      </a:lnTo>
                      <a:lnTo>
                        <a:pt x="2926" y="1931"/>
                      </a:lnTo>
                      <a:lnTo>
                        <a:pt x="2928" y="1928"/>
                      </a:lnTo>
                      <a:lnTo>
                        <a:pt x="2928" y="1926"/>
                      </a:lnTo>
                      <a:lnTo>
                        <a:pt x="2928" y="1925"/>
                      </a:lnTo>
                      <a:lnTo>
                        <a:pt x="2929" y="1924"/>
                      </a:lnTo>
                      <a:lnTo>
                        <a:pt x="2929" y="1922"/>
                      </a:lnTo>
                      <a:lnTo>
                        <a:pt x="2929" y="1921"/>
                      </a:lnTo>
                      <a:lnTo>
                        <a:pt x="2930" y="1920"/>
                      </a:lnTo>
                      <a:lnTo>
                        <a:pt x="2930" y="1918"/>
                      </a:lnTo>
                      <a:lnTo>
                        <a:pt x="2930" y="1917"/>
                      </a:lnTo>
                      <a:lnTo>
                        <a:pt x="2931" y="1916"/>
                      </a:lnTo>
                      <a:lnTo>
                        <a:pt x="2931" y="1914"/>
                      </a:lnTo>
                      <a:lnTo>
                        <a:pt x="2932" y="1912"/>
                      </a:lnTo>
                      <a:lnTo>
                        <a:pt x="2932" y="1910"/>
                      </a:lnTo>
                      <a:lnTo>
                        <a:pt x="2933" y="1907"/>
                      </a:lnTo>
                      <a:lnTo>
                        <a:pt x="2933" y="1906"/>
                      </a:lnTo>
                      <a:lnTo>
                        <a:pt x="2934" y="1903"/>
                      </a:lnTo>
                      <a:lnTo>
                        <a:pt x="2935" y="1901"/>
                      </a:lnTo>
                      <a:lnTo>
                        <a:pt x="2935" y="1900"/>
                      </a:lnTo>
                      <a:lnTo>
                        <a:pt x="2935" y="1898"/>
                      </a:lnTo>
                      <a:lnTo>
                        <a:pt x="2936" y="1897"/>
                      </a:lnTo>
                      <a:lnTo>
                        <a:pt x="2937" y="1892"/>
                      </a:lnTo>
                      <a:lnTo>
                        <a:pt x="2937" y="1891"/>
                      </a:lnTo>
                      <a:lnTo>
                        <a:pt x="2938" y="1889"/>
                      </a:lnTo>
                      <a:lnTo>
                        <a:pt x="2938" y="1887"/>
                      </a:lnTo>
                      <a:lnTo>
                        <a:pt x="2939" y="1884"/>
                      </a:lnTo>
                      <a:lnTo>
                        <a:pt x="2939" y="1882"/>
                      </a:lnTo>
                      <a:lnTo>
                        <a:pt x="2940" y="1881"/>
                      </a:lnTo>
                      <a:lnTo>
                        <a:pt x="2940" y="1879"/>
                      </a:lnTo>
                      <a:lnTo>
                        <a:pt x="2940" y="1877"/>
                      </a:lnTo>
                      <a:lnTo>
                        <a:pt x="2941" y="1876"/>
                      </a:lnTo>
                      <a:lnTo>
                        <a:pt x="2941" y="1874"/>
                      </a:lnTo>
                      <a:lnTo>
                        <a:pt x="2941" y="1872"/>
                      </a:lnTo>
                      <a:lnTo>
                        <a:pt x="2942" y="1871"/>
                      </a:lnTo>
                      <a:lnTo>
                        <a:pt x="2943" y="1867"/>
                      </a:lnTo>
                      <a:lnTo>
                        <a:pt x="2943" y="1865"/>
                      </a:lnTo>
                      <a:lnTo>
                        <a:pt x="2943" y="1863"/>
                      </a:lnTo>
                      <a:lnTo>
                        <a:pt x="2944" y="1861"/>
                      </a:lnTo>
                      <a:lnTo>
                        <a:pt x="2944" y="1860"/>
                      </a:lnTo>
                      <a:lnTo>
                        <a:pt x="2945" y="1856"/>
                      </a:lnTo>
                      <a:lnTo>
                        <a:pt x="2945" y="1854"/>
                      </a:lnTo>
                      <a:lnTo>
                        <a:pt x="2946" y="1852"/>
                      </a:lnTo>
                      <a:lnTo>
                        <a:pt x="2946" y="1850"/>
                      </a:lnTo>
                      <a:lnTo>
                        <a:pt x="2946" y="1848"/>
                      </a:lnTo>
                      <a:lnTo>
                        <a:pt x="2947" y="1846"/>
                      </a:lnTo>
                      <a:lnTo>
                        <a:pt x="2947" y="1844"/>
                      </a:lnTo>
                      <a:lnTo>
                        <a:pt x="2947" y="1842"/>
                      </a:lnTo>
                      <a:lnTo>
                        <a:pt x="2948" y="1840"/>
                      </a:lnTo>
                      <a:lnTo>
                        <a:pt x="2949" y="1836"/>
                      </a:lnTo>
                      <a:lnTo>
                        <a:pt x="2949" y="1834"/>
                      </a:lnTo>
                      <a:lnTo>
                        <a:pt x="2949" y="1831"/>
                      </a:lnTo>
                      <a:lnTo>
                        <a:pt x="2950" y="1829"/>
                      </a:lnTo>
                      <a:lnTo>
                        <a:pt x="2950" y="1825"/>
                      </a:lnTo>
                      <a:lnTo>
                        <a:pt x="2951" y="1822"/>
                      </a:lnTo>
                      <a:lnTo>
                        <a:pt x="2951" y="1820"/>
                      </a:lnTo>
                      <a:lnTo>
                        <a:pt x="2952" y="1816"/>
                      </a:lnTo>
                      <a:lnTo>
                        <a:pt x="2952" y="1813"/>
                      </a:lnTo>
                      <a:lnTo>
                        <a:pt x="2953" y="1811"/>
                      </a:lnTo>
                      <a:lnTo>
                        <a:pt x="2953" y="1808"/>
                      </a:lnTo>
                      <a:lnTo>
                        <a:pt x="2953" y="1806"/>
                      </a:lnTo>
                      <a:lnTo>
                        <a:pt x="2954" y="1803"/>
                      </a:lnTo>
                      <a:lnTo>
                        <a:pt x="2954" y="1801"/>
                      </a:lnTo>
                      <a:lnTo>
                        <a:pt x="2955" y="1798"/>
                      </a:lnTo>
                      <a:lnTo>
                        <a:pt x="2955" y="1796"/>
                      </a:lnTo>
                      <a:lnTo>
                        <a:pt x="2955" y="1793"/>
                      </a:lnTo>
                      <a:lnTo>
                        <a:pt x="2956" y="1791"/>
                      </a:lnTo>
                      <a:lnTo>
                        <a:pt x="2956" y="1785"/>
                      </a:lnTo>
                      <a:lnTo>
                        <a:pt x="2957" y="1783"/>
                      </a:lnTo>
                      <a:lnTo>
                        <a:pt x="2958" y="1777"/>
                      </a:lnTo>
                      <a:lnTo>
                        <a:pt x="2958" y="1774"/>
                      </a:lnTo>
                      <a:lnTo>
                        <a:pt x="2958" y="1771"/>
                      </a:lnTo>
                      <a:lnTo>
                        <a:pt x="2959" y="1768"/>
                      </a:lnTo>
                      <a:lnTo>
                        <a:pt x="2959" y="1766"/>
                      </a:lnTo>
                      <a:lnTo>
                        <a:pt x="2960" y="1760"/>
                      </a:lnTo>
                      <a:lnTo>
                        <a:pt x="2960" y="1757"/>
                      </a:lnTo>
                      <a:lnTo>
                        <a:pt x="2961" y="1754"/>
                      </a:lnTo>
                      <a:lnTo>
                        <a:pt x="2961" y="1751"/>
                      </a:lnTo>
                      <a:lnTo>
                        <a:pt x="2961" y="1747"/>
                      </a:lnTo>
                      <a:lnTo>
                        <a:pt x="2962" y="1744"/>
                      </a:lnTo>
                      <a:lnTo>
                        <a:pt x="2962" y="1741"/>
                      </a:lnTo>
                      <a:lnTo>
                        <a:pt x="2962" y="1738"/>
                      </a:lnTo>
                      <a:lnTo>
                        <a:pt x="2963" y="1731"/>
                      </a:lnTo>
                      <a:lnTo>
                        <a:pt x="2964" y="1728"/>
                      </a:lnTo>
                      <a:lnTo>
                        <a:pt x="2964" y="1725"/>
                      </a:lnTo>
                      <a:lnTo>
                        <a:pt x="2964" y="1721"/>
                      </a:lnTo>
                      <a:lnTo>
                        <a:pt x="2965" y="1718"/>
                      </a:lnTo>
                      <a:lnTo>
                        <a:pt x="2965" y="1714"/>
                      </a:lnTo>
                      <a:lnTo>
                        <a:pt x="2965" y="1711"/>
                      </a:lnTo>
                      <a:lnTo>
                        <a:pt x="2966" y="1707"/>
                      </a:lnTo>
                      <a:lnTo>
                        <a:pt x="2966" y="1704"/>
                      </a:lnTo>
                      <a:lnTo>
                        <a:pt x="2967" y="1700"/>
                      </a:lnTo>
                      <a:lnTo>
                        <a:pt x="2967" y="1697"/>
                      </a:lnTo>
                      <a:lnTo>
                        <a:pt x="2967" y="1693"/>
                      </a:lnTo>
                      <a:lnTo>
                        <a:pt x="2968" y="1686"/>
                      </a:lnTo>
                      <a:lnTo>
                        <a:pt x="2968" y="1682"/>
                      </a:lnTo>
                      <a:lnTo>
                        <a:pt x="2969" y="1678"/>
                      </a:lnTo>
                      <a:lnTo>
                        <a:pt x="2969" y="1674"/>
                      </a:lnTo>
                      <a:lnTo>
                        <a:pt x="2970" y="1671"/>
                      </a:lnTo>
                      <a:lnTo>
                        <a:pt x="2970" y="1667"/>
                      </a:lnTo>
                      <a:lnTo>
                        <a:pt x="2970" y="1663"/>
                      </a:lnTo>
                      <a:lnTo>
                        <a:pt x="2971" y="1659"/>
                      </a:lnTo>
                      <a:lnTo>
                        <a:pt x="2971" y="1651"/>
                      </a:lnTo>
                      <a:lnTo>
                        <a:pt x="2972" y="1647"/>
                      </a:lnTo>
                      <a:lnTo>
                        <a:pt x="2972" y="1643"/>
                      </a:lnTo>
                      <a:lnTo>
                        <a:pt x="2973" y="1635"/>
                      </a:lnTo>
                      <a:lnTo>
                        <a:pt x="2973" y="1631"/>
                      </a:lnTo>
                      <a:lnTo>
                        <a:pt x="2974" y="1627"/>
                      </a:lnTo>
                      <a:lnTo>
                        <a:pt x="2974" y="1622"/>
                      </a:lnTo>
                      <a:lnTo>
                        <a:pt x="2975" y="1614"/>
                      </a:lnTo>
                      <a:lnTo>
                        <a:pt x="2975" y="1610"/>
                      </a:lnTo>
                      <a:lnTo>
                        <a:pt x="2976" y="1605"/>
                      </a:lnTo>
                      <a:lnTo>
                        <a:pt x="2976" y="1597"/>
                      </a:lnTo>
                      <a:lnTo>
                        <a:pt x="2977" y="1592"/>
                      </a:lnTo>
                      <a:lnTo>
                        <a:pt x="2977" y="1584"/>
                      </a:lnTo>
                      <a:lnTo>
                        <a:pt x="2978" y="1579"/>
                      </a:lnTo>
                      <a:lnTo>
                        <a:pt x="2978" y="1575"/>
                      </a:lnTo>
                      <a:lnTo>
                        <a:pt x="2979" y="1570"/>
                      </a:lnTo>
                      <a:lnTo>
                        <a:pt x="2979" y="1566"/>
                      </a:lnTo>
                      <a:lnTo>
                        <a:pt x="2979" y="1561"/>
                      </a:lnTo>
                      <a:lnTo>
                        <a:pt x="2980" y="1557"/>
                      </a:lnTo>
                      <a:lnTo>
                        <a:pt x="2980" y="1552"/>
                      </a:lnTo>
                      <a:lnTo>
                        <a:pt x="2980" y="1548"/>
                      </a:lnTo>
                      <a:lnTo>
                        <a:pt x="2981" y="1543"/>
                      </a:lnTo>
                      <a:lnTo>
                        <a:pt x="2981" y="1539"/>
                      </a:lnTo>
                      <a:lnTo>
                        <a:pt x="2982" y="1529"/>
                      </a:lnTo>
                      <a:lnTo>
                        <a:pt x="2982" y="1525"/>
                      </a:lnTo>
                      <a:lnTo>
                        <a:pt x="2983" y="1520"/>
                      </a:lnTo>
                      <a:lnTo>
                        <a:pt x="2983" y="1515"/>
                      </a:lnTo>
                      <a:lnTo>
                        <a:pt x="2983" y="1510"/>
                      </a:lnTo>
                      <a:lnTo>
                        <a:pt x="2984" y="1506"/>
                      </a:lnTo>
                      <a:lnTo>
                        <a:pt x="2984" y="1501"/>
                      </a:lnTo>
                      <a:lnTo>
                        <a:pt x="2985" y="1496"/>
                      </a:lnTo>
                      <a:lnTo>
                        <a:pt x="2985" y="1491"/>
                      </a:lnTo>
                      <a:lnTo>
                        <a:pt x="2985" y="1486"/>
                      </a:lnTo>
                      <a:lnTo>
                        <a:pt x="2986" y="1481"/>
                      </a:lnTo>
                      <a:lnTo>
                        <a:pt x="2986" y="1476"/>
                      </a:lnTo>
                      <a:lnTo>
                        <a:pt x="2987" y="1471"/>
                      </a:lnTo>
                      <a:lnTo>
                        <a:pt x="2987" y="1466"/>
                      </a:lnTo>
                      <a:lnTo>
                        <a:pt x="2987" y="1461"/>
                      </a:lnTo>
                      <a:lnTo>
                        <a:pt x="2988" y="1456"/>
                      </a:lnTo>
                      <a:lnTo>
                        <a:pt x="2988" y="1451"/>
                      </a:lnTo>
                      <a:lnTo>
                        <a:pt x="2988" y="1446"/>
                      </a:lnTo>
                      <a:lnTo>
                        <a:pt x="2989" y="1436"/>
                      </a:lnTo>
                      <a:lnTo>
                        <a:pt x="2990" y="1430"/>
                      </a:lnTo>
                      <a:lnTo>
                        <a:pt x="2990" y="1425"/>
                      </a:lnTo>
                      <a:lnTo>
                        <a:pt x="2990" y="1420"/>
                      </a:lnTo>
                      <a:lnTo>
                        <a:pt x="2991" y="1414"/>
                      </a:lnTo>
                      <a:lnTo>
                        <a:pt x="2991" y="1403"/>
                      </a:lnTo>
                      <a:lnTo>
                        <a:pt x="2992" y="1398"/>
                      </a:lnTo>
                      <a:lnTo>
                        <a:pt x="2992" y="1392"/>
                      </a:lnTo>
                      <a:lnTo>
                        <a:pt x="2993" y="1387"/>
                      </a:lnTo>
                      <a:lnTo>
                        <a:pt x="2993" y="1381"/>
                      </a:lnTo>
                      <a:lnTo>
                        <a:pt x="2993" y="1375"/>
                      </a:lnTo>
                      <a:lnTo>
                        <a:pt x="2994" y="1369"/>
                      </a:lnTo>
                      <a:lnTo>
                        <a:pt x="2994" y="1364"/>
                      </a:lnTo>
                      <a:lnTo>
                        <a:pt x="2994" y="1358"/>
                      </a:lnTo>
                      <a:lnTo>
                        <a:pt x="2995" y="1352"/>
                      </a:lnTo>
                      <a:lnTo>
                        <a:pt x="2995" y="1346"/>
                      </a:lnTo>
                      <a:lnTo>
                        <a:pt x="2996" y="1340"/>
                      </a:lnTo>
                      <a:lnTo>
                        <a:pt x="2996" y="1334"/>
                      </a:lnTo>
                      <a:lnTo>
                        <a:pt x="2996" y="1327"/>
                      </a:lnTo>
                      <a:lnTo>
                        <a:pt x="2997" y="1321"/>
                      </a:lnTo>
                      <a:lnTo>
                        <a:pt x="2997" y="1315"/>
                      </a:lnTo>
                      <a:lnTo>
                        <a:pt x="2997" y="1308"/>
                      </a:lnTo>
                      <a:lnTo>
                        <a:pt x="2998" y="1302"/>
                      </a:lnTo>
                      <a:lnTo>
                        <a:pt x="2998" y="1295"/>
                      </a:lnTo>
                      <a:lnTo>
                        <a:pt x="2999" y="1289"/>
                      </a:lnTo>
                      <a:lnTo>
                        <a:pt x="2999" y="1282"/>
                      </a:lnTo>
                      <a:lnTo>
                        <a:pt x="2999" y="1276"/>
                      </a:lnTo>
                      <a:lnTo>
                        <a:pt x="3000" y="1269"/>
                      </a:lnTo>
                      <a:lnTo>
                        <a:pt x="3000" y="1262"/>
                      </a:lnTo>
                      <a:lnTo>
                        <a:pt x="3000" y="1255"/>
                      </a:lnTo>
                      <a:lnTo>
                        <a:pt x="3001" y="1248"/>
                      </a:lnTo>
                      <a:lnTo>
                        <a:pt x="3001" y="1241"/>
                      </a:lnTo>
                      <a:lnTo>
                        <a:pt x="3002" y="1234"/>
                      </a:lnTo>
                      <a:lnTo>
                        <a:pt x="3002" y="1227"/>
                      </a:lnTo>
                      <a:lnTo>
                        <a:pt x="3002" y="1219"/>
                      </a:lnTo>
                      <a:lnTo>
                        <a:pt x="3003" y="1212"/>
                      </a:lnTo>
                      <a:lnTo>
                        <a:pt x="3003" y="1204"/>
                      </a:lnTo>
                      <a:lnTo>
                        <a:pt x="3003" y="1197"/>
                      </a:lnTo>
                      <a:lnTo>
                        <a:pt x="3004" y="1189"/>
                      </a:lnTo>
                      <a:lnTo>
                        <a:pt x="3004" y="1182"/>
                      </a:lnTo>
                      <a:lnTo>
                        <a:pt x="3005" y="1174"/>
                      </a:lnTo>
                      <a:lnTo>
                        <a:pt x="3005" y="1166"/>
                      </a:lnTo>
                      <a:lnTo>
                        <a:pt x="3005" y="1158"/>
                      </a:lnTo>
                      <a:lnTo>
                        <a:pt x="3006" y="1150"/>
                      </a:lnTo>
                      <a:lnTo>
                        <a:pt x="3006" y="1142"/>
                      </a:lnTo>
                      <a:lnTo>
                        <a:pt x="3006" y="1134"/>
                      </a:lnTo>
                      <a:lnTo>
                        <a:pt x="3007" y="1126"/>
                      </a:lnTo>
                      <a:lnTo>
                        <a:pt x="3008" y="1110"/>
                      </a:lnTo>
                      <a:lnTo>
                        <a:pt x="3008" y="1101"/>
                      </a:lnTo>
                      <a:lnTo>
                        <a:pt x="3008" y="1093"/>
                      </a:lnTo>
                      <a:lnTo>
                        <a:pt x="3009" y="1084"/>
                      </a:lnTo>
                      <a:lnTo>
                        <a:pt x="3009" y="1076"/>
                      </a:lnTo>
                      <a:lnTo>
                        <a:pt x="3010" y="1059"/>
                      </a:lnTo>
                      <a:lnTo>
                        <a:pt x="3010" y="1050"/>
                      </a:lnTo>
                      <a:lnTo>
                        <a:pt x="3011" y="1041"/>
                      </a:lnTo>
                      <a:lnTo>
                        <a:pt x="3011" y="1033"/>
                      </a:lnTo>
                      <a:lnTo>
                        <a:pt x="3011" y="1024"/>
                      </a:lnTo>
                      <a:lnTo>
                        <a:pt x="3012" y="1015"/>
                      </a:lnTo>
                      <a:lnTo>
                        <a:pt x="3012" y="1006"/>
                      </a:lnTo>
                      <a:lnTo>
                        <a:pt x="3012" y="997"/>
                      </a:lnTo>
                      <a:lnTo>
                        <a:pt x="3013" y="979"/>
                      </a:lnTo>
                      <a:lnTo>
                        <a:pt x="3014" y="970"/>
                      </a:lnTo>
                      <a:lnTo>
                        <a:pt x="3014" y="961"/>
                      </a:lnTo>
                      <a:lnTo>
                        <a:pt x="3014" y="952"/>
                      </a:lnTo>
                      <a:lnTo>
                        <a:pt x="3015" y="943"/>
                      </a:lnTo>
                      <a:lnTo>
                        <a:pt x="3015" y="934"/>
                      </a:lnTo>
                      <a:lnTo>
                        <a:pt x="3015" y="925"/>
                      </a:lnTo>
                      <a:lnTo>
                        <a:pt x="3016" y="916"/>
                      </a:lnTo>
                      <a:lnTo>
                        <a:pt x="3016" y="907"/>
                      </a:lnTo>
                      <a:lnTo>
                        <a:pt x="3017" y="889"/>
                      </a:lnTo>
                      <a:lnTo>
                        <a:pt x="3017" y="880"/>
                      </a:lnTo>
                      <a:lnTo>
                        <a:pt x="3018" y="862"/>
                      </a:lnTo>
                      <a:lnTo>
                        <a:pt x="3018" y="853"/>
                      </a:lnTo>
                      <a:lnTo>
                        <a:pt x="3019" y="844"/>
                      </a:lnTo>
                      <a:lnTo>
                        <a:pt x="3019" y="835"/>
                      </a:lnTo>
                      <a:lnTo>
                        <a:pt x="3020" y="827"/>
                      </a:lnTo>
                      <a:lnTo>
                        <a:pt x="3020" y="818"/>
                      </a:lnTo>
                      <a:lnTo>
                        <a:pt x="3020" y="809"/>
                      </a:lnTo>
                      <a:lnTo>
                        <a:pt x="3021" y="800"/>
                      </a:lnTo>
                      <a:lnTo>
                        <a:pt x="3021" y="791"/>
                      </a:lnTo>
                      <a:lnTo>
                        <a:pt x="3021" y="783"/>
                      </a:lnTo>
                      <a:lnTo>
                        <a:pt x="3022" y="774"/>
                      </a:lnTo>
                      <a:lnTo>
                        <a:pt x="3022" y="766"/>
                      </a:lnTo>
                      <a:lnTo>
                        <a:pt x="3023" y="757"/>
                      </a:lnTo>
                      <a:lnTo>
                        <a:pt x="3023" y="749"/>
                      </a:lnTo>
                      <a:lnTo>
                        <a:pt x="3023" y="740"/>
                      </a:lnTo>
                      <a:lnTo>
                        <a:pt x="3024" y="732"/>
                      </a:lnTo>
                      <a:lnTo>
                        <a:pt x="3024" y="724"/>
                      </a:lnTo>
                      <a:lnTo>
                        <a:pt x="3024" y="715"/>
                      </a:lnTo>
                      <a:lnTo>
                        <a:pt x="3025" y="707"/>
                      </a:lnTo>
                      <a:lnTo>
                        <a:pt x="3025" y="699"/>
                      </a:lnTo>
                      <a:lnTo>
                        <a:pt x="3026" y="691"/>
                      </a:lnTo>
                      <a:lnTo>
                        <a:pt x="3026" y="683"/>
                      </a:lnTo>
                      <a:lnTo>
                        <a:pt x="3026" y="675"/>
                      </a:lnTo>
                      <a:lnTo>
                        <a:pt x="3027" y="668"/>
                      </a:lnTo>
                      <a:lnTo>
                        <a:pt x="3027" y="660"/>
                      </a:lnTo>
                      <a:lnTo>
                        <a:pt x="3027" y="652"/>
                      </a:lnTo>
                      <a:lnTo>
                        <a:pt x="3028" y="645"/>
                      </a:lnTo>
                      <a:lnTo>
                        <a:pt x="3028" y="637"/>
                      </a:lnTo>
                      <a:lnTo>
                        <a:pt x="3029" y="630"/>
                      </a:lnTo>
                      <a:lnTo>
                        <a:pt x="3029" y="622"/>
                      </a:lnTo>
                      <a:lnTo>
                        <a:pt x="3029" y="615"/>
                      </a:lnTo>
                      <a:lnTo>
                        <a:pt x="3030" y="608"/>
                      </a:lnTo>
                      <a:lnTo>
                        <a:pt x="3030" y="601"/>
                      </a:lnTo>
                      <a:lnTo>
                        <a:pt x="3030" y="593"/>
                      </a:lnTo>
                      <a:lnTo>
                        <a:pt x="3031" y="586"/>
                      </a:lnTo>
                      <a:lnTo>
                        <a:pt x="3031" y="580"/>
                      </a:lnTo>
                      <a:lnTo>
                        <a:pt x="3032" y="566"/>
                      </a:lnTo>
                      <a:lnTo>
                        <a:pt x="3032" y="559"/>
                      </a:lnTo>
                      <a:lnTo>
                        <a:pt x="3033" y="552"/>
                      </a:lnTo>
                      <a:lnTo>
                        <a:pt x="3033" y="546"/>
                      </a:lnTo>
                      <a:lnTo>
                        <a:pt x="3033" y="539"/>
                      </a:lnTo>
                      <a:lnTo>
                        <a:pt x="3034" y="532"/>
                      </a:lnTo>
                      <a:lnTo>
                        <a:pt x="3034" y="526"/>
                      </a:lnTo>
                      <a:lnTo>
                        <a:pt x="3035" y="519"/>
                      </a:lnTo>
                      <a:lnTo>
                        <a:pt x="3035" y="513"/>
                      </a:lnTo>
                      <a:lnTo>
                        <a:pt x="3035" y="507"/>
                      </a:lnTo>
                      <a:lnTo>
                        <a:pt x="3036" y="500"/>
                      </a:lnTo>
                      <a:lnTo>
                        <a:pt x="3036" y="494"/>
                      </a:lnTo>
                      <a:lnTo>
                        <a:pt x="3036" y="487"/>
                      </a:lnTo>
                      <a:lnTo>
                        <a:pt x="3037" y="481"/>
                      </a:lnTo>
                      <a:lnTo>
                        <a:pt x="3038" y="462"/>
                      </a:lnTo>
                      <a:lnTo>
                        <a:pt x="3038" y="456"/>
                      </a:lnTo>
                      <a:lnTo>
                        <a:pt x="3039" y="450"/>
                      </a:lnTo>
                      <a:lnTo>
                        <a:pt x="3039" y="443"/>
                      </a:lnTo>
                      <a:lnTo>
                        <a:pt x="3039" y="437"/>
                      </a:lnTo>
                      <a:lnTo>
                        <a:pt x="3040" y="425"/>
                      </a:lnTo>
                      <a:lnTo>
                        <a:pt x="3041" y="418"/>
                      </a:lnTo>
                      <a:lnTo>
                        <a:pt x="3041" y="406"/>
                      </a:lnTo>
                      <a:lnTo>
                        <a:pt x="3042" y="399"/>
                      </a:lnTo>
                      <a:lnTo>
                        <a:pt x="3043" y="386"/>
                      </a:lnTo>
                      <a:lnTo>
                        <a:pt x="3043" y="380"/>
                      </a:lnTo>
                      <a:lnTo>
                        <a:pt x="3044" y="367"/>
                      </a:lnTo>
                      <a:lnTo>
                        <a:pt x="3044" y="360"/>
                      </a:lnTo>
                      <a:lnTo>
                        <a:pt x="3044" y="354"/>
                      </a:lnTo>
                      <a:lnTo>
                        <a:pt x="3045" y="347"/>
                      </a:lnTo>
                      <a:lnTo>
                        <a:pt x="3045" y="341"/>
                      </a:lnTo>
                      <a:lnTo>
                        <a:pt x="3046" y="334"/>
                      </a:lnTo>
                      <a:lnTo>
                        <a:pt x="3046" y="327"/>
                      </a:lnTo>
                      <a:lnTo>
                        <a:pt x="3046" y="320"/>
                      </a:lnTo>
                      <a:lnTo>
                        <a:pt x="3047" y="306"/>
                      </a:lnTo>
                      <a:lnTo>
                        <a:pt x="3047" y="300"/>
                      </a:lnTo>
                      <a:lnTo>
                        <a:pt x="3048" y="286"/>
                      </a:lnTo>
                      <a:lnTo>
                        <a:pt x="3049" y="279"/>
                      </a:lnTo>
                      <a:lnTo>
                        <a:pt x="3049" y="271"/>
                      </a:lnTo>
                      <a:lnTo>
                        <a:pt x="3049" y="264"/>
                      </a:lnTo>
                      <a:lnTo>
                        <a:pt x="3050" y="257"/>
                      </a:lnTo>
                      <a:lnTo>
                        <a:pt x="3050" y="250"/>
                      </a:lnTo>
                      <a:lnTo>
                        <a:pt x="3050" y="243"/>
                      </a:lnTo>
                      <a:lnTo>
                        <a:pt x="3051" y="236"/>
                      </a:lnTo>
                      <a:lnTo>
                        <a:pt x="3051" y="228"/>
                      </a:lnTo>
                      <a:lnTo>
                        <a:pt x="3052" y="221"/>
                      </a:lnTo>
                      <a:lnTo>
                        <a:pt x="3052" y="214"/>
                      </a:lnTo>
                      <a:lnTo>
                        <a:pt x="3053" y="192"/>
                      </a:lnTo>
                      <a:lnTo>
                        <a:pt x="3053" y="185"/>
                      </a:lnTo>
                      <a:lnTo>
                        <a:pt x="3054" y="178"/>
                      </a:lnTo>
                      <a:lnTo>
                        <a:pt x="3054" y="170"/>
                      </a:lnTo>
                      <a:lnTo>
                        <a:pt x="3055" y="163"/>
                      </a:lnTo>
                      <a:lnTo>
                        <a:pt x="3055" y="156"/>
                      </a:lnTo>
                      <a:lnTo>
                        <a:pt x="3055" y="149"/>
                      </a:lnTo>
                      <a:lnTo>
                        <a:pt x="3056" y="135"/>
                      </a:lnTo>
                      <a:lnTo>
                        <a:pt x="3056" y="128"/>
                      </a:lnTo>
                      <a:lnTo>
                        <a:pt x="3057" y="121"/>
                      </a:lnTo>
                      <a:lnTo>
                        <a:pt x="3057" y="115"/>
                      </a:lnTo>
                      <a:lnTo>
                        <a:pt x="3058" y="108"/>
                      </a:lnTo>
                      <a:lnTo>
                        <a:pt x="3058" y="102"/>
                      </a:lnTo>
                      <a:lnTo>
                        <a:pt x="3058" y="95"/>
                      </a:lnTo>
                      <a:lnTo>
                        <a:pt x="3059" y="89"/>
                      </a:lnTo>
                      <a:lnTo>
                        <a:pt x="3059" y="83"/>
                      </a:lnTo>
                      <a:lnTo>
                        <a:pt x="3059" y="77"/>
                      </a:lnTo>
                      <a:lnTo>
                        <a:pt x="3060" y="71"/>
                      </a:lnTo>
                      <a:lnTo>
                        <a:pt x="3060" y="65"/>
                      </a:lnTo>
                      <a:lnTo>
                        <a:pt x="3061" y="60"/>
                      </a:lnTo>
                      <a:lnTo>
                        <a:pt x="3061" y="54"/>
                      </a:lnTo>
                      <a:lnTo>
                        <a:pt x="3061" y="49"/>
                      </a:lnTo>
                      <a:lnTo>
                        <a:pt x="3062" y="44"/>
                      </a:lnTo>
                      <a:lnTo>
                        <a:pt x="3062" y="39"/>
                      </a:lnTo>
                      <a:lnTo>
                        <a:pt x="3062" y="35"/>
                      </a:lnTo>
                      <a:lnTo>
                        <a:pt x="3063" y="31"/>
                      </a:lnTo>
                      <a:lnTo>
                        <a:pt x="3063" y="27"/>
                      </a:lnTo>
                      <a:lnTo>
                        <a:pt x="3064" y="23"/>
                      </a:lnTo>
                      <a:lnTo>
                        <a:pt x="3064" y="19"/>
                      </a:lnTo>
                      <a:lnTo>
                        <a:pt x="3064" y="16"/>
                      </a:lnTo>
                      <a:lnTo>
                        <a:pt x="3065" y="13"/>
                      </a:lnTo>
                      <a:lnTo>
                        <a:pt x="3065" y="10"/>
                      </a:lnTo>
                      <a:lnTo>
                        <a:pt x="3065" y="8"/>
                      </a:lnTo>
                      <a:lnTo>
                        <a:pt x="3066" y="6"/>
                      </a:lnTo>
                      <a:lnTo>
                        <a:pt x="3066" y="4"/>
                      </a:lnTo>
                      <a:lnTo>
                        <a:pt x="3067" y="2"/>
                      </a:lnTo>
                      <a:lnTo>
                        <a:pt x="3067" y="1"/>
                      </a:lnTo>
                      <a:lnTo>
                        <a:pt x="3067" y="0"/>
                      </a:lnTo>
                      <a:lnTo>
                        <a:pt x="3068" y="0"/>
                      </a:lnTo>
                      <a:lnTo>
                        <a:pt x="3068" y="0"/>
                      </a:lnTo>
                      <a:lnTo>
                        <a:pt x="3068" y="0"/>
                      </a:lnTo>
                      <a:lnTo>
                        <a:pt x="3069" y="0"/>
                      </a:lnTo>
                      <a:lnTo>
                        <a:pt x="3069" y="1"/>
                      </a:lnTo>
                      <a:lnTo>
                        <a:pt x="3070" y="2"/>
                      </a:lnTo>
                      <a:lnTo>
                        <a:pt x="3070" y="4"/>
                      </a:lnTo>
                      <a:lnTo>
                        <a:pt x="3070" y="6"/>
                      </a:lnTo>
                      <a:lnTo>
                        <a:pt x="3071" y="8"/>
                      </a:lnTo>
                      <a:lnTo>
                        <a:pt x="3071" y="11"/>
                      </a:lnTo>
                      <a:lnTo>
                        <a:pt x="3071" y="14"/>
                      </a:lnTo>
                      <a:lnTo>
                        <a:pt x="3072" y="18"/>
                      </a:lnTo>
                      <a:lnTo>
                        <a:pt x="3072" y="22"/>
                      </a:lnTo>
                      <a:lnTo>
                        <a:pt x="3073" y="26"/>
                      </a:lnTo>
                      <a:lnTo>
                        <a:pt x="3073" y="31"/>
                      </a:lnTo>
                      <a:lnTo>
                        <a:pt x="3073" y="36"/>
                      </a:lnTo>
                      <a:lnTo>
                        <a:pt x="3074" y="41"/>
                      </a:lnTo>
                      <a:lnTo>
                        <a:pt x="3074" y="47"/>
                      </a:lnTo>
                      <a:lnTo>
                        <a:pt x="3074" y="54"/>
                      </a:lnTo>
                      <a:lnTo>
                        <a:pt x="3075" y="60"/>
                      </a:lnTo>
                      <a:lnTo>
                        <a:pt x="3075" y="67"/>
                      </a:lnTo>
                      <a:lnTo>
                        <a:pt x="3076" y="75"/>
                      </a:lnTo>
                      <a:lnTo>
                        <a:pt x="3076" y="82"/>
                      </a:lnTo>
                      <a:lnTo>
                        <a:pt x="3076" y="91"/>
                      </a:lnTo>
                      <a:lnTo>
                        <a:pt x="3077" y="99"/>
                      </a:lnTo>
                      <a:lnTo>
                        <a:pt x="3077" y="108"/>
                      </a:lnTo>
                      <a:lnTo>
                        <a:pt x="3077" y="117"/>
                      </a:lnTo>
                      <a:lnTo>
                        <a:pt x="3078" y="127"/>
                      </a:lnTo>
                      <a:lnTo>
                        <a:pt x="3078" y="137"/>
                      </a:lnTo>
                      <a:lnTo>
                        <a:pt x="3079" y="147"/>
                      </a:lnTo>
                      <a:lnTo>
                        <a:pt x="3079" y="158"/>
                      </a:lnTo>
                      <a:lnTo>
                        <a:pt x="3079" y="169"/>
                      </a:lnTo>
                      <a:lnTo>
                        <a:pt x="3080" y="180"/>
                      </a:lnTo>
                      <a:lnTo>
                        <a:pt x="3080" y="192"/>
                      </a:lnTo>
                      <a:lnTo>
                        <a:pt x="3080" y="204"/>
                      </a:lnTo>
                      <a:lnTo>
                        <a:pt x="3081" y="216"/>
                      </a:lnTo>
                      <a:lnTo>
                        <a:pt x="3081" y="229"/>
                      </a:lnTo>
                      <a:lnTo>
                        <a:pt x="3082" y="241"/>
                      </a:lnTo>
                      <a:lnTo>
                        <a:pt x="3082" y="255"/>
                      </a:lnTo>
                      <a:lnTo>
                        <a:pt x="3082" y="268"/>
                      </a:lnTo>
                      <a:lnTo>
                        <a:pt x="3083" y="281"/>
                      </a:lnTo>
                      <a:lnTo>
                        <a:pt x="3083" y="295"/>
                      </a:lnTo>
                      <a:lnTo>
                        <a:pt x="3083" y="309"/>
                      </a:lnTo>
                      <a:lnTo>
                        <a:pt x="3084" y="324"/>
                      </a:lnTo>
                      <a:lnTo>
                        <a:pt x="3084" y="338"/>
                      </a:lnTo>
                      <a:lnTo>
                        <a:pt x="3085" y="353"/>
                      </a:lnTo>
                      <a:lnTo>
                        <a:pt x="3085" y="368"/>
                      </a:lnTo>
                      <a:lnTo>
                        <a:pt x="3085" y="383"/>
                      </a:lnTo>
                      <a:lnTo>
                        <a:pt x="3086" y="399"/>
                      </a:lnTo>
                      <a:lnTo>
                        <a:pt x="3086" y="414"/>
                      </a:lnTo>
                      <a:lnTo>
                        <a:pt x="3086" y="430"/>
                      </a:lnTo>
                      <a:lnTo>
                        <a:pt x="3087" y="445"/>
                      </a:lnTo>
                      <a:lnTo>
                        <a:pt x="3087" y="461"/>
                      </a:lnTo>
                      <a:lnTo>
                        <a:pt x="3088" y="477"/>
                      </a:lnTo>
                      <a:lnTo>
                        <a:pt x="3088" y="494"/>
                      </a:lnTo>
                      <a:lnTo>
                        <a:pt x="3088" y="510"/>
                      </a:lnTo>
                      <a:lnTo>
                        <a:pt x="3089" y="526"/>
                      </a:lnTo>
                      <a:lnTo>
                        <a:pt x="3089" y="543"/>
                      </a:lnTo>
                      <a:lnTo>
                        <a:pt x="3089" y="559"/>
                      </a:lnTo>
                      <a:lnTo>
                        <a:pt x="3090" y="576"/>
                      </a:lnTo>
                      <a:lnTo>
                        <a:pt x="3090" y="593"/>
                      </a:lnTo>
                      <a:lnTo>
                        <a:pt x="3091" y="609"/>
                      </a:lnTo>
                      <a:lnTo>
                        <a:pt x="3091" y="626"/>
                      </a:lnTo>
                      <a:lnTo>
                        <a:pt x="3091" y="643"/>
                      </a:lnTo>
                      <a:lnTo>
                        <a:pt x="3092" y="676"/>
                      </a:lnTo>
                      <a:lnTo>
                        <a:pt x="3093" y="693"/>
                      </a:lnTo>
                      <a:lnTo>
                        <a:pt x="3093" y="710"/>
                      </a:lnTo>
                      <a:lnTo>
                        <a:pt x="3094" y="743"/>
                      </a:lnTo>
                      <a:lnTo>
                        <a:pt x="3094" y="760"/>
                      </a:lnTo>
                      <a:lnTo>
                        <a:pt x="3094" y="777"/>
                      </a:lnTo>
                      <a:lnTo>
                        <a:pt x="3095" y="793"/>
                      </a:lnTo>
                      <a:lnTo>
                        <a:pt x="3095" y="810"/>
                      </a:lnTo>
                      <a:lnTo>
                        <a:pt x="3096" y="826"/>
                      </a:lnTo>
                      <a:lnTo>
                        <a:pt x="3096" y="843"/>
                      </a:lnTo>
                      <a:lnTo>
                        <a:pt x="3096" y="859"/>
                      </a:lnTo>
                      <a:lnTo>
                        <a:pt x="3097" y="876"/>
                      </a:lnTo>
                      <a:lnTo>
                        <a:pt x="3097" y="892"/>
                      </a:lnTo>
                      <a:lnTo>
                        <a:pt x="3097" y="908"/>
                      </a:lnTo>
                      <a:lnTo>
                        <a:pt x="3098" y="924"/>
                      </a:lnTo>
                      <a:lnTo>
                        <a:pt x="3098" y="940"/>
                      </a:lnTo>
                      <a:lnTo>
                        <a:pt x="3098" y="955"/>
                      </a:lnTo>
                      <a:lnTo>
                        <a:pt x="3099" y="971"/>
                      </a:lnTo>
                      <a:lnTo>
                        <a:pt x="3099" y="987"/>
                      </a:lnTo>
                      <a:lnTo>
                        <a:pt x="3100" y="1002"/>
                      </a:lnTo>
                      <a:lnTo>
                        <a:pt x="3100" y="1017"/>
                      </a:lnTo>
                      <a:lnTo>
                        <a:pt x="3100" y="1032"/>
                      </a:lnTo>
                      <a:lnTo>
                        <a:pt x="3101" y="1047"/>
                      </a:lnTo>
                      <a:lnTo>
                        <a:pt x="3101" y="1062"/>
                      </a:lnTo>
                      <a:lnTo>
                        <a:pt x="3102" y="1077"/>
                      </a:lnTo>
                      <a:lnTo>
                        <a:pt x="3102" y="1091"/>
                      </a:lnTo>
                      <a:lnTo>
                        <a:pt x="3102" y="1106"/>
                      </a:lnTo>
                      <a:lnTo>
                        <a:pt x="3103" y="1120"/>
                      </a:lnTo>
                      <a:lnTo>
                        <a:pt x="3103" y="1134"/>
                      </a:lnTo>
                      <a:lnTo>
                        <a:pt x="3103" y="1148"/>
                      </a:lnTo>
                      <a:lnTo>
                        <a:pt x="3104" y="1162"/>
                      </a:lnTo>
                      <a:lnTo>
                        <a:pt x="3104" y="1175"/>
                      </a:lnTo>
                      <a:lnTo>
                        <a:pt x="3105" y="1189"/>
                      </a:lnTo>
                      <a:lnTo>
                        <a:pt x="3105" y="1202"/>
                      </a:lnTo>
                      <a:lnTo>
                        <a:pt x="3105" y="1215"/>
                      </a:lnTo>
                      <a:lnTo>
                        <a:pt x="3106" y="1228"/>
                      </a:lnTo>
                      <a:lnTo>
                        <a:pt x="3106" y="1241"/>
                      </a:lnTo>
                      <a:lnTo>
                        <a:pt x="3106" y="1253"/>
                      </a:lnTo>
                      <a:lnTo>
                        <a:pt x="3107" y="1265"/>
                      </a:lnTo>
                      <a:lnTo>
                        <a:pt x="3107" y="1278"/>
                      </a:lnTo>
                      <a:lnTo>
                        <a:pt x="3108" y="1290"/>
                      </a:lnTo>
                      <a:lnTo>
                        <a:pt x="3108" y="1302"/>
                      </a:lnTo>
                      <a:lnTo>
                        <a:pt x="3108" y="1313"/>
                      </a:lnTo>
                      <a:lnTo>
                        <a:pt x="3109" y="1325"/>
                      </a:lnTo>
                      <a:lnTo>
                        <a:pt x="3109" y="1336"/>
                      </a:lnTo>
                      <a:lnTo>
                        <a:pt x="3109" y="1347"/>
                      </a:lnTo>
                      <a:lnTo>
                        <a:pt x="3110" y="1358"/>
                      </a:lnTo>
                      <a:lnTo>
                        <a:pt x="3110" y="1369"/>
                      </a:lnTo>
                      <a:lnTo>
                        <a:pt x="3111" y="1380"/>
                      </a:lnTo>
                      <a:lnTo>
                        <a:pt x="3111" y="1390"/>
                      </a:lnTo>
                      <a:lnTo>
                        <a:pt x="3111" y="1400"/>
                      </a:lnTo>
                      <a:lnTo>
                        <a:pt x="3112" y="1410"/>
                      </a:lnTo>
                      <a:lnTo>
                        <a:pt x="3112" y="1420"/>
                      </a:lnTo>
                      <a:lnTo>
                        <a:pt x="3112" y="1430"/>
                      </a:lnTo>
                      <a:lnTo>
                        <a:pt x="3113" y="1440"/>
                      </a:lnTo>
                      <a:lnTo>
                        <a:pt x="3113" y="1449"/>
                      </a:lnTo>
                      <a:lnTo>
                        <a:pt x="3114" y="1458"/>
                      </a:lnTo>
                      <a:lnTo>
                        <a:pt x="3114" y="1468"/>
                      </a:lnTo>
                      <a:lnTo>
                        <a:pt x="3114" y="1476"/>
                      </a:lnTo>
                      <a:lnTo>
                        <a:pt x="3115" y="1485"/>
                      </a:lnTo>
                      <a:lnTo>
                        <a:pt x="3115" y="1494"/>
                      </a:lnTo>
                      <a:lnTo>
                        <a:pt x="3115" y="1502"/>
                      </a:lnTo>
                      <a:lnTo>
                        <a:pt x="3116" y="1511"/>
                      </a:lnTo>
                      <a:lnTo>
                        <a:pt x="3116" y="1519"/>
                      </a:lnTo>
                      <a:lnTo>
                        <a:pt x="3117" y="1527"/>
                      </a:lnTo>
                      <a:lnTo>
                        <a:pt x="3117" y="1535"/>
                      </a:lnTo>
                      <a:lnTo>
                        <a:pt x="3117" y="1542"/>
                      </a:lnTo>
                      <a:lnTo>
                        <a:pt x="3118" y="1550"/>
                      </a:lnTo>
                      <a:lnTo>
                        <a:pt x="3118" y="1557"/>
                      </a:lnTo>
                      <a:lnTo>
                        <a:pt x="3118" y="1565"/>
                      </a:lnTo>
                      <a:lnTo>
                        <a:pt x="3119" y="1572"/>
                      </a:lnTo>
                      <a:lnTo>
                        <a:pt x="3119" y="1579"/>
                      </a:lnTo>
                      <a:lnTo>
                        <a:pt x="3120" y="1586"/>
                      </a:lnTo>
                      <a:lnTo>
                        <a:pt x="3120" y="1593"/>
                      </a:lnTo>
                      <a:lnTo>
                        <a:pt x="3120" y="1599"/>
                      </a:lnTo>
                      <a:lnTo>
                        <a:pt x="3121" y="1606"/>
                      </a:lnTo>
                      <a:lnTo>
                        <a:pt x="3121" y="1612"/>
                      </a:lnTo>
                      <a:lnTo>
                        <a:pt x="3121" y="1618"/>
                      </a:lnTo>
                      <a:lnTo>
                        <a:pt x="3122" y="1624"/>
                      </a:lnTo>
                      <a:lnTo>
                        <a:pt x="3122" y="1630"/>
                      </a:lnTo>
                      <a:lnTo>
                        <a:pt x="3123" y="1636"/>
                      </a:lnTo>
                      <a:lnTo>
                        <a:pt x="3123" y="1642"/>
                      </a:lnTo>
                      <a:lnTo>
                        <a:pt x="3123" y="1648"/>
                      </a:lnTo>
                      <a:lnTo>
                        <a:pt x="3124" y="1653"/>
                      </a:lnTo>
                      <a:lnTo>
                        <a:pt x="3124" y="1659"/>
                      </a:lnTo>
                      <a:lnTo>
                        <a:pt x="3124" y="1664"/>
                      </a:lnTo>
                      <a:lnTo>
                        <a:pt x="3125" y="1669"/>
                      </a:lnTo>
                      <a:lnTo>
                        <a:pt x="3125" y="1674"/>
                      </a:lnTo>
                      <a:lnTo>
                        <a:pt x="3126" y="1679"/>
                      </a:lnTo>
                      <a:lnTo>
                        <a:pt x="3126" y="1684"/>
                      </a:lnTo>
                      <a:lnTo>
                        <a:pt x="3126" y="1689"/>
                      </a:lnTo>
                      <a:lnTo>
                        <a:pt x="3127" y="1694"/>
                      </a:lnTo>
                      <a:lnTo>
                        <a:pt x="3127" y="1699"/>
                      </a:lnTo>
                      <a:lnTo>
                        <a:pt x="3127" y="1703"/>
                      </a:lnTo>
                      <a:lnTo>
                        <a:pt x="3128" y="1708"/>
                      </a:lnTo>
                      <a:lnTo>
                        <a:pt x="3128" y="1712"/>
                      </a:lnTo>
                      <a:lnTo>
                        <a:pt x="3129" y="1716"/>
                      </a:lnTo>
                      <a:lnTo>
                        <a:pt x="3129" y="1721"/>
                      </a:lnTo>
                      <a:lnTo>
                        <a:pt x="3129" y="1725"/>
                      </a:lnTo>
                      <a:lnTo>
                        <a:pt x="3130" y="1729"/>
                      </a:lnTo>
                      <a:lnTo>
                        <a:pt x="3130" y="1733"/>
                      </a:lnTo>
                      <a:lnTo>
                        <a:pt x="3130" y="1737"/>
                      </a:lnTo>
                      <a:lnTo>
                        <a:pt x="3131" y="1740"/>
                      </a:lnTo>
                      <a:lnTo>
                        <a:pt x="3131" y="1744"/>
                      </a:lnTo>
                      <a:lnTo>
                        <a:pt x="3132" y="1748"/>
                      </a:lnTo>
                      <a:lnTo>
                        <a:pt x="3132" y="1751"/>
                      </a:lnTo>
                      <a:lnTo>
                        <a:pt x="3132" y="1755"/>
                      </a:lnTo>
                      <a:lnTo>
                        <a:pt x="3133" y="1758"/>
                      </a:lnTo>
                      <a:lnTo>
                        <a:pt x="3133" y="1762"/>
                      </a:lnTo>
                      <a:lnTo>
                        <a:pt x="3133" y="1765"/>
                      </a:lnTo>
                      <a:lnTo>
                        <a:pt x="3134" y="1768"/>
                      </a:lnTo>
                      <a:lnTo>
                        <a:pt x="3134" y="1772"/>
                      </a:lnTo>
                      <a:lnTo>
                        <a:pt x="3135" y="1775"/>
                      </a:lnTo>
                      <a:lnTo>
                        <a:pt x="3135" y="1778"/>
                      </a:lnTo>
                      <a:lnTo>
                        <a:pt x="3135" y="1781"/>
                      </a:lnTo>
                      <a:lnTo>
                        <a:pt x="3136" y="1784"/>
                      </a:lnTo>
                      <a:lnTo>
                        <a:pt x="3136" y="1787"/>
                      </a:lnTo>
                      <a:lnTo>
                        <a:pt x="3136" y="1790"/>
                      </a:lnTo>
                      <a:lnTo>
                        <a:pt x="3137" y="1793"/>
                      </a:lnTo>
                      <a:lnTo>
                        <a:pt x="3137" y="1795"/>
                      </a:lnTo>
                      <a:lnTo>
                        <a:pt x="3138" y="1798"/>
                      </a:lnTo>
                      <a:lnTo>
                        <a:pt x="3138" y="1801"/>
                      </a:lnTo>
                      <a:lnTo>
                        <a:pt x="3138" y="1803"/>
                      </a:lnTo>
                      <a:lnTo>
                        <a:pt x="3139" y="1806"/>
                      </a:lnTo>
                      <a:lnTo>
                        <a:pt x="3139" y="1809"/>
                      </a:lnTo>
                      <a:lnTo>
                        <a:pt x="3139" y="1811"/>
                      </a:lnTo>
                      <a:lnTo>
                        <a:pt x="3140" y="1814"/>
                      </a:lnTo>
                      <a:lnTo>
                        <a:pt x="3140" y="1816"/>
                      </a:lnTo>
                      <a:lnTo>
                        <a:pt x="3141" y="1818"/>
                      </a:lnTo>
                      <a:lnTo>
                        <a:pt x="3141" y="1821"/>
                      </a:lnTo>
                      <a:lnTo>
                        <a:pt x="3141" y="1823"/>
                      </a:lnTo>
                      <a:lnTo>
                        <a:pt x="3142" y="1825"/>
                      </a:lnTo>
                      <a:lnTo>
                        <a:pt x="3142" y="1827"/>
                      </a:lnTo>
                      <a:lnTo>
                        <a:pt x="3143" y="1830"/>
                      </a:lnTo>
                      <a:lnTo>
                        <a:pt x="3143" y="1832"/>
                      </a:lnTo>
                      <a:lnTo>
                        <a:pt x="3143" y="1834"/>
                      </a:lnTo>
                      <a:lnTo>
                        <a:pt x="3144" y="1836"/>
                      </a:lnTo>
                      <a:lnTo>
                        <a:pt x="3144" y="1838"/>
                      </a:lnTo>
                      <a:lnTo>
                        <a:pt x="3144" y="1840"/>
                      </a:lnTo>
                      <a:lnTo>
                        <a:pt x="3145" y="1842"/>
                      </a:lnTo>
                      <a:lnTo>
                        <a:pt x="3145" y="1844"/>
                      </a:lnTo>
                      <a:lnTo>
                        <a:pt x="3145" y="1846"/>
                      </a:lnTo>
                      <a:lnTo>
                        <a:pt x="3146" y="1848"/>
                      </a:lnTo>
                      <a:lnTo>
                        <a:pt x="3146" y="1849"/>
                      </a:lnTo>
                      <a:lnTo>
                        <a:pt x="3147" y="1851"/>
                      </a:lnTo>
                      <a:lnTo>
                        <a:pt x="3147" y="1853"/>
                      </a:lnTo>
                      <a:lnTo>
                        <a:pt x="3147" y="1855"/>
                      </a:lnTo>
                      <a:lnTo>
                        <a:pt x="3148" y="1858"/>
                      </a:lnTo>
                      <a:lnTo>
                        <a:pt x="3148" y="1860"/>
                      </a:lnTo>
                      <a:lnTo>
                        <a:pt x="3149" y="1863"/>
                      </a:lnTo>
                      <a:lnTo>
                        <a:pt x="3150" y="1865"/>
                      </a:lnTo>
                      <a:lnTo>
                        <a:pt x="3150" y="1868"/>
                      </a:lnTo>
                      <a:lnTo>
                        <a:pt x="3151" y="1869"/>
                      </a:lnTo>
                      <a:lnTo>
                        <a:pt x="3152" y="1872"/>
                      </a:lnTo>
                      <a:lnTo>
                        <a:pt x="3152" y="1874"/>
                      </a:lnTo>
                      <a:lnTo>
                        <a:pt x="3152" y="1875"/>
                      </a:lnTo>
                      <a:lnTo>
                        <a:pt x="3153" y="1877"/>
                      </a:lnTo>
                      <a:lnTo>
                        <a:pt x="3153" y="1878"/>
                      </a:lnTo>
                      <a:lnTo>
                        <a:pt x="3153" y="1879"/>
                      </a:lnTo>
                      <a:lnTo>
                        <a:pt x="3154" y="1882"/>
                      </a:lnTo>
                      <a:lnTo>
                        <a:pt x="3155" y="1883"/>
                      </a:lnTo>
                      <a:lnTo>
                        <a:pt x="3155" y="1885"/>
                      </a:lnTo>
                      <a:lnTo>
                        <a:pt x="3155" y="1886"/>
                      </a:lnTo>
                      <a:lnTo>
                        <a:pt x="3156" y="1887"/>
                      </a:lnTo>
                      <a:lnTo>
                        <a:pt x="3156" y="1888"/>
                      </a:lnTo>
                      <a:lnTo>
                        <a:pt x="3156" y="1890"/>
                      </a:lnTo>
                      <a:lnTo>
                        <a:pt x="3157" y="1892"/>
                      </a:lnTo>
                      <a:lnTo>
                        <a:pt x="3158" y="1893"/>
                      </a:lnTo>
                      <a:lnTo>
                        <a:pt x="3158" y="1894"/>
                      </a:lnTo>
                      <a:lnTo>
                        <a:pt x="3158" y="1895"/>
                      </a:lnTo>
                      <a:lnTo>
                        <a:pt x="3159" y="1896"/>
                      </a:lnTo>
                      <a:lnTo>
                        <a:pt x="3159" y="1897"/>
                      </a:lnTo>
                      <a:lnTo>
                        <a:pt x="3160" y="1899"/>
                      </a:lnTo>
                      <a:lnTo>
                        <a:pt x="3160" y="1901"/>
                      </a:lnTo>
                      <a:lnTo>
                        <a:pt x="3161" y="1903"/>
                      </a:lnTo>
                      <a:lnTo>
                        <a:pt x="3161" y="1904"/>
                      </a:lnTo>
                      <a:lnTo>
                        <a:pt x="3162" y="1905"/>
                      </a:lnTo>
                      <a:lnTo>
                        <a:pt x="3162" y="1906"/>
                      </a:lnTo>
                      <a:lnTo>
                        <a:pt x="3163" y="1907"/>
                      </a:lnTo>
                      <a:lnTo>
                        <a:pt x="3163" y="1908"/>
                      </a:lnTo>
                      <a:lnTo>
                        <a:pt x="3164" y="1909"/>
                      </a:lnTo>
                      <a:lnTo>
                        <a:pt x="3164" y="1910"/>
                      </a:lnTo>
                      <a:lnTo>
                        <a:pt x="3164" y="1911"/>
                      </a:lnTo>
                      <a:lnTo>
                        <a:pt x="3165" y="1912"/>
                      </a:lnTo>
                      <a:lnTo>
                        <a:pt x="3165" y="1913"/>
                      </a:lnTo>
                      <a:lnTo>
                        <a:pt x="3165" y="1913"/>
                      </a:lnTo>
                      <a:lnTo>
                        <a:pt x="3166" y="1914"/>
                      </a:lnTo>
                      <a:lnTo>
                        <a:pt x="3167" y="1916"/>
                      </a:lnTo>
                      <a:lnTo>
                        <a:pt x="3167" y="1917"/>
                      </a:lnTo>
                      <a:lnTo>
                        <a:pt x="3167" y="1917"/>
                      </a:lnTo>
                      <a:lnTo>
                        <a:pt x="3168" y="1918"/>
                      </a:lnTo>
                      <a:lnTo>
                        <a:pt x="3168" y="1919"/>
                      </a:lnTo>
                      <a:lnTo>
                        <a:pt x="3168" y="1920"/>
                      </a:lnTo>
                      <a:lnTo>
                        <a:pt x="3169" y="1920"/>
                      </a:lnTo>
                      <a:lnTo>
                        <a:pt x="3169" y="1921"/>
                      </a:lnTo>
                      <a:lnTo>
                        <a:pt x="3170" y="1922"/>
                      </a:lnTo>
                      <a:lnTo>
                        <a:pt x="3170" y="1922"/>
                      </a:lnTo>
                      <a:lnTo>
                        <a:pt x="3170" y="1923"/>
                      </a:lnTo>
                      <a:lnTo>
                        <a:pt x="3171" y="1924"/>
                      </a:lnTo>
                      <a:lnTo>
                        <a:pt x="3171" y="1924"/>
                      </a:lnTo>
                      <a:lnTo>
                        <a:pt x="3171" y="1925"/>
                      </a:lnTo>
                      <a:lnTo>
                        <a:pt x="3172" y="1926"/>
                      </a:lnTo>
                      <a:lnTo>
                        <a:pt x="3172" y="1926"/>
                      </a:lnTo>
                      <a:lnTo>
                        <a:pt x="3173" y="1927"/>
                      </a:lnTo>
                      <a:lnTo>
                        <a:pt x="3173" y="1928"/>
                      </a:lnTo>
                      <a:lnTo>
                        <a:pt x="3174" y="1929"/>
                      </a:lnTo>
                      <a:lnTo>
                        <a:pt x="3174" y="1929"/>
                      </a:lnTo>
                      <a:lnTo>
                        <a:pt x="3174" y="1930"/>
                      </a:lnTo>
                      <a:lnTo>
                        <a:pt x="3175" y="1930"/>
                      </a:lnTo>
                      <a:lnTo>
                        <a:pt x="3175" y="1931"/>
                      </a:lnTo>
                      <a:lnTo>
                        <a:pt x="3176" y="1931"/>
                      </a:lnTo>
                      <a:lnTo>
                        <a:pt x="3176" y="1932"/>
                      </a:lnTo>
                      <a:lnTo>
                        <a:pt x="3176" y="1933"/>
                      </a:lnTo>
                      <a:lnTo>
                        <a:pt x="3177" y="1934"/>
                      </a:lnTo>
                      <a:lnTo>
                        <a:pt x="3177" y="1934"/>
                      </a:lnTo>
                      <a:lnTo>
                        <a:pt x="3178" y="1935"/>
                      </a:lnTo>
                      <a:lnTo>
                        <a:pt x="3179" y="1935"/>
                      </a:lnTo>
                      <a:lnTo>
                        <a:pt x="3179" y="1936"/>
                      </a:lnTo>
                      <a:lnTo>
                        <a:pt x="3180" y="1937"/>
                      </a:lnTo>
                      <a:lnTo>
                        <a:pt x="3180" y="1937"/>
                      </a:lnTo>
                      <a:lnTo>
                        <a:pt x="3180" y="1938"/>
                      </a:lnTo>
                      <a:lnTo>
                        <a:pt x="3181" y="1938"/>
                      </a:lnTo>
                      <a:lnTo>
                        <a:pt x="3181" y="1938"/>
                      </a:lnTo>
                      <a:lnTo>
                        <a:pt x="3182" y="1939"/>
                      </a:lnTo>
                      <a:lnTo>
                        <a:pt x="3182" y="1940"/>
                      </a:lnTo>
                      <a:lnTo>
                        <a:pt x="3183" y="1940"/>
                      </a:lnTo>
                      <a:lnTo>
                        <a:pt x="3183" y="1940"/>
                      </a:lnTo>
                      <a:lnTo>
                        <a:pt x="3183" y="1941"/>
                      </a:lnTo>
                      <a:lnTo>
                        <a:pt x="3184" y="1941"/>
                      </a:lnTo>
                      <a:lnTo>
                        <a:pt x="3185" y="1942"/>
                      </a:lnTo>
                      <a:lnTo>
                        <a:pt x="3185" y="1942"/>
                      </a:lnTo>
                      <a:lnTo>
                        <a:pt x="3185" y="1942"/>
                      </a:lnTo>
                      <a:lnTo>
                        <a:pt x="3186" y="1943"/>
                      </a:lnTo>
                      <a:lnTo>
                        <a:pt x="3186" y="1943"/>
                      </a:lnTo>
                      <a:lnTo>
                        <a:pt x="3186" y="1943"/>
                      </a:lnTo>
                      <a:lnTo>
                        <a:pt x="3187" y="1944"/>
                      </a:lnTo>
                      <a:lnTo>
                        <a:pt x="3187" y="1944"/>
                      </a:lnTo>
                      <a:lnTo>
                        <a:pt x="3188" y="1944"/>
                      </a:lnTo>
                      <a:lnTo>
                        <a:pt x="3188" y="1945"/>
                      </a:lnTo>
                      <a:lnTo>
                        <a:pt x="3188" y="1945"/>
                      </a:lnTo>
                      <a:lnTo>
                        <a:pt x="3189" y="1945"/>
                      </a:lnTo>
                      <a:lnTo>
                        <a:pt x="3189" y="1945"/>
                      </a:lnTo>
                      <a:lnTo>
                        <a:pt x="3190" y="1946"/>
                      </a:lnTo>
                      <a:lnTo>
                        <a:pt x="3190" y="1946"/>
                      </a:lnTo>
                      <a:lnTo>
                        <a:pt x="3191" y="1946"/>
                      </a:lnTo>
                      <a:lnTo>
                        <a:pt x="3191" y="1947"/>
                      </a:lnTo>
                      <a:lnTo>
                        <a:pt x="3192" y="1947"/>
                      </a:lnTo>
                      <a:lnTo>
                        <a:pt x="3192" y="1947"/>
                      </a:lnTo>
                      <a:lnTo>
                        <a:pt x="3192" y="1947"/>
                      </a:lnTo>
                      <a:lnTo>
                        <a:pt x="3193" y="1948"/>
                      </a:lnTo>
                      <a:lnTo>
                        <a:pt x="3194" y="1948"/>
                      </a:lnTo>
                      <a:lnTo>
                        <a:pt x="3194" y="1948"/>
                      </a:lnTo>
                      <a:lnTo>
                        <a:pt x="3195" y="1948"/>
                      </a:lnTo>
                      <a:lnTo>
                        <a:pt x="3195" y="1948"/>
                      </a:lnTo>
                      <a:lnTo>
                        <a:pt x="3195" y="1948"/>
                      </a:lnTo>
                      <a:lnTo>
                        <a:pt x="3196" y="1949"/>
                      </a:lnTo>
                      <a:lnTo>
                        <a:pt x="3196" y="1949"/>
                      </a:lnTo>
                      <a:lnTo>
                        <a:pt x="3197" y="1949"/>
                      </a:lnTo>
                      <a:lnTo>
                        <a:pt x="3197" y="1949"/>
                      </a:lnTo>
                      <a:lnTo>
                        <a:pt x="3198" y="1949"/>
                      </a:lnTo>
                      <a:lnTo>
                        <a:pt x="3198" y="1949"/>
                      </a:lnTo>
                      <a:lnTo>
                        <a:pt x="3198" y="1949"/>
                      </a:lnTo>
                      <a:lnTo>
                        <a:pt x="3199" y="1949"/>
                      </a:lnTo>
                      <a:lnTo>
                        <a:pt x="3200" y="1950"/>
                      </a:lnTo>
                      <a:lnTo>
                        <a:pt x="3200" y="1950"/>
                      </a:lnTo>
                      <a:lnTo>
                        <a:pt x="3201" y="1950"/>
                      </a:lnTo>
                      <a:lnTo>
                        <a:pt x="3202" y="1950"/>
                      </a:lnTo>
                      <a:lnTo>
                        <a:pt x="3202" y="1950"/>
                      </a:lnTo>
                      <a:lnTo>
                        <a:pt x="3204" y="1950"/>
                      </a:lnTo>
                      <a:lnTo>
                        <a:pt x="3204" y="1950"/>
                      </a:lnTo>
                      <a:lnTo>
                        <a:pt x="3205" y="1950"/>
                      </a:lnTo>
                      <a:lnTo>
                        <a:pt x="3205" y="1950"/>
                      </a:lnTo>
                      <a:lnTo>
                        <a:pt x="3206" y="1950"/>
                      </a:lnTo>
                      <a:lnTo>
                        <a:pt x="3206" y="1950"/>
                      </a:lnTo>
                      <a:lnTo>
                        <a:pt x="3206" y="1950"/>
                      </a:lnTo>
                      <a:lnTo>
                        <a:pt x="3207" y="1949"/>
                      </a:lnTo>
                      <a:lnTo>
                        <a:pt x="3208" y="1949"/>
                      </a:lnTo>
                      <a:lnTo>
                        <a:pt x="3208" y="1949"/>
                      </a:lnTo>
                      <a:lnTo>
                        <a:pt x="3208" y="1949"/>
                      </a:lnTo>
                      <a:lnTo>
                        <a:pt x="3209" y="1949"/>
                      </a:lnTo>
                      <a:lnTo>
                        <a:pt x="3209" y="1949"/>
                      </a:lnTo>
                      <a:lnTo>
                        <a:pt x="3210" y="1949"/>
                      </a:lnTo>
                      <a:lnTo>
                        <a:pt x="3210" y="1948"/>
                      </a:lnTo>
                      <a:lnTo>
                        <a:pt x="3211" y="1948"/>
                      </a:lnTo>
                      <a:lnTo>
                        <a:pt x="3211" y="1948"/>
                      </a:lnTo>
                      <a:lnTo>
                        <a:pt x="3211" y="1948"/>
                      </a:lnTo>
                      <a:lnTo>
                        <a:pt x="3212" y="1948"/>
                      </a:lnTo>
                      <a:lnTo>
                        <a:pt x="3212" y="1948"/>
                      </a:lnTo>
                      <a:lnTo>
                        <a:pt x="3213" y="1947"/>
                      </a:lnTo>
                      <a:lnTo>
                        <a:pt x="3213" y="1947"/>
                      </a:lnTo>
                      <a:lnTo>
                        <a:pt x="3214" y="1947"/>
                      </a:lnTo>
                      <a:lnTo>
                        <a:pt x="3214" y="1947"/>
                      </a:lnTo>
                      <a:lnTo>
                        <a:pt x="3214" y="1947"/>
                      </a:lnTo>
                      <a:lnTo>
                        <a:pt x="3215" y="1946"/>
                      </a:lnTo>
                      <a:lnTo>
                        <a:pt x="3215" y="1946"/>
                      </a:lnTo>
                      <a:lnTo>
                        <a:pt x="3216" y="1946"/>
                      </a:lnTo>
                      <a:lnTo>
                        <a:pt x="3216" y="1945"/>
                      </a:lnTo>
                      <a:lnTo>
                        <a:pt x="3217" y="1945"/>
                      </a:lnTo>
                      <a:lnTo>
                        <a:pt x="3217" y="1945"/>
                      </a:lnTo>
                      <a:lnTo>
                        <a:pt x="3218" y="1944"/>
                      </a:lnTo>
                      <a:lnTo>
                        <a:pt x="3218" y="1944"/>
                      </a:lnTo>
                      <a:lnTo>
                        <a:pt x="3218" y="1944"/>
                      </a:lnTo>
                      <a:lnTo>
                        <a:pt x="3219" y="1943"/>
                      </a:lnTo>
                      <a:lnTo>
                        <a:pt x="3219" y="1943"/>
                      </a:lnTo>
                      <a:lnTo>
                        <a:pt x="3220" y="1943"/>
                      </a:lnTo>
                      <a:lnTo>
                        <a:pt x="3220" y="1942"/>
                      </a:lnTo>
                      <a:lnTo>
                        <a:pt x="3221" y="1941"/>
                      </a:lnTo>
                      <a:lnTo>
                        <a:pt x="3222" y="1940"/>
                      </a:lnTo>
                      <a:lnTo>
                        <a:pt x="3222" y="1940"/>
                      </a:lnTo>
                      <a:lnTo>
                        <a:pt x="3223" y="1940"/>
                      </a:lnTo>
                      <a:lnTo>
                        <a:pt x="3223" y="1939"/>
                      </a:lnTo>
                      <a:lnTo>
                        <a:pt x="3223" y="1939"/>
                      </a:lnTo>
                      <a:lnTo>
                        <a:pt x="3224" y="1938"/>
                      </a:lnTo>
                      <a:lnTo>
                        <a:pt x="3224" y="1938"/>
                      </a:lnTo>
                      <a:lnTo>
                        <a:pt x="3224" y="1937"/>
                      </a:lnTo>
                      <a:lnTo>
                        <a:pt x="3225" y="1937"/>
                      </a:lnTo>
                      <a:lnTo>
                        <a:pt x="3225" y="1936"/>
                      </a:lnTo>
                      <a:lnTo>
                        <a:pt x="3226" y="1935"/>
                      </a:lnTo>
                      <a:lnTo>
                        <a:pt x="3226" y="1935"/>
                      </a:lnTo>
                      <a:lnTo>
                        <a:pt x="3227" y="1934"/>
                      </a:lnTo>
                      <a:lnTo>
                        <a:pt x="3227" y="1934"/>
                      </a:lnTo>
                      <a:lnTo>
                        <a:pt x="3227" y="1933"/>
                      </a:lnTo>
                      <a:lnTo>
                        <a:pt x="3229" y="1931"/>
                      </a:lnTo>
                      <a:lnTo>
                        <a:pt x="3229" y="1931"/>
                      </a:lnTo>
                      <a:lnTo>
                        <a:pt x="3229" y="1930"/>
                      </a:lnTo>
                      <a:lnTo>
                        <a:pt x="3230" y="1930"/>
                      </a:lnTo>
                      <a:lnTo>
                        <a:pt x="3230" y="1928"/>
                      </a:lnTo>
                      <a:lnTo>
                        <a:pt x="3231" y="1928"/>
                      </a:lnTo>
                      <a:lnTo>
                        <a:pt x="3231" y="1927"/>
                      </a:lnTo>
                      <a:lnTo>
                        <a:pt x="3232" y="1926"/>
                      </a:lnTo>
                      <a:lnTo>
                        <a:pt x="3232" y="1925"/>
                      </a:lnTo>
                      <a:lnTo>
                        <a:pt x="3233" y="1924"/>
                      </a:lnTo>
                      <a:lnTo>
                        <a:pt x="3233" y="1923"/>
                      </a:lnTo>
                      <a:lnTo>
                        <a:pt x="3234" y="1922"/>
                      </a:lnTo>
                      <a:lnTo>
                        <a:pt x="3234" y="1921"/>
                      </a:lnTo>
                      <a:lnTo>
                        <a:pt x="3235" y="1920"/>
                      </a:lnTo>
                      <a:lnTo>
                        <a:pt x="3235" y="1919"/>
                      </a:lnTo>
                      <a:lnTo>
                        <a:pt x="3236" y="1918"/>
                      </a:lnTo>
                      <a:lnTo>
                        <a:pt x="3236" y="1916"/>
                      </a:lnTo>
                      <a:lnTo>
                        <a:pt x="3237" y="1916"/>
                      </a:lnTo>
                      <a:lnTo>
                        <a:pt x="3238" y="1914"/>
                      </a:lnTo>
                      <a:lnTo>
                        <a:pt x="3238" y="1913"/>
                      </a:lnTo>
                      <a:lnTo>
                        <a:pt x="3239" y="1911"/>
                      </a:lnTo>
                      <a:lnTo>
                        <a:pt x="3239" y="1910"/>
                      </a:lnTo>
                      <a:lnTo>
                        <a:pt x="3240" y="1908"/>
                      </a:lnTo>
                      <a:lnTo>
                        <a:pt x="3240" y="1907"/>
                      </a:lnTo>
                      <a:lnTo>
                        <a:pt x="3241" y="1907"/>
                      </a:lnTo>
                      <a:lnTo>
                        <a:pt x="3241" y="1906"/>
                      </a:lnTo>
                      <a:lnTo>
                        <a:pt x="3241" y="1905"/>
                      </a:lnTo>
                      <a:lnTo>
                        <a:pt x="3242" y="1903"/>
                      </a:lnTo>
                      <a:lnTo>
                        <a:pt x="3242" y="1902"/>
                      </a:lnTo>
                      <a:lnTo>
                        <a:pt x="3244" y="1898"/>
                      </a:lnTo>
                      <a:lnTo>
                        <a:pt x="3244" y="1897"/>
                      </a:lnTo>
                      <a:lnTo>
                        <a:pt x="3245" y="1895"/>
                      </a:lnTo>
                      <a:lnTo>
                        <a:pt x="3245" y="1894"/>
                      </a:lnTo>
                      <a:lnTo>
                        <a:pt x="3246" y="1892"/>
                      </a:lnTo>
                      <a:lnTo>
                        <a:pt x="3246" y="1891"/>
                      </a:lnTo>
                      <a:lnTo>
                        <a:pt x="3247" y="1888"/>
                      </a:lnTo>
                      <a:lnTo>
                        <a:pt x="3247" y="1887"/>
                      </a:lnTo>
                      <a:lnTo>
                        <a:pt x="3248" y="1886"/>
                      </a:lnTo>
                      <a:lnTo>
                        <a:pt x="3248" y="1885"/>
                      </a:lnTo>
                      <a:lnTo>
                        <a:pt x="3248" y="1883"/>
                      </a:lnTo>
                      <a:lnTo>
                        <a:pt x="3249" y="1881"/>
                      </a:lnTo>
                      <a:lnTo>
                        <a:pt x="3250" y="1880"/>
                      </a:lnTo>
                      <a:lnTo>
                        <a:pt x="3250" y="1877"/>
                      </a:lnTo>
                      <a:lnTo>
                        <a:pt x="3251" y="1876"/>
                      </a:lnTo>
                      <a:lnTo>
                        <a:pt x="3251" y="1873"/>
                      </a:lnTo>
                      <a:lnTo>
                        <a:pt x="3252" y="1872"/>
                      </a:lnTo>
                      <a:lnTo>
                        <a:pt x="3252" y="1871"/>
                      </a:lnTo>
                      <a:lnTo>
                        <a:pt x="3253" y="1869"/>
                      </a:lnTo>
                      <a:lnTo>
                        <a:pt x="3253" y="1868"/>
                      </a:lnTo>
                      <a:lnTo>
                        <a:pt x="3253" y="1866"/>
                      </a:lnTo>
                      <a:lnTo>
                        <a:pt x="3254" y="1865"/>
                      </a:lnTo>
                      <a:lnTo>
                        <a:pt x="3254" y="1864"/>
                      </a:lnTo>
                      <a:lnTo>
                        <a:pt x="3254" y="1862"/>
                      </a:lnTo>
                      <a:lnTo>
                        <a:pt x="3255" y="1861"/>
                      </a:lnTo>
                      <a:lnTo>
                        <a:pt x="3255" y="1859"/>
                      </a:lnTo>
                      <a:lnTo>
                        <a:pt x="3256" y="1858"/>
                      </a:lnTo>
                      <a:lnTo>
                        <a:pt x="3256" y="1856"/>
                      </a:lnTo>
                      <a:lnTo>
                        <a:pt x="3256" y="1855"/>
                      </a:lnTo>
                      <a:lnTo>
                        <a:pt x="3257" y="1853"/>
                      </a:lnTo>
                      <a:lnTo>
                        <a:pt x="3257" y="1852"/>
                      </a:lnTo>
                      <a:lnTo>
                        <a:pt x="3257" y="1850"/>
                      </a:lnTo>
                      <a:lnTo>
                        <a:pt x="3258" y="1847"/>
                      </a:lnTo>
                      <a:lnTo>
                        <a:pt x="3259" y="1845"/>
                      </a:lnTo>
                      <a:lnTo>
                        <a:pt x="3259" y="1844"/>
                      </a:lnTo>
                      <a:lnTo>
                        <a:pt x="3259" y="1842"/>
                      </a:lnTo>
                      <a:lnTo>
                        <a:pt x="3260" y="1840"/>
                      </a:lnTo>
                      <a:lnTo>
                        <a:pt x="3260" y="1839"/>
                      </a:lnTo>
                      <a:lnTo>
                        <a:pt x="3261" y="1835"/>
                      </a:lnTo>
                      <a:lnTo>
                        <a:pt x="3261" y="1833"/>
                      </a:lnTo>
                      <a:lnTo>
                        <a:pt x="3262" y="1832"/>
                      </a:lnTo>
                      <a:lnTo>
                        <a:pt x="3262" y="1830"/>
                      </a:lnTo>
                      <a:lnTo>
                        <a:pt x="3262" y="1828"/>
                      </a:lnTo>
                      <a:lnTo>
                        <a:pt x="3263" y="1825"/>
                      </a:lnTo>
                      <a:lnTo>
                        <a:pt x="3264" y="1823"/>
                      </a:lnTo>
                      <a:lnTo>
                        <a:pt x="3265" y="1817"/>
                      </a:lnTo>
                      <a:lnTo>
                        <a:pt x="3265" y="1815"/>
                      </a:lnTo>
                      <a:lnTo>
                        <a:pt x="3265" y="1813"/>
                      </a:lnTo>
                      <a:lnTo>
                        <a:pt x="3266" y="1811"/>
                      </a:lnTo>
                      <a:lnTo>
                        <a:pt x="3267" y="1807"/>
                      </a:lnTo>
                      <a:lnTo>
                        <a:pt x="3267" y="1805"/>
                      </a:lnTo>
                      <a:lnTo>
                        <a:pt x="3268" y="1801"/>
                      </a:lnTo>
                      <a:lnTo>
                        <a:pt x="3268" y="1798"/>
                      </a:lnTo>
                      <a:lnTo>
                        <a:pt x="3268" y="1796"/>
                      </a:lnTo>
                      <a:lnTo>
                        <a:pt x="3269" y="1794"/>
                      </a:lnTo>
                      <a:lnTo>
                        <a:pt x="3269" y="1792"/>
                      </a:lnTo>
                      <a:lnTo>
                        <a:pt x="3270" y="1790"/>
                      </a:lnTo>
                      <a:lnTo>
                        <a:pt x="3270" y="1785"/>
                      </a:lnTo>
                      <a:lnTo>
                        <a:pt x="3271" y="1783"/>
                      </a:lnTo>
                      <a:lnTo>
                        <a:pt x="3271" y="1780"/>
                      </a:lnTo>
                      <a:lnTo>
                        <a:pt x="3271" y="1778"/>
                      </a:lnTo>
                      <a:lnTo>
                        <a:pt x="3272" y="1776"/>
                      </a:lnTo>
                      <a:lnTo>
                        <a:pt x="3273" y="1771"/>
                      </a:lnTo>
                      <a:lnTo>
                        <a:pt x="3273" y="1768"/>
                      </a:lnTo>
                      <a:lnTo>
                        <a:pt x="3273" y="1765"/>
                      </a:lnTo>
                      <a:lnTo>
                        <a:pt x="3274" y="1763"/>
                      </a:lnTo>
                      <a:lnTo>
                        <a:pt x="3274" y="1760"/>
                      </a:lnTo>
                      <a:lnTo>
                        <a:pt x="3274" y="1758"/>
                      </a:lnTo>
                      <a:lnTo>
                        <a:pt x="3275" y="1755"/>
                      </a:lnTo>
                      <a:lnTo>
                        <a:pt x="3275" y="1752"/>
                      </a:lnTo>
                      <a:lnTo>
                        <a:pt x="3276" y="1749"/>
                      </a:lnTo>
                      <a:lnTo>
                        <a:pt x="3276" y="1747"/>
                      </a:lnTo>
                      <a:lnTo>
                        <a:pt x="3276" y="1744"/>
                      </a:lnTo>
                      <a:lnTo>
                        <a:pt x="3277" y="1741"/>
                      </a:lnTo>
                      <a:lnTo>
                        <a:pt x="3277" y="1738"/>
                      </a:lnTo>
                      <a:lnTo>
                        <a:pt x="3277" y="1735"/>
                      </a:lnTo>
                      <a:lnTo>
                        <a:pt x="3278" y="1732"/>
                      </a:lnTo>
                      <a:lnTo>
                        <a:pt x="3278" y="1729"/>
                      </a:lnTo>
                      <a:lnTo>
                        <a:pt x="3279" y="1726"/>
                      </a:lnTo>
                      <a:lnTo>
                        <a:pt x="3279" y="1723"/>
                      </a:lnTo>
                      <a:lnTo>
                        <a:pt x="3280" y="1717"/>
                      </a:lnTo>
                      <a:lnTo>
                        <a:pt x="3280" y="1714"/>
                      </a:lnTo>
                      <a:lnTo>
                        <a:pt x="3280" y="1711"/>
                      </a:lnTo>
                      <a:lnTo>
                        <a:pt x="3281" y="1707"/>
                      </a:lnTo>
                      <a:lnTo>
                        <a:pt x="3281" y="1704"/>
                      </a:lnTo>
                      <a:lnTo>
                        <a:pt x="3282" y="1701"/>
                      </a:lnTo>
                      <a:lnTo>
                        <a:pt x="3282" y="1697"/>
                      </a:lnTo>
                      <a:lnTo>
                        <a:pt x="3282" y="1694"/>
                      </a:lnTo>
                      <a:lnTo>
                        <a:pt x="3283" y="1687"/>
                      </a:lnTo>
                      <a:lnTo>
                        <a:pt x="3283" y="1684"/>
                      </a:lnTo>
                      <a:lnTo>
                        <a:pt x="3284" y="1680"/>
                      </a:lnTo>
                      <a:lnTo>
                        <a:pt x="3284" y="1677"/>
                      </a:lnTo>
                      <a:lnTo>
                        <a:pt x="3285" y="1673"/>
                      </a:lnTo>
                      <a:lnTo>
                        <a:pt x="3285" y="1670"/>
                      </a:lnTo>
                      <a:lnTo>
                        <a:pt x="3285" y="1666"/>
                      </a:lnTo>
                      <a:lnTo>
                        <a:pt x="3286" y="1662"/>
                      </a:lnTo>
                      <a:lnTo>
                        <a:pt x="3286" y="1659"/>
                      </a:lnTo>
                      <a:lnTo>
                        <a:pt x="3286" y="1655"/>
                      </a:lnTo>
                      <a:lnTo>
                        <a:pt x="3287" y="1651"/>
                      </a:lnTo>
                      <a:lnTo>
                        <a:pt x="3287" y="1647"/>
                      </a:lnTo>
                      <a:lnTo>
                        <a:pt x="3288" y="1644"/>
                      </a:lnTo>
                      <a:lnTo>
                        <a:pt x="3288" y="1640"/>
                      </a:lnTo>
                      <a:lnTo>
                        <a:pt x="3288" y="1636"/>
                      </a:lnTo>
                      <a:lnTo>
                        <a:pt x="3289" y="1632"/>
                      </a:lnTo>
                      <a:lnTo>
                        <a:pt x="3289" y="1628"/>
                      </a:lnTo>
                      <a:lnTo>
                        <a:pt x="3289" y="1624"/>
                      </a:lnTo>
                      <a:lnTo>
                        <a:pt x="3290" y="1620"/>
                      </a:lnTo>
                      <a:lnTo>
                        <a:pt x="3290" y="1616"/>
                      </a:lnTo>
                      <a:lnTo>
                        <a:pt x="3291" y="1612"/>
                      </a:lnTo>
                      <a:lnTo>
                        <a:pt x="3291" y="1608"/>
                      </a:lnTo>
                      <a:lnTo>
                        <a:pt x="3291" y="1604"/>
                      </a:lnTo>
                      <a:lnTo>
                        <a:pt x="3292" y="1596"/>
                      </a:lnTo>
                      <a:lnTo>
                        <a:pt x="3292" y="1592"/>
                      </a:lnTo>
                      <a:lnTo>
                        <a:pt x="3293" y="1588"/>
                      </a:lnTo>
                      <a:lnTo>
                        <a:pt x="3294" y="1579"/>
                      </a:lnTo>
                      <a:lnTo>
                        <a:pt x="3294" y="1575"/>
                      </a:lnTo>
                      <a:lnTo>
                        <a:pt x="3294" y="1571"/>
                      </a:lnTo>
                      <a:lnTo>
                        <a:pt x="3295" y="1566"/>
                      </a:lnTo>
                      <a:lnTo>
                        <a:pt x="3295" y="1562"/>
                      </a:lnTo>
                      <a:lnTo>
                        <a:pt x="3296" y="1553"/>
                      </a:lnTo>
                      <a:lnTo>
                        <a:pt x="3296" y="1549"/>
                      </a:lnTo>
                      <a:lnTo>
                        <a:pt x="3297" y="1540"/>
                      </a:lnTo>
                      <a:lnTo>
                        <a:pt x="3297" y="1536"/>
                      </a:lnTo>
                      <a:lnTo>
                        <a:pt x="3298" y="1531"/>
                      </a:lnTo>
                      <a:lnTo>
                        <a:pt x="3298" y="1527"/>
                      </a:lnTo>
                      <a:lnTo>
                        <a:pt x="3298" y="1522"/>
                      </a:lnTo>
                      <a:lnTo>
                        <a:pt x="3299" y="1518"/>
                      </a:lnTo>
                      <a:lnTo>
                        <a:pt x="3299" y="1513"/>
                      </a:lnTo>
                      <a:lnTo>
                        <a:pt x="3300" y="1508"/>
                      </a:lnTo>
                      <a:lnTo>
                        <a:pt x="3300" y="1499"/>
                      </a:lnTo>
                      <a:lnTo>
                        <a:pt x="3301" y="1495"/>
                      </a:lnTo>
                      <a:lnTo>
                        <a:pt x="3301" y="1490"/>
                      </a:lnTo>
                      <a:lnTo>
                        <a:pt x="3301" y="1485"/>
                      </a:lnTo>
                      <a:lnTo>
                        <a:pt x="3302" y="1480"/>
                      </a:lnTo>
                      <a:lnTo>
                        <a:pt x="3302" y="1476"/>
                      </a:lnTo>
                      <a:lnTo>
                        <a:pt x="3303" y="1471"/>
                      </a:lnTo>
                      <a:lnTo>
                        <a:pt x="3303" y="1466"/>
                      </a:lnTo>
                      <a:lnTo>
                        <a:pt x="3304" y="1456"/>
                      </a:lnTo>
                      <a:lnTo>
                        <a:pt x="3304" y="1451"/>
                      </a:lnTo>
                      <a:lnTo>
                        <a:pt x="3304" y="1446"/>
                      </a:lnTo>
                      <a:lnTo>
                        <a:pt x="3305" y="1441"/>
                      </a:lnTo>
                      <a:lnTo>
                        <a:pt x="3305" y="1436"/>
                      </a:lnTo>
                      <a:lnTo>
                        <a:pt x="3306" y="1431"/>
                      </a:lnTo>
                      <a:lnTo>
                        <a:pt x="3306" y="1426"/>
                      </a:lnTo>
                      <a:lnTo>
                        <a:pt x="3306" y="1421"/>
                      </a:lnTo>
                      <a:lnTo>
                        <a:pt x="3307" y="1416"/>
                      </a:lnTo>
                      <a:lnTo>
                        <a:pt x="3307" y="1410"/>
                      </a:lnTo>
                      <a:lnTo>
                        <a:pt x="3308" y="1405"/>
                      </a:lnTo>
                      <a:lnTo>
                        <a:pt x="3308" y="1400"/>
                      </a:lnTo>
                      <a:lnTo>
                        <a:pt x="3308" y="1394"/>
                      </a:lnTo>
                      <a:lnTo>
                        <a:pt x="3309" y="1389"/>
                      </a:lnTo>
                      <a:lnTo>
                        <a:pt x="3309" y="1383"/>
                      </a:lnTo>
                      <a:lnTo>
                        <a:pt x="3309" y="1378"/>
                      </a:lnTo>
                      <a:lnTo>
                        <a:pt x="3310" y="1372"/>
                      </a:lnTo>
                      <a:lnTo>
                        <a:pt x="3310" y="1367"/>
                      </a:lnTo>
                      <a:lnTo>
                        <a:pt x="3310" y="1361"/>
                      </a:lnTo>
                      <a:lnTo>
                        <a:pt x="3311" y="1355"/>
                      </a:lnTo>
                      <a:lnTo>
                        <a:pt x="3311" y="1350"/>
                      </a:lnTo>
                      <a:lnTo>
                        <a:pt x="3312" y="1344"/>
                      </a:lnTo>
                      <a:lnTo>
                        <a:pt x="3312" y="1338"/>
                      </a:lnTo>
                      <a:lnTo>
                        <a:pt x="3312" y="1332"/>
                      </a:lnTo>
                      <a:lnTo>
                        <a:pt x="3313" y="1326"/>
                      </a:lnTo>
                      <a:lnTo>
                        <a:pt x="3313" y="1320"/>
                      </a:lnTo>
                      <a:lnTo>
                        <a:pt x="3313" y="1314"/>
                      </a:lnTo>
                      <a:lnTo>
                        <a:pt x="3314" y="1307"/>
                      </a:lnTo>
                      <a:lnTo>
                        <a:pt x="3314" y="1301"/>
                      </a:lnTo>
                      <a:lnTo>
                        <a:pt x="3315" y="1295"/>
                      </a:lnTo>
                      <a:lnTo>
                        <a:pt x="3315" y="1288"/>
                      </a:lnTo>
                      <a:lnTo>
                        <a:pt x="3315" y="1282"/>
                      </a:lnTo>
                      <a:lnTo>
                        <a:pt x="3316" y="1275"/>
                      </a:lnTo>
                      <a:lnTo>
                        <a:pt x="3316" y="1269"/>
                      </a:lnTo>
                      <a:lnTo>
                        <a:pt x="3317" y="1262"/>
                      </a:lnTo>
                      <a:lnTo>
                        <a:pt x="3317" y="1255"/>
                      </a:lnTo>
                      <a:lnTo>
                        <a:pt x="3317" y="1249"/>
                      </a:lnTo>
                      <a:lnTo>
                        <a:pt x="3318" y="1242"/>
                      </a:lnTo>
                      <a:lnTo>
                        <a:pt x="3318" y="1235"/>
                      </a:lnTo>
                      <a:lnTo>
                        <a:pt x="3318" y="1228"/>
                      </a:lnTo>
                      <a:lnTo>
                        <a:pt x="3319" y="1221"/>
                      </a:lnTo>
                      <a:lnTo>
                        <a:pt x="3319" y="1213"/>
                      </a:lnTo>
                      <a:lnTo>
                        <a:pt x="3320" y="1206"/>
                      </a:lnTo>
                      <a:lnTo>
                        <a:pt x="3320" y="1199"/>
                      </a:lnTo>
                      <a:lnTo>
                        <a:pt x="3320" y="1191"/>
                      </a:lnTo>
                      <a:lnTo>
                        <a:pt x="3321" y="1184"/>
                      </a:lnTo>
                      <a:lnTo>
                        <a:pt x="3321" y="1176"/>
                      </a:lnTo>
                      <a:lnTo>
                        <a:pt x="3321" y="1169"/>
                      </a:lnTo>
                      <a:lnTo>
                        <a:pt x="3322" y="1161"/>
                      </a:lnTo>
                      <a:lnTo>
                        <a:pt x="3322" y="1153"/>
                      </a:lnTo>
                      <a:lnTo>
                        <a:pt x="3323" y="1145"/>
                      </a:lnTo>
                      <a:lnTo>
                        <a:pt x="3323" y="1137"/>
                      </a:lnTo>
                      <a:lnTo>
                        <a:pt x="3323" y="1129"/>
                      </a:lnTo>
                      <a:lnTo>
                        <a:pt x="3324" y="1121"/>
                      </a:lnTo>
                      <a:lnTo>
                        <a:pt x="3324" y="1113"/>
                      </a:lnTo>
                      <a:lnTo>
                        <a:pt x="3324" y="1105"/>
                      </a:lnTo>
                      <a:lnTo>
                        <a:pt x="3325" y="1097"/>
                      </a:lnTo>
                      <a:lnTo>
                        <a:pt x="3325" y="1089"/>
                      </a:lnTo>
                      <a:lnTo>
                        <a:pt x="3326" y="1080"/>
                      </a:lnTo>
                      <a:lnTo>
                        <a:pt x="3326" y="1072"/>
                      </a:lnTo>
                      <a:lnTo>
                        <a:pt x="3326" y="1064"/>
                      </a:lnTo>
                      <a:lnTo>
                        <a:pt x="3327" y="1055"/>
                      </a:lnTo>
                      <a:lnTo>
                        <a:pt x="3327" y="1047"/>
                      </a:lnTo>
                      <a:lnTo>
                        <a:pt x="3327" y="1038"/>
                      </a:lnTo>
                      <a:lnTo>
                        <a:pt x="3328" y="1021"/>
                      </a:lnTo>
                      <a:lnTo>
                        <a:pt x="3329" y="1012"/>
                      </a:lnTo>
                      <a:lnTo>
                        <a:pt x="3329" y="1003"/>
                      </a:lnTo>
                      <a:lnTo>
                        <a:pt x="3330" y="986"/>
                      </a:lnTo>
                      <a:lnTo>
                        <a:pt x="3330" y="977"/>
                      </a:lnTo>
                      <a:lnTo>
                        <a:pt x="3330" y="968"/>
                      </a:lnTo>
                      <a:lnTo>
                        <a:pt x="3331" y="959"/>
                      </a:lnTo>
                      <a:lnTo>
                        <a:pt x="3331" y="950"/>
                      </a:lnTo>
                      <a:lnTo>
                        <a:pt x="3332" y="932"/>
                      </a:lnTo>
                      <a:lnTo>
                        <a:pt x="3332" y="923"/>
                      </a:lnTo>
                      <a:lnTo>
                        <a:pt x="3333" y="915"/>
                      </a:lnTo>
                      <a:lnTo>
                        <a:pt x="3333" y="906"/>
                      </a:lnTo>
                      <a:lnTo>
                        <a:pt x="3333" y="897"/>
                      </a:lnTo>
                      <a:lnTo>
                        <a:pt x="3334" y="888"/>
                      </a:lnTo>
                      <a:lnTo>
                        <a:pt x="3334" y="879"/>
                      </a:lnTo>
                      <a:lnTo>
                        <a:pt x="3335" y="852"/>
                      </a:lnTo>
                      <a:lnTo>
                        <a:pt x="3336" y="844"/>
                      </a:lnTo>
                      <a:lnTo>
                        <a:pt x="3336" y="835"/>
                      </a:lnTo>
                      <a:lnTo>
                        <a:pt x="3336" y="826"/>
                      </a:lnTo>
                      <a:lnTo>
                        <a:pt x="3337" y="817"/>
                      </a:lnTo>
                      <a:lnTo>
                        <a:pt x="3337" y="809"/>
                      </a:lnTo>
                      <a:lnTo>
                        <a:pt x="3338" y="800"/>
                      </a:lnTo>
                      <a:lnTo>
                        <a:pt x="3338" y="791"/>
                      </a:lnTo>
                      <a:lnTo>
                        <a:pt x="3338" y="783"/>
                      </a:lnTo>
                      <a:lnTo>
                        <a:pt x="3339" y="774"/>
                      </a:lnTo>
                      <a:lnTo>
                        <a:pt x="3339" y="766"/>
                      </a:lnTo>
                      <a:lnTo>
                        <a:pt x="3339" y="758"/>
                      </a:lnTo>
                      <a:lnTo>
                        <a:pt x="3340" y="749"/>
                      </a:lnTo>
                      <a:lnTo>
                        <a:pt x="3340" y="741"/>
                      </a:lnTo>
                      <a:lnTo>
                        <a:pt x="3341" y="733"/>
                      </a:lnTo>
                      <a:lnTo>
                        <a:pt x="3341" y="725"/>
                      </a:lnTo>
                      <a:lnTo>
                        <a:pt x="3341" y="716"/>
                      </a:lnTo>
                      <a:lnTo>
                        <a:pt x="3342" y="708"/>
                      </a:lnTo>
                      <a:lnTo>
                        <a:pt x="3342" y="700"/>
                      </a:lnTo>
                      <a:lnTo>
                        <a:pt x="3342" y="693"/>
                      </a:lnTo>
                      <a:lnTo>
                        <a:pt x="3343" y="685"/>
                      </a:lnTo>
                      <a:lnTo>
                        <a:pt x="3343" y="677"/>
                      </a:lnTo>
                      <a:lnTo>
                        <a:pt x="3344" y="669"/>
                      </a:lnTo>
                      <a:lnTo>
                        <a:pt x="3344" y="662"/>
                      </a:lnTo>
                      <a:lnTo>
                        <a:pt x="3344" y="654"/>
                      </a:lnTo>
                      <a:lnTo>
                        <a:pt x="3345" y="647"/>
                      </a:lnTo>
                      <a:lnTo>
                        <a:pt x="3345" y="639"/>
                      </a:lnTo>
                      <a:lnTo>
                        <a:pt x="3345" y="632"/>
                      </a:lnTo>
                      <a:lnTo>
                        <a:pt x="3346" y="625"/>
                      </a:lnTo>
                      <a:lnTo>
                        <a:pt x="3346" y="618"/>
                      </a:lnTo>
                      <a:lnTo>
                        <a:pt x="3347" y="611"/>
                      </a:lnTo>
                      <a:lnTo>
                        <a:pt x="3347" y="603"/>
                      </a:lnTo>
                      <a:lnTo>
                        <a:pt x="3347" y="596"/>
                      </a:lnTo>
                      <a:lnTo>
                        <a:pt x="3348" y="583"/>
                      </a:lnTo>
                      <a:lnTo>
                        <a:pt x="3348" y="576"/>
                      </a:lnTo>
                      <a:lnTo>
                        <a:pt x="3349" y="569"/>
                      </a:lnTo>
                      <a:lnTo>
                        <a:pt x="3349" y="563"/>
                      </a:lnTo>
                      <a:lnTo>
                        <a:pt x="3350" y="556"/>
                      </a:lnTo>
                      <a:lnTo>
                        <a:pt x="3350" y="549"/>
                      </a:lnTo>
                      <a:lnTo>
                        <a:pt x="3350" y="543"/>
                      </a:lnTo>
                      <a:lnTo>
                        <a:pt x="3351" y="536"/>
                      </a:lnTo>
                      <a:lnTo>
                        <a:pt x="3351" y="530"/>
                      </a:lnTo>
                      <a:lnTo>
                        <a:pt x="3351" y="524"/>
                      </a:lnTo>
                      <a:lnTo>
                        <a:pt x="3352" y="517"/>
                      </a:lnTo>
                      <a:lnTo>
                        <a:pt x="3353" y="505"/>
                      </a:lnTo>
                      <a:lnTo>
                        <a:pt x="3353" y="498"/>
                      </a:lnTo>
                      <a:lnTo>
                        <a:pt x="3354" y="486"/>
                      </a:lnTo>
                      <a:lnTo>
                        <a:pt x="3354" y="480"/>
                      </a:lnTo>
                      <a:lnTo>
                        <a:pt x="3354" y="474"/>
                      </a:lnTo>
                      <a:lnTo>
                        <a:pt x="3355" y="467"/>
                      </a:lnTo>
                      <a:lnTo>
                        <a:pt x="3355" y="461"/>
                      </a:lnTo>
                      <a:lnTo>
                        <a:pt x="3356" y="443"/>
                      </a:lnTo>
                      <a:lnTo>
                        <a:pt x="3357" y="437"/>
                      </a:lnTo>
                      <a:lnTo>
                        <a:pt x="3357" y="430"/>
                      </a:lnTo>
                      <a:lnTo>
                        <a:pt x="3357" y="424"/>
                      </a:lnTo>
                      <a:lnTo>
                        <a:pt x="3358" y="418"/>
                      </a:lnTo>
                      <a:lnTo>
                        <a:pt x="3358" y="412"/>
                      </a:lnTo>
                      <a:lnTo>
                        <a:pt x="3359" y="405"/>
                      </a:lnTo>
                      <a:lnTo>
                        <a:pt x="3359" y="399"/>
                      </a:lnTo>
                      <a:lnTo>
                        <a:pt x="3359" y="393"/>
                      </a:lnTo>
                      <a:lnTo>
                        <a:pt x="3360" y="386"/>
                      </a:lnTo>
                      <a:lnTo>
                        <a:pt x="3360" y="380"/>
                      </a:lnTo>
                      <a:lnTo>
                        <a:pt x="3361" y="367"/>
                      </a:lnTo>
                      <a:lnTo>
                        <a:pt x="3361" y="361"/>
                      </a:lnTo>
                      <a:lnTo>
                        <a:pt x="3362" y="348"/>
                      </a:lnTo>
                      <a:lnTo>
                        <a:pt x="3362" y="341"/>
                      </a:lnTo>
                      <a:lnTo>
                        <a:pt x="3363" y="334"/>
                      </a:lnTo>
                      <a:lnTo>
                        <a:pt x="3363" y="328"/>
                      </a:lnTo>
                      <a:lnTo>
                        <a:pt x="3363" y="321"/>
                      </a:lnTo>
                      <a:lnTo>
                        <a:pt x="3364" y="314"/>
                      </a:lnTo>
                      <a:lnTo>
                        <a:pt x="3364" y="307"/>
                      </a:lnTo>
                      <a:lnTo>
                        <a:pt x="3365" y="300"/>
                      </a:lnTo>
                      <a:lnTo>
                        <a:pt x="3365" y="293"/>
                      </a:lnTo>
                      <a:lnTo>
                        <a:pt x="3365" y="286"/>
                      </a:lnTo>
                      <a:lnTo>
                        <a:pt x="3366" y="280"/>
                      </a:lnTo>
                      <a:lnTo>
                        <a:pt x="3366" y="273"/>
                      </a:lnTo>
                      <a:lnTo>
                        <a:pt x="3367" y="265"/>
                      </a:lnTo>
                      <a:lnTo>
                        <a:pt x="3367" y="258"/>
                      </a:lnTo>
                      <a:lnTo>
                        <a:pt x="3367" y="251"/>
                      </a:lnTo>
                      <a:lnTo>
                        <a:pt x="3368" y="244"/>
                      </a:lnTo>
                      <a:lnTo>
                        <a:pt x="3368" y="237"/>
                      </a:lnTo>
                      <a:lnTo>
                        <a:pt x="3369" y="223"/>
                      </a:lnTo>
                      <a:lnTo>
                        <a:pt x="3369" y="216"/>
                      </a:lnTo>
                      <a:lnTo>
                        <a:pt x="3370" y="208"/>
                      </a:lnTo>
                      <a:lnTo>
                        <a:pt x="3370" y="201"/>
                      </a:lnTo>
                      <a:lnTo>
                        <a:pt x="3370" y="194"/>
                      </a:lnTo>
                      <a:lnTo>
                        <a:pt x="3371" y="187"/>
                      </a:lnTo>
                      <a:lnTo>
                        <a:pt x="3371" y="180"/>
                      </a:lnTo>
                      <a:lnTo>
                        <a:pt x="3371" y="173"/>
                      </a:lnTo>
                      <a:lnTo>
                        <a:pt x="3372" y="166"/>
                      </a:lnTo>
                      <a:lnTo>
                        <a:pt x="3372" y="159"/>
                      </a:lnTo>
                      <a:lnTo>
                        <a:pt x="3373" y="152"/>
                      </a:lnTo>
                      <a:lnTo>
                        <a:pt x="3373" y="145"/>
                      </a:lnTo>
                      <a:lnTo>
                        <a:pt x="3373" y="138"/>
                      </a:lnTo>
                      <a:lnTo>
                        <a:pt x="3374" y="132"/>
                      </a:lnTo>
                      <a:lnTo>
                        <a:pt x="3374" y="125"/>
                      </a:lnTo>
                      <a:lnTo>
                        <a:pt x="3374" y="119"/>
                      </a:lnTo>
                      <a:lnTo>
                        <a:pt x="3375" y="112"/>
                      </a:lnTo>
                      <a:lnTo>
                        <a:pt x="3375" y="106"/>
                      </a:lnTo>
                      <a:lnTo>
                        <a:pt x="3376" y="100"/>
                      </a:lnTo>
                      <a:lnTo>
                        <a:pt x="3376" y="94"/>
                      </a:lnTo>
                      <a:lnTo>
                        <a:pt x="3376" y="88"/>
                      </a:lnTo>
                      <a:lnTo>
                        <a:pt x="3377" y="82"/>
                      </a:lnTo>
                      <a:lnTo>
                        <a:pt x="3377" y="77"/>
                      </a:lnTo>
                      <a:lnTo>
                        <a:pt x="3377" y="71"/>
                      </a:lnTo>
                      <a:lnTo>
                        <a:pt x="3378" y="66"/>
                      </a:lnTo>
                      <a:lnTo>
                        <a:pt x="3378" y="61"/>
                      </a:lnTo>
                      <a:lnTo>
                        <a:pt x="3379" y="56"/>
                      </a:lnTo>
                      <a:lnTo>
                        <a:pt x="3379" y="51"/>
                      </a:lnTo>
                      <a:lnTo>
                        <a:pt x="3379" y="47"/>
                      </a:lnTo>
                      <a:lnTo>
                        <a:pt x="3380" y="43"/>
                      </a:lnTo>
                      <a:lnTo>
                        <a:pt x="3380" y="39"/>
                      </a:lnTo>
                      <a:lnTo>
                        <a:pt x="3380" y="35"/>
                      </a:lnTo>
                      <a:lnTo>
                        <a:pt x="3381" y="32"/>
                      </a:lnTo>
                      <a:lnTo>
                        <a:pt x="3381" y="29"/>
                      </a:lnTo>
                      <a:lnTo>
                        <a:pt x="3382" y="26"/>
                      </a:lnTo>
                      <a:lnTo>
                        <a:pt x="3382" y="23"/>
                      </a:lnTo>
                      <a:lnTo>
                        <a:pt x="3382" y="21"/>
                      </a:lnTo>
                      <a:lnTo>
                        <a:pt x="3383" y="19"/>
                      </a:lnTo>
                      <a:lnTo>
                        <a:pt x="3383" y="17"/>
                      </a:lnTo>
                      <a:lnTo>
                        <a:pt x="3383" y="16"/>
                      </a:lnTo>
                      <a:lnTo>
                        <a:pt x="3384" y="15"/>
                      </a:lnTo>
                      <a:lnTo>
                        <a:pt x="3384" y="14"/>
                      </a:lnTo>
                      <a:lnTo>
                        <a:pt x="3385" y="13"/>
                      </a:lnTo>
                      <a:lnTo>
                        <a:pt x="3385" y="13"/>
                      </a:lnTo>
                      <a:lnTo>
                        <a:pt x="3385" y="14"/>
                      </a:lnTo>
                      <a:lnTo>
                        <a:pt x="3386" y="14"/>
                      </a:lnTo>
                      <a:lnTo>
                        <a:pt x="3386" y="15"/>
                      </a:lnTo>
                      <a:lnTo>
                        <a:pt x="3386" y="17"/>
                      </a:lnTo>
                      <a:lnTo>
                        <a:pt x="3387" y="18"/>
                      </a:lnTo>
                      <a:lnTo>
                        <a:pt x="3387" y="21"/>
                      </a:lnTo>
                      <a:lnTo>
                        <a:pt x="3388" y="23"/>
                      </a:lnTo>
                      <a:lnTo>
                        <a:pt x="3388" y="26"/>
                      </a:lnTo>
                      <a:lnTo>
                        <a:pt x="3388" y="29"/>
                      </a:lnTo>
                      <a:lnTo>
                        <a:pt x="3389" y="33"/>
                      </a:lnTo>
                      <a:lnTo>
                        <a:pt x="3389" y="37"/>
                      </a:lnTo>
                      <a:lnTo>
                        <a:pt x="3389" y="41"/>
                      </a:lnTo>
                      <a:lnTo>
                        <a:pt x="3390" y="46"/>
                      </a:lnTo>
                      <a:lnTo>
                        <a:pt x="3390" y="51"/>
                      </a:lnTo>
                      <a:lnTo>
                        <a:pt x="3391" y="57"/>
                      </a:lnTo>
                      <a:lnTo>
                        <a:pt x="3391" y="63"/>
                      </a:lnTo>
                      <a:lnTo>
                        <a:pt x="3391" y="69"/>
                      </a:lnTo>
                      <a:lnTo>
                        <a:pt x="3392" y="76"/>
                      </a:lnTo>
                      <a:lnTo>
                        <a:pt x="3392" y="83"/>
                      </a:lnTo>
                      <a:lnTo>
                        <a:pt x="3392" y="91"/>
                      </a:lnTo>
                      <a:lnTo>
                        <a:pt x="3393" y="98"/>
                      </a:lnTo>
                      <a:lnTo>
                        <a:pt x="3393" y="107"/>
                      </a:lnTo>
                      <a:lnTo>
                        <a:pt x="3394" y="115"/>
                      </a:lnTo>
                      <a:lnTo>
                        <a:pt x="3394" y="124"/>
                      </a:lnTo>
                      <a:lnTo>
                        <a:pt x="3394" y="134"/>
                      </a:lnTo>
                      <a:lnTo>
                        <a:pt x="3395" y="143"/>
                      </a:lnTo>
                      <a:lnTo>
                        <a:pt x="3395" y="153"/>
                      </a:lnTo>
                      <a:lnTo>
                        <a:pt x="3395" y="164"/>
                      </a:lnTo>
                      <a:lnTo>
                        <a:pt x="3396" y="174"/>
                      </a:lnTo>
                      <a:lnTo>
                        <a:pt x="3396" y="185"/>
                      </a:lnTo>
                      <a:lnTo>
                        <a:pt x="3397" y="197"/>
                      </a:lnTo>
                      <a:lnTo>
                        <a:pt x="3397" y="209"/>
                      </a:lnTo>
                      <a:lnTo>
                        <a:pt x="3397" y="221"/>
                      </a:lnTo>
                      <a:lnTo>
                        <a:pt x="3398" y="233"/>
                      </a:lnTo>
                      <a:lnTo>
                        <a:pt x="3398" y="245"/>
                      </a:lnTo>
                      <a:lnTo>
                        <a:pt x="3398" y="258"/>
                      </a:lnTo>
                      <a:lnTo>
                        <a:pt x="3399" y="271"/>
                      </a:lnTo>
                      <a:lnTo>
                        <a:pt x="3399" y="285"/>
                      </a:lnTo>
                      <a:lnTo>
                        <a:pt x="3400" y="299"/>
                      </a:lnTo>
                      <a:lnTo>
                        <a:pt x="3400" y="312"/>
                      </a:lnTo>
                      <a:lnTo>
                        <a:pt x="3400" y="327"/>
                      </a:lnTo>
                      <a:lnTo>
                        <a:pt x="3401" y="341"/>
                      </a:lnTo>
                      <a:lnTo>
                        <a:pt x="3401" y="356"/>
                      </a:lnTo>
                      <a:lnTo>
                        <a:pt x="3401" y="370"/>
                      </a:lnTo>
                      <a:lnTo>
                        <a:pt x="3402" y="385"/>
                      </a:lnTo>
                      <a:lnTo>
                        <a:pt x="3402" y="400"/>
                      </a:lnTo>
                      <a:lnTo>
                        <a:pt x="3403" y="416"/>
                      </a:lnTo>
                      <a:lnTo>
                        <a:pt x="3403" y="431"/>
                      </a:lnTo>
                      <a:lnTo>
                        <a:pt x="3403" y="447"/>
                      </a:lnTo>
                      <a:lnTo>
                        <a:pt x="3404" y="463"/>
                      </a:lnTo>
                      <a:lnTo>
                        <a:pt x="3404" y="479"/>
                      </a:lnTo>
                      <a:lnTo>
                        <a:pt x="3404" y="495"/>
                      </a:lnTo>
                      <a:lnTo>
                        <a:pt x="3405" y="511"/>
                      </a:lnTo>
                      <a:lnTo>
                        <a:pt x="3405" y="527"/>
                      </a:lnTo>
                      <a:lnTo>
                        <a:pt x="3406" y="544"/>
                      </a:lnTo>
                      <a:lnTo>
                        <a:pt x="3406" y="560"/>
                      </a:lnTo>
                      <a:lnTo>
                        <a:pt x="3406" y="577"/>
                      </a:lnTo>
                      <a:lnTo>
                        <a:pt x="3407" y="593"/>
                      </a:lnTo>
                      <a:lnTo>
                        <a:pt x="3407" y="610"/>
                      </a:lnTo>
                      <a:lnTo>
                        <a:pt x="3407" y="627"/>
                      </a:lnTo>
                      <a:lnTo>
                        <a:pt x="3408" y="660"/>
                      </a:lnTo>
                      <a:lnTo>
                        <a:pt x="3409" y="677"/>
                      </a:lnTo>
                      <a:lnTo>
                        <a:pt x="3409" y="694"/>
                      </a:lnTo>
                      <a:lnTo>
                        <a:pt x="3410" y="727"/>
                      </a:lnTo>
                      <a:lnTo>
                        <a:pt x="3410" y="744"/>
                      </a:lnTo>
                      <a:lnTo>
                        <a:pt x="3410" y="761"/>
                      </a:lnTo>
                      <a:lnTo>
                        <a:pt x="3411" y="777"/>
                      </a:lnTo>
                      <a:lnTo>
                        <a:pt x="3411" y="794"/>
                      </a:lnTo>
                      <a:lnTo>
                        <a:pt x="3412" y="811"/>
                      </a:lnTo>
                      <a:lnTo>
                        <a:pt x="3412" y="827"/>
                      </a:lnTo>
                      <a:lnTo>
                        <a:pt x="3412" y="844"/>
                      </a:lnTo>
                      <a:lnTo>
                        <a:pt x="3413" y="860"/>
                      </a:lnTo>
                      <a:lnTo>
                        <a:pt x="3413" y="876"/>
                      </a:lnTo>
                      <a:lnTo>
                        <a:pt x="3413" y="893"/>
                      </a:lnTo>
                      <a:lnTo>
                        <a:pt x="3414" y="909"/>
                      </a:lnTo>
                      <a:lnTo>
                        <a:pt x="3414" y="925"/>
                      </a:lnTo>
                      <a:lnTo>
                        <a:pt x="3415" y="941"/>
                      </a:lnTo>
                      <a:lnTo>
                        <a:pt x="3415" y="957"/>
                      </a:lnTo>
                      <a:lnTo>
                        <a:pt x="3415" y="972"/>
                      </a:lnTo>
                      <a:lnTo>
                        <a:pt x="3416" y="988"/>
                      </a:lnTo>
                      <a:lnTo>
                        <a:pt x="3416" y="1003"/>
                      </a:lnTo>
                      <a:lnTo>
                        <a:pt x="3416" y="1019"/>
                      </a:lnTo>
                      <a:lnTo>
                        <a:pt x="3417" y="1034"/>
                      </a:lnTo>
                      <a:lnTo>
                        <a:pt x="3417" y="1049"/>
                      </a:lnTo>
                      <a:lnTo>
                        <a:pt x="3418" y="1064"/>
                      </a:lnTo>
                      <a:lnTo>
                        <a:pt x="3418" y="1079"/>
                      </a:lnTo>
                      <a:lnTo>
                        <a:pt x="3418" y="1094"/>
                      </a:lnTo>
                      <a:lnTo>
                        <a:pt x="3419" y="1108"/>
                      </a:lnTo>
                      <a:lnTo>
                        <a:pt x="3419" y="1123"/>
                      </a:lnTo>
                      <a:lnTo>
                        <a:pt x="3419" y="1137"/>
                      </a:lnTo>
                      <a:lnTo>
                        <a:pt x="3420" y="1151"/>
                      </a:lnTo>
                      <a:lnTo>
                        <a:pt x="3420" y="1165"/>
                      </a:lnTo>
                      <a:lnTo>
                        <a:pt x="3421" y="1178"/>
                      </a:lnTo>
                      <a:lnTo>
                        <a:pt x="3421" y="1192"/>
                      </a:lnTo>
                      <a:lnTo>
                        <a:pt x="3421" y="1205"/>
                      </a:lnTo>
                      <a:lnTo>
                        <a:pt x="3422" y="1219"/>
                      </a:lnTo>
                      <a:lnTo>
                        <a:pt x="3422" y="1232"/>
                      </a:lnTo>
                      <a:lnTo>
                        <a:pt x="3423" y="1245"/>
                      </a:lnTo>
                      <a:lnTo>
                        <a:pt x="3423" y="1257"/>
                      </a:lnTo>
                      <a:lnTo>
                        <a:pt x="3423" y="1270"/>
                      </a:lnTo>
                      <a:lnTo>
                        <a:pt x="3424" y="1282"/>
                      </a:lnTo>
                      <a:lnTo>
                        <a:pt x="3424" y="1294"/>
                      </a:lnTo>
                      <a:lnTo>
                        <a:pt x="3424" y="1306"/>
                      </a:lnTo>
                      <a:lnTo>
                        <a:pt x="3425" y="1318"/>
                      </a:lnTo>
                      <a:lnTo>
                        <a:pt x="3425" y="1330"/>
                      </a:lnTo>
                      <a:lnTo>
                        <a:pt x="3426" y="1341"/>
                      </a:lnTo>
                      <a:lnTo>
                        <a:pt x="3426" y="1353"/>
                      </a:lnTo>
                      <a:lnTo>
                        <a:pt x="3426" y="1364"/>
                      </a:lnTo>
                      <a:lnTo>
                        <a:pt x="3427" y="1375"/>
                      </a:lnTo>
                      <a:lnTo>
                        <a:pt x="3427" y="1386"/>
                      </a:lnTo>
                      <a:lnTo>
                        <a:pt x="3427" y="1396"/>
                      </a:lnTo>
                      <a:lnTo>
                        <a:pt x="3428" y="1407"/>
                      </a:lnTo>
                      <a:lnTo>
                        <a:pt x="3428" y="1417"/>
                      </a:lnTo>
                      <a:lnTo>
                        <a:pt x="3428" y="1427"/>
                      </a:lnTo>
                      <a:lnTo>
                        <a:pt x="3429" y="1437"/>
                      </a:lnTo>
                      <a:lnTo>
                        <a:pt x="3429" y="1447"/>
                      </a:lnTo>
                      <a:lnTo>
                        <a:pt x="3430" y="1457"/>
                      </a:lnTo>
                      <a:lnTo>
                        <a:pt x="3430" y="1466"/>
                      </a:lnTo>
                      <a:lnTo>
                        <a:pt x="3430" y="1475"/>
                      </a:lnTo>
                      <a:lnTo>
                        <a:pt x="3431" y="1484"/>
                      </a:lnTo>
                      <a:lnTo>
                        <a:pt x="3431" y="1493"/>
                      </a:lnTo>
                      <a:lnTo>
                        <a:pt x="3432" y="1502"/>
                      </a:lnTo>
                      <a:lnTo>
                        <a:pt x="3432" y="1511"/>
                      </a:lnTo>
                      <a:lnTo>
                        <a:pt x="3432" y="1519"/>
                      </a:lnTo>
                      <a:lnTo>
                        <a:pt x="3433" y="1528"/>
                      </a:lnTo>
                      <a:lnTo>
                        <a:pt x="3433" y="1536"/>
                      </a:lnTo>
                      <a:lnTo>
                        <a:pt x="3433" y="1544"/>
                      </a:lnTo>
                      <a:lnTo>
                        <a:pt x="3434" y="1552"/>
                      </a:lnTo>
                      <a:lnTo>
                        <a:pt x="3434" y="1560"/>
                      </a:lnTo>
                      <a:lnTo>
                        <a:pt x="3435" y="1567"/>
                      </a:lnTo>
                      <a:lnTo>
                        <a:pt x="3435" y="1575"/>
                      </a:lnTo>
                      <a:lnTo>
                        <a:pt x="3435" y="1582"/>
                      </a:lnTo>
                      <a:lnTo>
                        <a:pt x="3436" y="1589"/>
                      </a:lnTo>
                      <a:lnTo>
                        <a:pt x="3436" y="1596"/>
                      </a:lnTo>
                      <a:lnTo>
                        <a:pt x="3436" y="1603"/>
                      </a:lnTo>
                      <a:lnTo>
                        <a:pt x="3437" y="1610"/>
                      </a:lnTo>
                      <a:lnTo>
                        <a:pt x="3437" y="1617"/>
                      </a:lnTo>
                      <a:lnTo>
                        <a:pt x="3438" y="1623"/>
                      </a:lnTo>
                      <a:lnTo>
                        <a:pt x="3438" y="1630"/>
                      </a:lnTo>
                      <a:lnTo>
                        <a:pt x="3438" y="1636"/>
                      </a:lnTo>
                      <a:lnTo>
                        <a:pt x="3439" y="1642"/>
                      </a:lnTo>
                      <a:lnTo>
                        <a:pt x="3439" y="1648"/>
                      </a:lnTo>
                      <a:lnTo>
                        <a:pt x="3439" y="1654"/>
                      </a:lnTo>
                      <a:lnTo>
                        <a:pt x="3440" y="1660"/>
                      </a:lnTo>
                      <a:lnTo>
                        <a:pt x="3440" y="1666"/>
                      </a:lnTo>
                      <a:lnTo>
                        <a:pt x="3441" y="1671"/>
                      </a:lnTo>
                      <a:lnTo>
                        <a:pt x="3441" y="1677"/>
                      </a:lnTo>
                      <a:lnTo>
                        <a:pt x="3441" y="1682"/>
                      </a:lnTo>
                      <a:lnTo>
                        <a:pt x="3442" y="1687"/>
                      </a:lnTo>
                      <a:lnTo>
                        <a:pt x="3442" y="1693"/>
                      </a:lnTo>
                      <a:lnTo>
                        <a:pt x="3442" y="1698"/>
                      </a:lnTo>
                      <a:lnTo>
                        <a:pt x="3443" y="1703"/>
                      </a:lnTo>
                      <a:lnTo>
                        <a:pt x="3443" y="1708"/>
                      </a:lnTo>
                      <a:lnTo>
                        <a:pt x="3444" y="1712"/>
                      </a:lnTo>
                      <a:lnTo>
                        <a:pt x="3444" y="1717"/>
                      </a:lnTo>
                      <a:lnTo>
                        <a:pt x="3444" y="1722"/>
                      </a:lnTo>
                      <a:lnTo>
                        <a:pt x="3445" y="1726"/>
                      </a:lnTo>
                      <a:lnTo>
                        <a:pt x="3445" y="1731"/>
                      </a:lnTo>
                      <a:lnTo>
                        <a:pt x="3445" y="1735"/>
                      </a:lnTo>
                      <a:lnTo>
                        <a:pt x="3446" y="1739"/>
                      </a:lnTo>
                      <a:lnTo>
                        <a:pt x="3446" y="1744"/>
                      </a:lnTo>
                      <a:lnTo>
                        <a:pt x="3447" y="1748"/>
                      </a:lnTo>
                      <a:lnTo>
                        <a:pt x="3447" y="1752"/>
                      </a:lnTo>
                      <a:lnTo>
                        <a:pt x="3447" y="1756"/>
                      </a:lnTo>
                      <a:lnTo>
                        <a:pt x="3448" y="1760"/>
                      </a:lnTo>
                      <a:lnTo>
                        <a:pt x="3448" y="1763"/>
                      </a:lnTo>
                      <a:lnTo>
                        <a:pt x="3448" y="1767"/>
                      </a:lnTo>
                      <a:lnTo>
                        <a:pt x="3449" y="1771"/>
                      </a:lnTo>
                      <a:lnTo>
                        <a:pt x="3449" y="1775"/>
                      </a:lnTo>
                      <a:lnTo>
                        <a:pt x="3450" y="1778"/>
                      </a:lnTo>
                      <a:lnTo>
                        <a:pt x="3450" y="1782"/>
                      </a:lnTo>
                      <a:lnTo>
                        <a:pt x="3450" y="1785"/>
                      </a:lnTo>
                      <a:lnTo>
                        <a:pt x="3451" y="1788"/>
                      </a:lnTo>
                      <a:lnTo>
                        <a:pt x="3451" y="1792"/>
                      </a:lnTo>
                      <a:lnTo>
                        <a:pt x="3451" y="1795"/>
                      </a:lnTo>
                      <a:lnTo>
                        <a:pt x="3452" y="1798"/>
                      </a:lnTo>
                      <a:lnTo>
                        <a:pt x="3452" y="1801"/>
                      </a:lnTo>
                      <a:lnTo>
                        <a:pt x="3453" y="1804"/>
                      </a:lnTo>
                      <a:lnTo>
                        <a:pt x="3453" y="1807"/>
                      </a:lnTo>
                      <a:lnTo>
                        <a:pt x="3453" y="1810"/>
                      </a:lnTo>
                      <a:lnTo>
                        <a:pt x="3454" y="1813"/>
                      </a:lnTo>
                      <a:lnTo>
                        <a:pt x="3454" y="1816"/>
                      </a:lnTo>
                      <a:lnTo>
                        <a:pt x="3454" y="1819"/>
                      </a:lnTo>
                      <a:lnTo>
                        <a:pt x="3455" y="1822"/>
                      </a:lnTo>
                      <a:lnTo>
                        <a:pt x="3455" y="1824"/>
                      </a:lnTo>
                      <a:lnTo>
                        <a:pt x="3456" y="1827"/>
                      </a:lnTo>
                      <a:lnTo>
                        <a:pt x="3456" y="1830"/>
                      </a:lnTo>
                      <a:lnTo>
                        <a:pt x="3456" y="1832"/>
                      </a:lnTo>
                      <a:lnTo>
                        <a:pt x="3457" y="1835"/>
                      </a:lnTo>
                      <a:lnTo>
                        <a:pt x="3457" y="1837"/>
                      </a:lnTo>
                      <a:lnTo>
                        <a:pt x="3457" y="1840"/>
                      </a:lnTo>
                      <a:lnTo>
                        <a:pt x="3458" y="1842"/>
                      </a:lnTo>
                      <a:lnTo>
                        <a:pt x="3459" y="1847"/>
                      </a:lnTo>
                      <a:lnTo>
                        <a:pt x="3459" y="1849"/>
                      </a:lnTo>
                      <a:lnTo>
                        <a:pt x="3459" y="1852"/>
                      </a:lnTo>
                      <a:lnTo>
                        <a:pt x="3460" y="1854"/>
                      </a:lnTo>
                      <a:lnTo>
                        <a:pt x="3460" y="1856"/>
                      </a:lnTo>
                      <a:lnTo>
                        <a:pt x="3460" y="1858"/>
                      </a:lnTo>
                      <a:lnTo>
                        <a:pt x="3461" y="1860"/>
                      </a:lnTo>
                      <a:lnTo>
                        <a:pt x="3461" y="1863"/>
                      </a:lnTo>
                      <a:lnTo>
                        <a:pt x="3462" y="1865"/>
                      </a:lnTo>
                      <a:lnTo>
                        <a:pt x="3462" y="1867"/>
                      </a:lnTo>
                      <a:lnTo>
                        <a:pt x="3462" y="1869"/>
                      </a:lnTo>
                      <a:lnTo>
                        <a:pt x="3463" y="1871"/>
                      </a:lnTo>
                      <a:lnTo>
                        <a:pt x="3463" y="1873"/>
                      </a:lnTo>
                      <a:lnTo>
                        <a:pt x="3463" y="1875"/>
                      </a:lnTo>
                      <a:lnTo>
                        <a:pt x="3464" y="1876"/>
                      </a:lnTo>
                      <a:lnTo>
                        <a:pt x="3464" y="1878"/>
                      </a:lnTo>
                      <a:lnTo>
                        <a:pt x="3465" y="1880"/>
                      </a:lnTo>
                      <a:lnTo>
                        <a:pt x="3465" y="1882"/>
                      </a:lnTo>
                      <a:lnTo>
                        <a:pt x="3465" y="1884"/>
                      </a:lnTo>
                      <a:lnTo>
                        <a:pt x="3466" y="1886"/>
                      </a:lnTo>
                      <a:lnTo>
                        <a:pt x="3466" y="1887"/>
                      </a:lnTo>
                      <a:lnTo>
                        <a:pt x="3466" y="1889"/>
                      </a:lnTo>
                      <a:lnTo>
                        <a:pt x="3467" y="1891"/>
                      </a:lnTo>
                      <a:lnTo>
                        <a:pt x="3467" y="1892"/>
                      </a:lnTo>
                      <a:lnTo>
                        <a:pt x="3468" y="1894"/>
                      </a:lnTo>
                      <a:lnTo>
                        <a:pt x="3468" y="1896"/>
                      </a:lnTo>
                      <a:lnTo>
                        <a:pt x="3468" y="1897"/>
                      </a:lnTo>
                      <a:lnTo>
                        <a:pt x="3469" y="1899"/>
                      </a:lnTo>
                      <a:lnTo>
                        <a:pt x="3469" y="1900"/>
                      </a:lnTo>
                      <a:lnTo>
                        <a:pt x="3469" y="1902"/>
                      </a:lnTo>
                      <a:lnTo>
                        <a:pt x="3470" y="1903"/>
                      </a:lnTo>
                      <a:lnTo>
                        <a:pt x="3470" y="1905"/>
                      </a:lnTo>
                      <a:lnTo>
                        <a:pt x="3471" y="1906"/>
                      </a:lnTo>
                      <a:lnTo>
                        <a:pt x="3471" y="1908"/>
                      </a:lnTo>
                      <a:lnTo>
                        <a:pt x="3471" y="1909"/>
                      </a:lnTo>
                      <a:lnTo>
                        <a:pt x="3472" y="1911"/>
                      </a:lnTo>
                      <a:lnTo>
                        <a:pt x="3472" y="1912"/>
                      </a:lnTo>
                      <a:lnTo>
                        <a:pt x="3472" y="1913"/>
                      </a:lnTo>
                      <a:lnTo>
                        <a:pt x="3473" y="1915"/>
                      </a:lnTo>
                      <a:lnTo>
                        <a:pt x="3474" y="1917"/>
                      </a:lnTo>
                      <a:lnTo>
                        <a:pt x="3474" y="1919"/>
                      </a:lnTo>
                      <a:lnTo>
                        <a:pt x="3475" y="1921"/>
                      </a:lnTo>
                      <a:lnTo>
                        <a:pt x="3475" y="1922"/>
                      </a:lnTo>
                      <a:lnTo>
                        <a:pt x="3476" y="1924"/>
                      </a:lnTo>
                      <a:lnTo>
                        <a:pt x="3476" y="1925"/>
                      </a:lnTo>
                      <a:lnTo>
                        <a:pt x="3476" y="1926"/>
                      </a:lnTo>
                      <a:lnTo>
                        <a:pt x="3477" y="1927"/>
                      </a:lnTo>
                      <a:lnTo>
                        <a:pt x="3477" y="1928"/>
                      </a:lnTo>
                      <a:lnTo>
                        <a:pt x="3477" y="1930"/>
                      </a:lnTo>
                      <a:lnTo>
                        <a:pt x="3478" y="1932"/>
                      </a:lnTo>
                      <a:lnTo>
                        <a:pt x="3478" y="1933"/>
                      </a:lnTo>
                      <a:lnTo>
                        <a:pt x="3479" y="1934"/>
                      </a:lnTo>
                      <a:lnTo>
                        <a:pt x="3480" y="1936"/>
                      </a:lnTo>
                      <a:lnTo>
                        <a:pt x="3480" y="1937"/>
                      </a:lnTo>
                      <a:lnTo>
                        <a:pt x="3480" y="1938"/>
                      </a:lnTo>
                      <a:lnTo>
                        <a:pt x="3481" y="1939"/>
                      </a:lnTo>
                      <a:lnTo>
                        <a:pt x="3481" y="1940"/>
                      </a:lnTo>
                      <a:lnTo>
                        <a:pt x="3482" y="1942"/>
                      </a:lnTo>
                      <a:lnTo>
                        <a:pt x="3482" y="1942"/>
                      </a:lnTo>
                      <a:lnTo>
                        <a:pt x="3482" y="1943"/>
                      </a:lnTo>
                      <a:lnTo>
                        <a:pt x="3483" y="1945"/>
                      </a:lnTo>
                      <a:lnTo>
                        <a:pt x="3483" y="1946"/>
                      </a:lnTo>
                      <a:lnTo>
                        <a:pt x="3484" y="1947"/>
                      </a:lnTo>
                      <a:lnTo>
                        <a:pt x="3484" y="1948"/>
                      </a:lnTo>
                      <a:lnTo>
                        <a:pt x="3485" y="1949"/>
                      </a:lnTo>
                      <a:lnTo>
                        <a:pt x="3485" y="1951"/>
                      </a:lnTo>
                      <a:lnTo>
                        <a:pt x="3486" y="1952"/>
                      </a:lnTo>
                      <a:lnTo>
                        <a:pt x="3486" y="1954"/>
                      </a:lnTo>
                      <a:lnTo>
                        <a:pt x="3487" y="1955"/>
                      </a:lnTo>
                      <a:lnTo>
                        <a:pt x="3487" y="1955"/>
                      </a:lnTo>
                      <a:lnTo>
                        <a:pt x="3488" y="1956"/>
                      </a:lnTo>
                      <a:lnTo>
                        <a:pt x="3488" y="1957"/>
                      </a:lnTo>
                      <a:lnTo>
                        <a:pt x="3489" y="1959"/>
                      </a:lnTo>
                      <a:lnTo>
                        <a:pt x="3489" y="1960"/>
                      </a:lnTo>
                      <a:lnTo>
                        <a:pt x="3489" y="1960"/>
                      </a:lnTo>
                      <a:lnTo>
                        <a:pt x="3490" y="1961"/>
                      </a:lnTo>
                      <a:lnTo>
                        <a:pt x="3490" y="1962"/>
                      </a:lnTo>
                      <a:lnTo>
                        <a:pt x="3491" y="1963"/>
                      </a:lnTo>
                      <a:lnTo>
                        <a:pt x="3491" y="1963"/>
                      </a:lnTo>
                      <a:lnTo>
                        <a:pt x="3491" y="1964"/>
                      </a:lnTo>
                      <a:lnTo>
                        <a:pt x="3492" y="1965"/>
                      </a:lnTo>
                      <a:lnTo>
                        <a:pt x="3492" y="1966"/>
                      </a:lnTo>
                      <a:lnTo>
                        <a:pt x="3492" y="1966"/>
                      </a:lnTo>
                      <a:lnTo>
                        <a:pt x="3493" y="1968"/>
                      </a:lnTo>
                      <a:lnTo>
                        <a:pt x="3494" y="1968"/>
                      </a:lnTo>
                      <a:lnTo>
                        <a:pt x="3494" y="1970"/>
                      </a:lnTo>
                      <a:lnTo>
                        <a:pt x="3495" y="1971"/>
                      </a:lnTo>
                      <a:lnTo>
                        <a:pt x="3495" y="1971"/>
                      </a:lnTo>
                      <a:lnTo>
                        <a:pt x="3496" y="1973"/>
                      </a:lnTo>
                      <a:lnTo>
                        <a:pt x="3496" y="1973"/>
                      </a:lnTo>
                      <a:lnTo>
                        <a:pt x="3497" y="1974"/>
                      </a:lnTo>
                      <a:lnTo>
                        <a:pt x="3497" y="1975"/>
                      </a:lnTo>
                      <a:lnTo>
                        <a:pt x="3497" y="1975"/>
                      </a:lnTo>
                      <a:lnTo>
                        <a:pt x="3498" y="1976"/>
                      </a:lnTo>
                      <a:lnTo>
                        <a:pt x="3498" y="1977"/>
                      </a:lnTo>
                      <a:lnTo>
                        <a:pt x="3499" y="1978"/>
                      </a:lnTo>
                      <a:lnTo>
                        <a:pt x="3499" y="1978"/>
                      </a:lnTo>
                      <a:lnTo>
                        <a:pt x="3500" y="1979"/>
                      </a:lnTo>
                      <a:lnTo>
                        <a:pt x="3500" y="1980"/>
                      </a:lnTo>
                      <a:lnTo>
                        <a:pt x="3501" y="1981"/>
                      </a:lnTo>
                      <a:lnTo>
                        <a:pt x="3501" y="1982"/>
                      </a:lnTo>
                      <a:lnTo>
                        <a:pt x="3502" y="1982"/>
                      </a:lnTo>
                      <a:lnTo>
                        <a:pt x="3502" y="1983"/>
                      </a:lnTo>
                      <a:lnTo>
                        <a:pt x="3503" y="1983"/>
                      </a:lnTo>
                      <a:lnTo>
                        <a:pt x="3503" y="1984"/>
                      </a:lnTo>
                      <a:lnTo>
                        <a:pt x="3504" y="1985"/>
                      </a:lnTo>
                      <a:lnTo>
                        <a:pt x="3504" y="1986"/>
                      </a:lnTo>
                      <a:lnTo>
                        <a:pt x="3504" y="1986"/>
                      </a:lnTo>
                      <a:lnTo>
                        <a:pt x="3505" y="1987"/>
                      </a:lnTo>
                      <a:lnTo>
                        <a:pt x="3505" y="1987"/>
                      </a:lnTo>
                      <a:lnTo>
                        <a:pt x="3506" y="1988"/>
                      </a:lnTo>
                      <a:lnTo>
                        <a:pt x="3506" y="1989"/>
                      </a:lnTo>
                      <a:lnTo>
                        <a:pt x="3507" y="1990"/>
                      </a:lnTo>
                      <a:lnTo>
                        <a:pt x="3507" y="1990"/>
                      </a:lnTo>
                      <a:lnTo>
                        <a:pt x="3508" y="1991"/>
                      </a:lnTo>
                      <a:lnTo>
                        <a:pt x="3508" y="1991"/>
                      </a:lnTo>
                      <a:lnTo>
                        <a:pt x="3509" y="1992"/>
                      </a:lnTo>
                      <a:lnTo>
                        <a:pt x="3509" y="1992"/>
                      </a:lnTo>
                      <a:lnTo>
                        <a:pt x="3509" y="1993"/>
                      </a:lnTo>
                      <a:lnTo>
                        <a:pt x="3510" y="1993"/>
                      </a:lnTo>
                      <a:lnTo>
                        <a:pt x="3510" y="1993"/>
                      </a:lnTo>
                      <a:lnTo>
                        <a:pt x="3511" y="1994"/>
                      </a:lnTo>
                      <a:lnTo>
                        <a:pt x="3511" y="1995"/>
                      </a:lnTo>
                      <a:lnTo>
                        <a:pt x="3512" y="1995"/>
                      </a:lnTo>
                      <a:lnTo>
                        <a:pt x="3512" y="1996"/>
                      </a:lnTo>
                      <a:lnTo>
                        <a:pt x="3512" y="1996"/>
                      </a:lnTo>
                      <a:lnTo>
                        <a:pt x="3513" y="1997"/>
                      </a:lnTo>
                      <a:lnTo>
                        <a:pt x="3513" y="1997"/>
                      </a:lnTo>
                      <a:lnTo>
                        <a:pt x="3514" y="1998"/>
                      </a:lnTo>
                      <a:lnTo>
                        <a:pt x="3514" y="1998"/>
                      </a:lnTo>
                      <a:lnTo>
                        <a:pt x="3515" y="1999"/>
                      </a:lnTo>
                      <a:lnTo>
                        <a:pt x="3515" y="1999"/>
                      </a:lnTo>
                      <a:lnTo>
                        <a:pt x="3515" y="2000"/>
                      </a:lnTo>
                      <a:lnTo>
                        <a:pt x="3516" y="2000"/>
                      </a:lnTo>
                      <a:lnTo>
                        <a:pt x="3516" y="2000"/>
                      </a:lnTo>
                      <a:lnTo>
                        <a:pt x="3516" y="2001"/>
                      </a:lnTo>
                      <a:lnTo>
                        <a:pt x="3517" y="2001"/>
                      </a:lnTo>
                      <a:lnTo>
                        <a:pt x="3518" y="2002"/>
                      </a:lnTo>
                      <a:lnTo>
                        <a:pt x="3518" y="2002"/>
                      </a:lnTo>
                      <a:lnTo>
                        <a:pt x="3518" y="2003"/>
                      </a:lnTo>
                      <a:lnTo>
                        <a:pt x="3520" y="2004"/>
                      </a:lnTo>
                      <a:lnTo>
                        <a:pt x="3520" y="2004"/>
                      </a:lnTo>
                      <a:lnTo>
                        <a:pt x="3521" y="2005"/>
                      </a:lnTo>
                      <a:lnTo>
                        <a:pt x="3521" y="2005"/>
                      </a:lnTo>
                      <a:lnTo>
                        <a:pt x="3521" y="2006"/>
                      </a:lnTo>
                      <a:lnTo>
                        <a:pt x="3522" y="2006"/>
                      </a:lnTo>
                      <a:lnTo>
                        <a:pt x="3522" y="2007"/>
                      </a:lnTo>
                      <a:lnTo>
                        <a:pt x="3523" y="2007"/>
                      </a:lnTo>
                      <a:lnTo>
                        <a:pt x="3524" y="2008"/>
                      </a:lnTo>
                      <a:lnTo>
                        <a:pt x="3524" y="2008"/>
                      </a:lnTo>
                      <a:lnTo>
                        <a:pt x="3524" y="2008"/>
                      </a:lnTo>
                      <a:lnTo>
                        <a:pt x="3525" y="2009"/>
                      </a:lnTo>
                      <a:lnTo>
                        <a:pt x="3525" y="2009"/>
                      </a:lnTo>
                      <a:lnTo>
                        <a:pt x="3526" y="2010"/>
                      </a:lnTo>
                      <a:lnTo>
                        <a:pt x="3526" y="2010"/>
                      </a:lnTo>
                      <a:lnTo>
                        <a:pt x="3527" y="2011"/>
                      </a:lnTo>
                      <a:lnTo>
                        <a:pt x="3527" y="2011"/>
                      </a:lnTo>
                      <a:lnTo>
                        <a:pt x="3529" y="2012"/>
                      </a:lnTo>
                      <a:lnTo>
                        <a:pt x="3529" y="2012"/>
                      </a:lnTo>
                      <a:lnTo>
                        <a:pt x="3529" y="2012"/>
                      </a:lnTo>
                      <a:lnTo>
                        <a:pt x="3530" y="2013"/>
                      </a:lnTo>
                      <a:lnTo>
                        <a:pt x="3530" y="2013"/>
                      </a:lnTo>
                      <a:lnTo>
                        <a:pt x="3530" y="2013"/>
                      </a:lnTo>
                      <a:lnTo>
                        <a:pt x="3531" y="2014"/>
                      </a:lnTo>
                      <a:lnTo>
                        <a:pt x="3531" y="2014"/>
                      </a:lnTo>
                      <a:lnTo>
                        <a:pt x="3532" y="2014"/>
                      </a:lnTo>
                      <a:lnTo>
                        <a:pt x="3532" y="2014"/>
                      </a:lnTo>
                      <a:lnTo>
                        <a:pt x="3532" y="2015"/>
                      </a:lnTo>
                      <a:lnTo>
                        <a:pt x="3533" y="2015"/>
                      </a:lnTo>
                      <a:lnTo>
                        <a:pt x="3533" y="2015"/>
                      </a:lnTo>
                      <a:lnTo>
                        <a:pt x="3534" y="2016"/>
                      </a:lnTo>
                      <a:lnTo>
                        <a:pt x="3535" y="2016"/>
                      </a:lnTo>
                      <a:lnTo>
                        <a:pt x="3535" y="2017"/>
                      </a:lnTo>
                      <a:lnTo>
                        <a:pt x="3536" y="2017"/>
                      </a:lnTo>
                      <a:lnTo>
                        <a:pt x="3536" y="2017"/>
                      </a:lnTo>
                      <a:lnTo>
                        <a:pt x="3536" y="2018"/>
                      </a:lnTo>
                      <a:lnTo>
                        <a:pt x="3537" y="2018"/>
                      </a:lnTo>
                      <a:lnTo>
                        <a:pt x="3537" y="2018"/>
                      </a:lnTo>
                      <a:lnTo>
                        <a:pt x="3538" y="2018"/>
                      </a:lnTo>
                      <a:lnTo>
                        <a:pt x="3538" y="2019"/>
                      </a:lnTo>
                      <a:lnTo>
                        <a:pt x="3539" y="2019"/>
                      </a:lnTo>
                      <a:lnTo>
                        <a:pt x="3539" y="2019"/>
                      </a:lnTo>
                      <a:lnTo>
                        <a:pt x="3540" y="2020"/>
                      </a:lnTo>
                      <a:lnTo>
                        <a:pt x="3540" y="2020"/>
                      </a:lnTo>
                      <a:lnTo>
                        <a:pt x="3541" y="2021"/>
                      </a:lnTo>
                      <a:lnTo>
                        <a:pt x="3541" y="2021"/>
                      </a:lnTo>
                      <a:lnTo>
                        <a:pt x="3542" y="2021"/>
                      </a:lnTo>
                      <a:lnTo>
                        <a:pt x="3542" y="2022"/>
                      </a:lnTo>
                      <a:lnTo>
                        <a:pt x="3543" y="2022"/>
                      </a:lnTo>
                      <a:lnTo>
                        <a:pt x="3544" y="2022"/>
                      </a:lnTo>
                      <a:lnTo>
                        <a:pt x="3544" y="2023"/>
                      </a:lnTo>
                      <a:lnTo>
                        <a:pt x="3545" y="2023"/>
                      </a:lnTo>
                      <a:lnTo>
                        <a:pt x="3545" y="2023"/>
                      </a:lnTo>
                      <a:lnTo>
                        <a:pt x="3545" y="2023"/>
                      </a:lnTo>
                      <a:lnTo>
                        <a:pt x="3546" y="2024"/>
                      </a:lnTo>
                      <a:lnTo>
                        <a:pt x="3546" y="2024"/>
                      </a:lnTo>
                      <a:lnTo>
                        <a:pt x="3547" y="2024"/>
                      </a:lnTo>
                      <a:lnTo>
                        <a:pt x="3547" y="2024"/>
                      </a:lnTo>
                      <a:lnTo>
                        <a:pt x="3547" y="2024"/>
                      </a:lnTo>
                      <a:lnTo>
                        <a:pt x="3548" y="2025"/>
                      </a:lnTo>
                      <a:lnTo>
                        <a:pt x="3548" y="2025"/>
                      </a:lnTo>
                      <a:lnTo>
                        <a:pt x="3548" y="2025"/>
                      </a:lnTo>
                      <a:lnTo>
                        <a:pt x="3549" y="2025"/>
                      </a:lnTo>
                      <a:lnTo>
                        <a:pt x="3549" y="2025"/>
                      </a:lnTo>
                      <a:lnTo>
                        <a:pt x="3550" y="2026"/>
                      </a:lnTo>
                      <a:lnTo>
                        <a:pt x="3550" y="2026"/>
                      </a:lnTo>
                      <a:lnTo>
                        <a:pt x="3551" y="2026"/>
                      </a:lnTo>
                      <a:lnTo>
                        <a:pt x="3551" y="2027"/>
                      </a:lnTo>
                      <a:lnTo>
                        <a:pt x="3552" y="2027"/>
                      </a:lnTo>
                      <a:lnTo>
                        <a:pt x="3553" y="2027"/>
                      </a:lnTo>
                      <a:lnTo>
                        <a:pt x="3553" y="2027"/>
                      </a:lnTo>
                      <a:lnTo>
                        <a:pt x="3554" y="2028"/>
                      </a:lnTo>
                      <a:lnTo>
                        <a:pt x="3554" y="2028"/>
                      </a:lnTo>
                      <a:lnTo>
                        <a:pt x="3555" y="2028"/>
                      </a:lnTo>
                      <a:lnTo>
                        <a:pt x="3555" y="2029"/>
                      </a:lnTo>
                      <a:lnTo>
                        <a:pt x="3556" y="2029"/>
                      </a:lnTo>
                      <a:lnTo>
                        <a:pt x="3556" y="2029"/>
                      </a:lnTo>
                      <a:lnTo>
                        <a:pt x="3557" y="2029"/>
                      </a:lnTo>
                      <a:lnTo>
                        <a:pt x="3557" y="2030"/>
                      </a:lnTo>
                      <a:lnTo>
                        <a:pt x="3557" y="2030"/>
                      </a:lnTo>
                      <a:lnTo>
                        <a:pt x="3558" y="2030"/>
                      </a:lnTo>
                      <a:lnTo>
                        <a:pt x="3558" y="2030"/>
                      </a:lnTo>
                      <a:lnTo>
                        <a:pt x="3559" y="2030"/>
                      </a:lnTo>
                      <a:lnTo>
                        <a:pt x="3559" y="2030"/>
                      </a:lnTo>
                      <a:lnTo>
                        <a:pt x="3559" y="2031"/>
                      </a:lnTo>
                      <a:lnTo>
                        <a:pt x="3560" y="2031"/>
                      </a:lnTo>
                      <a:lnTo>
                        <a:pt x="3560" y="2031"/>
                      </a:lnTo>
                      <a:lnTo>
                        <a:pt x="3560" y="2031"/>
                      </a:lnTo>
                      <a:lnTo>
                        <a:pt x="3561" y="2031"/>
                      </a:lnTo>
                      <a:lnTo>
                        <a:pt x="3561" y="2031"/>
                      </a:lnTo>
                      <a:lnTo>
                        <a:pt x="3562" y="2032"/>
                      </a:lnTo>
                      <a:lnTo>
                        <a:pt x="3562" y="2032"/>
                      </a:lnTo>
                      <a:lnTo>
                        <a:pt x="3562" y="2032"/>
                      </a:lnTo>
                      <a:lnTo>
                        <a:pt x="3563" y="2032"/>
                      </a:lnTo>
                      <a:lnTo>
                        <a:pt x="3563" y="2032"/>
                      </a:lnTo>
                      <a:lnTo>
                        <a:pt x="3564" y="2033"/>
                      </a:lnTo>
                      <a:lnTo>
                        <a:pt x="3565" y="2033"/>
                      </a:lnTo>
                      <a:lnTo>
                        <a:pt x="3565" y="2033"/>
                      </a:lnTo>
                      <a:lnTo>
                        <a:pt x="3566" y="2033"/>
                      </a:lnTo>
                      <a:lnTo>
                        <a:pt x="3566" y="2034"/>
                      </a:lnTo>
                      <a:lnTo>
                        <a:pt x="3567" y="2034"/>
                      </a:lnTo>
                      <a:lnTo>
                        <a:pt x="3568" y="2034"/>
                      </a:lnTo>
                      <a:lnTo>
                        <a:pt x="3568" y="2034"/>
                      </a:lnTo>
                      <a:lnTo>
                        <a:pt x="3569" y="2035"/>
                      </a:lnTo>
                      <a:lnTo>
                        <a:pt x="3569" y="2035"/>
                      </a:lnTo>
                      <a:lnTo>
                        <a:pt x="3570" y="2035"/>
                      </a:lnTo>
                      <a:lnTo>
                        <a:pt x="3570" y="2035"/>
                      </a:lnTo>
                      <a:lnTo>
                        <a:pt x="3571" y="2035"/>
                      </a:lnTo>
                      <a:lnTo>
                        <a:pt x="3571" y="2036"/>
                      </a:lnTo>
                      <a:lnTo>
                        <a:pt x="3572" y="2036"/>
                      </a:lnTo>
                      <a:lnTo>
                        <a:pt x="3572" y="2036"/>
                      </a:lnTo>
                      <a:lnTo>
                        <a:pt x="3572" y="2036"/>
                      </a:lnTo>
                      <a:lnTo>
                        <a:pt x="3573" y="2036"/>
                      </a:lnTo>
                      <a:lnTo>
                        <a:pt x="3573" y="2036"/>
                      </a:lnTo>
                      <a:lnTo>
                        <a:pt x="3574" y="2036"/>
                      </a:lnTo>
                      <a:lnTo>
                        <a:pt x="3574" y="2037"/>
                      </a:lnTo>
                      <a:lnTo>
                        <a:pt x="3574" y="2037"/>
                      </a:lnTo>
                      <a:lnTo>
                        <a:pt x="3575" y="2037"/>
                      </a:lnTo>
                      <a:lnTo>
                        <a:pt x="3575" y="2037"/>
                      </a:lnTo>
                      <a:lnTo>
                        <a:pt x="3575" y="2037"/>
                      </a:lnTo>
                      <a:lnTo>
                        <a:pt x="3576" y="2037"/>
                      </a:lnTo>
                      <a:lnTo>
                        <a:pt x="3576" y="2037"/>
                      </a:lnTo>
                      <a:lnTo>
                        <a:pt x="3577" y="2038"/>
                      </a:lnTo>
                      <a:lnTo>
                        <a:pt x="3577" y="2038"/>
                      </a:lnTo>
                      <a:lnTo>
                        <a:pt x="3577" y="2038"/>
                      </a:lnTo>
                      <a:lnTo>
                        <a:pt x="3578" y="2038"/>
                      </a:lnTo>
                      <a:lnTo>
                        <a:pt x="3578" y="2038"/>
                      </a:lnTo>
                      <a:lnTo>
                        <a:pt x="3578" y="2038"/>
                      </a:lnTo>
                      <a:lnTo>
                        <a:pt x="3579" y="2038"/>
                      </a:lnTo>
                      <a:lnTo>
                        <a:pt x="3579" y="2038"/>
                      </a:lnTo>
                      <a:lnTo>
                        <a:pt x="3580" y="2039"/>
                      </a:lnTo>
                      <a:lnTo>
                        <a:pt x="3580" y="2039"/>
                      </a:lnTo>
                      <a:lnTo>
                        <a:pt x="3580" y="2039"/>
                      </a:lnTo>
                      <a:lnTo>
                        <a:pt x="3581" y="2039"/>
                      </a:lnTo>
                      <a:lnTo>
                        <a:pt x="3581" y="2039"/>
                      </a:lnTo>
                      <a:lnTo>
                        <a:pt x="3582" y="2039"/>
                      </a:lnTo>
                      <a:lnTo>
                        <a:pt x="3582" y="2039"/>
                      </a:lnTo>
                      <a:lnTo>
                        <a:pt x="3582" y="2039"/>
                      </a:lnTo>
                      <a:lnTo>
                        <a:pt x="3583" y="2040"/>
                      </a:lnTo>
                      <a:lnTo>
                        <a:pt x="3583" y="2040"/>
                      </a:lnTo>
                      <a:lnTo>
                        <a:pt x="3584" y="2040"/>
                      </a:lnTo>
                      <a:lnTo>
                        <a:pt x="3584" y="2040"/>
                      </a:lnTo>
                      <a:lnTo>
                        <a:pt x="3585" y="2040"/>
                      </a:lnTo>
                      <a:lnTo>
                        <a:pt x="3585" y="2040"/>
                      </a:lnTo>
                      <a:lnTo>
                        <a:pt x="3586" y="2041"/>
                      </a:lnTo>
                      <a:lnTo>
                        <a:pt x="3587" y="2041"/>
                      </a:lnTo>
                      <a:lnTo>
                        <a:pt x="3588" y="2041"/>
                      </a:lnTo>
                      <a:lnTo>
                        <a:pt x="3588" y="2041"/>
                      </a:lnTo>
                      <a:lnTo>
                        <a:pt x="3589" y="2041"/>
                      </a:lnTo>
                      <a:lnTo>
                        <a:pt x="3589" y="2042"/>
                      </a:lnTo>
                      <a:lnTo>
                        <a:pt x="3590" y="2042"/>
                      </a:lnTo>
                      <a:lnTo>
                        <a:pt x="3590" y="2042"/>
                      </a:lnTo>
                      <a:lnTo>
                        <a:pt x="3591" y="2042"/>
                      </a:lnTo>
                      <a:lnTo>
                        <a:pt x="3591" y="2042"/>
                      </a:lnTo>
                      <a:lnTo>
                        <a:pt x="3591" y="2042"/>
                      </a:lnTo>
                      <a:lnTo>
                        <a:pt x="3592" y="2042"/>
                      </a:lnTo>
                      <a:lnTo>
                        <a:pt x="3592" y="2043"/>
                      </a:lnTo>
                      <a:lnTo>
                        <a:pt x="3593" y="2043"/>
                      </a:lnTo>
                      <a:lnTo>
                        <a:pt x="3593" y="2043"/>
                      </a:lnTo>
                      <a:lnTo>
                        <a:pt x="3594" y="2043"/>
                      </a:lnTo>
                      <a:lnTo>
                        <a:pt x="3594" y="2043"/>
                      </a:lnTo>
                      <a:lnTo>
                        <a:pt x="3594" y="2043"/>
                      </a:lnTo>
                      <a:lnTo>
                        <a:pt x="3595" y="2043"/>
                      </a:lnTo>
                      <a:lnTo>
                        <a:pt x="3595" y="2043"/>
                      </a:lnTo>
                      <a:lnTo>
                        <a:pt x="3595" y="2043"/>
                      </a:lnTo>
                      <a:lnTo>
                        <a:pt x="3596" y="2043"/>
                      </a:lnTo>
                      <a:lnTo>
                        <a:pt x="3596" y="2044"/>
                      </a:lnTo>
                      <a:lnTo>
                        <a:pt x="3597" y="2044"/>
                      </a:lnTo>
                      <a:lnTo>
                        <a:pt x="3597" y="2044"/>
                      </a:lnTo>
                      <a:lnTo>
                        <a:pt x="3597" y="2044"/>
                      </a:lnTo>
                      <a:lnTo>
                        <a:pt x="3598" y="2044"/>
                      </a:lnTo>
                      <a:lnTo>
                        <a:pt x="3598" y="2044"/>
                      </a:lnTo>
                      <a:lnTo>
                        <a:pt x="3598" y="2044"/>
                      </a:lnTo>
                      <a:lnTo>
                        <a:pt x="3599" y="2044"/>
                      </a:lnTo>
                      <a:lnTo>
                        <a:pt x="3599" y="2044"/>
                      </a:lnTo>
                      <a:lnTo>
                        <a:pt x="3600" y="2044"/>
                      </a:lnTo>
                      <a:lnTo>
                        <a:pt x="3600" y="2045"/>
                      </a:lnTo>
                      <a:lnTo>
                        <a:pt x="3600" y="2045"/>
                      </a:lnTo>
                      <a:lnTo>
                        <a:pt x="3601" y="2045"/>
                      </a:lnTo>
                      <a:lnTo>
                        <a:pt x="3601" y="2045"/>
                      </a:lnTo>
                      <a:lnTo>
                        <a:pt x="3601" y="2045"/>
                      </a:lnTo>
                      <a:lnTo>
                        <a:pt x="3602" y="2045"/>
                      </a:lnTo>
                      <a:lnTo>
                        <a:pt x="3603" y="2045"/>
                      </a:lnTo>
                      <a:lnTo>
                        <a:pt x="3603" y="2045"/>
                      </a:lnTo>
                      <a:lnTo>
                        <a:pt x="3604" y="2045"/>
                      </a:lnTo>
                      <a:lnTo>
                        <a:pt x="3604" y="2046"/>
                      </a:lnTo>
                      <a:lnTo>
                        <a:pt x="3604" y="2046"/>
                      </a:lnTo>
                      <a:lnTo>
                        <a:pt x="3605" y="2046"/>
                      </a:lnTo>
                      <a:lnTo>
                        <a:pt x="3605" y="2046"/>
                      </a:lnTo>
                      <a:lnTo>
                        <a:pt x="3606" y="2046"/>
                      </a:lnTo>
                      <a:lnTo>
                        <a:pt x="3606" y="2046"/>
                      </a:lnTo>
                      <a:lnTo>
                        <a:pt x="3606" y="2046"/>
                      </a:lnTo>
                      <a:lnTo>
                        <a:pt x="3607" y="2046"/>
                      </a:lnTo>
                      <a:lnTo>
                        <a:pt x="3607" y="2046"/>
                      </a:lnTo>
                      <a:lnTo>
                        <a:pt x="3608" y="2046"/>
                      </a:lnTo>
                      <a:lnTo>
                        <a:pt x="3609" y="2047"/>
                      </a:lnTo>
                      <a:lnTo>
                        <a:pt x="3609" y="2047"/>
                      </a:lnTo>
                      <a:lnTo>
                        <a:pt x="3609" y="2047"/>
                      </a:lnTo>
                      <a:lnTo>
                        <a:pt x="3610" y="2047"/>
                      </a:lnTo>
                      <a:lnTo>
                        <a:pt x="3610" y="2047"/>
                      </a:lnTo>
                      <a:lnTo>
                        <a:pt x="3611" y="2047"/>
                      </a:lnTo>
                      <a:lnTo>
                        <a:pt x="3611" y="2047"/>
                      </a:lnTo>
                      <a:lnTo>
                        <a:pt x="3612" y="2047"/>
                      </a:lnTo>
                      <a:lnTo>
                        <a:pt x="3612" y="2047"/>
                      </a:lnTo>
                      <a:lnTo>
                        <a:pt x="3612" y="2047"/>
                      </a:lnTo>
                      <a:lnTo>
                        <a:pt x="3613" y="2048"/>
                      </a:lnTo>
                      <a:lnTo>
                        <a:pt x="3613" y="2048"/>
                      </a:lnTo>
                      <a:lnTo>
                        <a:pt x="3614" y="2048"/>
                      </a:lnTo>
                      <a:lnTo>
                        <a:pt x="3615" y="2048"/>
                      </a:lnTo>
                      <a:lnTo>
                        <a:pt x="3615" y="2048"/>
                      </a:lnTo>
                      <a:lnTo>
                        <a:pt x="3616" y="2048"/>
                      </a:lnTo>
                      <a:lnTo>
                        <a:pt x="3616" y="2048"/>
                      </a:lnTo>
                      <a:lnTo>
                        <a:pt x="3617" y="2048"/>
                      </a:lnTo>
                      <a:lnTo>
                        <a:pt x="3618" y="2049"/>
                      </a:lnTo>
                      <a:lnTo>
                        <a:pt x="3618" y="2049"/>
                      </a:lnTo>
                      <a:lnTo>
                        <a:pt x="3619" y="2049"/>
                      </a:lnTo>
                      <a:lnTo>
                        <a:pt x="3619" y="2049"/>
                      </a:lnTo>
                      <a:lnTo>
                        <a:pt x="3620" y="2049"/>
                      </a:lnTo>
                      <a:lnTo>
                        <a:pt x="3620" y="2049"/>
                      </a:lnTo>
                      <a:lnTo>
                        <a:pt x="3621" y="2049"/>
                      </a:lnTo>
                      <a:lnTo>
                        <a:pt x="3622" y="2049"/>
                      </a:lnTo>
                      <a:lnTo>
                        <a:pt x="3622" y="2050"/>
                      </a:lnTo>
                      <a:lnTo>
                        <a:pt x="3622" y="2050"/>
                      </a:lnTo>
                      <a:lnTo>
                        <a:pt x="3624" y="2050"/>
                      </a:lnTo>
                      <a:lnTo>
                        <a:pt x="3624" y="2050"/>
                      </a:lnTo>
                      <a:lnTo>
                        <a:pt x="3624" y="2050"/>
                      </a:lnTo>
                      <a:lnTo>
                        <a:pt x="3625" y="2050"/>
                      </a:lnTo>
                      <a:lnTo>
                        <a:pt x="3625" y="2050"/>
                      </a:lnTo>
                      <a:lnTo>
                        <a:pt x="3625" y="2050"/>
                      </a:lnTo>
                      <a:lnTo>
                        <a:pt x="3626" y="2050"/>
                      </a:lnTo>
                      <a:lnTo>
                        <a:pt x="3626" y="2050"/>
                      </a:lnTo>
                      <a:lnTo>
                        <a:pt x="3627" y="2050"/>
                      </a:lnTo>
                      <a:lnTo>
                        <a:pt x="3627" y="2050"/>
                      </a:lnTo>
                      <a:lnTo>
                        <a:pt x="3627" y="2050"/>
                      </a:lnTo>
                      <a:lnTo>
                        <a:pt x="3628" y="2051"/>
                      </a:lnTo>
                      <a:lnTo>
                        <a:pt x="3628" y="2051"/>
                      </a:lnTo>
                      <a:lnTo>
                        <a:pt x="3629" y="2051"/>
                      </a:lnTo>
                      <a:lnTo>
                        <a:pt x="3630" y="2051"/>
                      </a:lnTo>
                      <a:lnTo>
                        <a:pt x="3630" y="2051"/>
                      </a:lnTo>
                      <a:lnTo>
                        <a:pt x="3631" y="2051"/>
                      </a:lnTo>
                      <a:lnTo>
                        <a:pt x="3631" y="2051"/>
                      </a:lnTo>
                      <a:lnTo>
                        <a:pt x="3631" y="2051"/>
                      </a:lnTo>
                      <a:lnTo>
                        <a:pt x="3632" y="2051"/>
                      </a:lnTo>
                      <a:lnTo>
                        <a:pt x="3632" y="2051"/>
                      </a:lnTo>
                      <a:lnTo>
                        <a:pt x="3633" y="2051"/>
                      </a:lnTo>
                      <a:lnTo>
                        <a:pt x="3633" y="2052"/>
                      </a:lnTo>
                      <a:lnTo>
                        <a:pt x="3634" y="2052"/>
                      </a:lnTo>
                      <a:lnTo>
                        <a:pt x="3634" y="2052"/>
                      </a:lnTo>
                      <a:lnTo>
                        <a:pt x="3634" y="2052"/>
                      </a:lnTo>
                      <a:lnTo>
                        <a:pt x="3635" y="2052"/>
                      </a:lnTo>
                      <a:lnTo>
                        <a:pt x="3635" y="2052"/>
                      </a:lnTo>
                      <a:lnTo>
                        <a:pt x="3636" y="2052"/>
                      </a:lnTo>
                      <a:lnTo>
                        <a:pt x="3636" y="2052"/>
                      </a:lnTo>
                      <a:lnTo>
                        <a:pt x="3636" y="2052"/>
                      </a:lnTo>
                      <a:lnTo>
                        <a:pt x="3637" y="2052"/>
                      </a:lnTo>
                      <a:lnTo>
                        <a:pt x="3637" y="2052"/>
                      </a:lnTo>
                      <a:lnTo>
                        <a:pt x="3638" y="2052"/>
                      </a:lnTo>
                      <a:lnTo>
                        <a:pt x="3638" y="2052"/>
                      </a:lnTo>
                      <a:lnTo>
                        <a:pt x="3638" y="2052"/>
                      </a:lnTo>
                      <a:lnTo>
                        <a:pt x="3639" y="2052"/>
                      </a:lnTo>
                      <a:lnTo>
                        <a:pt x="3639" y="2052"/>
                      </a:lnTo>
                      <a:lnTo>
                        <a:pt x="3639" y="2053"/>
                      </a:lnTo>
                      <a:lnTo>
                        <a:pt x="3640" y="2053"/>
                      </a:lnTo>
                      <a:lnTo>
                        <a:pt x="3640" y="2053"/>
                      </a:lnTo>
                      <a:lnTo>
                        <a:pt x="3641" y="2053"/>
                      </a:lnTo>
                      <a:lnTo>
                        <a:pt x="3641" y="2053"/>
                      </a:lnTo>
                      <a:lnTo>
                        <a:pt x="3641" y="2053"/>
                      </a:lnTo>
                      <a:lnTo>
                        <a:pt x="3642" y="2053"/>
                      </a:lnTo>
                      <a:lnTo>
                        <a:pt x="3642" y="2053"/>
                      </a:lnTo>
                      <a:lnTo>
                        <a:pt x="3642" y="2053"/>
                      </a:lnTo>
                      <a:lnTo>
                        <a:pt x="3643" y="2053"/>
                      </a:lnTo>
                      <a:lnTo>
                        <a:pt x="3643" y="2053"/>
                      </a:lnTo>
                      <a:lnTo>
                        <a:pt x="3643" y="2053"/>
                      </a:lnTo>
                      <a:lnTo>
                        <a:pt x="3644" y="2053"/>
                      </a:lnTo>
                      <a:lnTo>
                        <a:pt x="3644" y="2053"/>
                      </a:lnTo>
                      <a:lnTo>
                        <a:pt x="3645" y="2053"/>
                      </a:lnTo>
                      <a:lnTo>
                        <a:pt x="3645" y="2053"/>
                      </a:lnTo>
                      <a:lnTo>
                        <a:pt x="3645" y="2053"/>
                      </a:lnTo>
                      <a:lnTo>
                        <a:pt x="3646" y="2054"/>
                      </a:lnTo>
                      <a:lnTo>
                        <a:pt x="3646" y="2054"/>
                      </a:lnTo>
                      <a:lnTo>
                        <a:pt x="3647" y="2054"/>
                      </a:lnTo>
                      <a:lnTo>
                        <a:pt x="3647" y="2054"/>
                      </a:lnTo>
                      <a:lnTo>
                        <a:pt x="3648" y="2054"/>
                      </a:lnTo>
                      <a:lnTo>
                        <a:pt x="3648" y="2054"/>
                      </a:lnTo>
                      <a:lnTo>
                        <a:pt x="3648" y="2054"/>
                      </a:lnTo>
                      <a:lnTo>
                        <a:pt x="3649" y="2054"/>
                      </a:lnTo>
                      <a:lnTo>
                        <a:pt x="3649" y="2054"/>
                      </a:lnTo>
                      <a:lnTo>
                        <a:pt x="3650" y="2054"/>
                      </a:lnTo>
                      <a:lnTo>
                        <a:pt x="3650" y="2054"/>
                      </a:lnTo>
                      <a:lnTo>
                        <a:pt x="3650" y="2054"/>
                      </a:lnTo>
                      <a:lnTo>
                        <a:pt x="3651" y="2054"/>
                      </a:lnTo>
                      <a:lnTo>
                        <a:pt x="3651" y="2054"/>
                      </a:lnTo>
                      <a:lnTo>
                        <a:pt x="3652" y="2054"/>
                      </a:lnTo>
                      <a:lnTo>
                        <a:pt x="3653" y="2054"/>
                      </a:lnTo>
                      <a:lnTo>
                        <a:pt x="3653" y="2055"/>
                      </a:lnTo>
                      <a:lnTo>
                        <a:pt x="3654" y="2055"/>
                      </a:lnTo>
                      <a:lnTo>
                        <a:pt x="3654" y="2055"/>
                      </a:lnTo>
                      <a:lnTo>
                        <a:pt x="3655" y="2055"/>
                      </a:lnTo>
                      <a:lnTo>
                        <a:pt x="3655" y="2055"/>
                      </a:lnTo>
                      <a:lnTo>
                        <a:pt x="3656" y="2055"/>
                      </a:lnTo>
                      <a:lnTo>
                        <a:pt x="3656" y="2055"/>
                      </a:lnTo>
                      <a:lnTo>
                        <a:pt x="3657" y="2055"/>
                      </a:lnTo>
                      <a:lnTo>
                        <a:pt x="3657" y="2055"/>
                      </a:lnTo>
                      <a:lnTo>
                        <a:pt x="3658" y="2055"/>
                      </a:lnTo>
                      <a:lnTo>
                        <a:pt x="3658" y="2055"/>
                      </a:lnTo>
                      <a:lnTo>
                        <a:pt x="3659" y="2055"/>
                      </a:lnTo>
                      <a:lnTo>
                        <a:pt x="3659" y="2055"/>
                      </a:lnTo>
                      <a:lnTo>
                        <a:pt x="3659" y="2055"/>
                      </a:lnTo>
                      <a:lnTo>
                        <a:pt x="3660" y="2055"/>
                      </a:lnTo>
                      <a:lnTo>
                        <a:pt x="3660" y="2056"/>
                      </a:lnTo>
                      <a:lnTo>
                        <a:pt x="3661" y="2056"/>
                      </a:lnTo>
                      <a:lnTo>
                        <a:pt x="3661" y="2056"/>
                      </a:lnTo>
                      <a:lnTo>
                        <a:pt x="3662" y="2056"/>
                      </a:lnTo>
                      <a:lnTo>
                        <a:pt x="3662" y="2056"/>
                      </a:lnTo>
                      <a:lnTo>
                        <a:pt x="3663" y="2056"/>
                      </a:lnTo>
                      <a:lnTo>
                        <a:pt x="3663" y="2056"/>
                      </a:lnTo>
                      <a:lnTo>
                        <a:pt x="3663" y="2056"/>
                      </a:lnTo>
                      <a:lnTo>
                        <a:pt x="3664" y="2056"/>
                      </a:lnTo>
                      <a:lnTo>
                        <a:pt x="3664" y="2056"/>
                      </a:lnTo>
                      <a:lnTo>
                        <a:pt x="3665" y="2056"/>
                      </a:lnTo>
                      <a:lnTo>
                        <a:pt x="3665" y="2056"/>
                      </a:lnTo>
                      <a:lnTo>
                        <a:pt x="3666" y="2056"/>
                      </a:lnTo>
                      <a:lnTo>
                        <a:pt x="3666" y="2056"/>
                      </a:lnTo>
                      <a:lnTo>
                        <a:pt x="3666" y="2056"/>
                      </a:lnTo>
                      <a:lnTo>
                        <a:pt x="3667" y="2056"/>
                      </a:lnTo>
                      <a:lnTo>
                        <a:pt x="3668" y="2056"/>
                      </a:lnTo>
                      <a:lnTo>
                        <a:pt x="3668" y="2056"/>
                      </a:lnTo>
                      <a:lnTo>
                        <a:pt x="3668" y="2056"/>
                      </a:lnTo>
                      <a:lnTo>
                        <a:pt x="3669" y="2057"/>
                      </a:lnTo>
                      <a:lnTo>
                        <a:pt x="3669" y="2057"/>
                      </a:lnTo>
                      <a:lnTo>
                        <a:pt x="3670" y="2057"/>
                      </a:lnTo>
                      <a:lnTo>
                        <a:pt x="3671" y="2057"/>
                      </a:lnTo>
                      <a:lnTo>
                        <a:pt x="3671" y="2057"/>
                      </a:lnTo>
                      <a:lnTo>
                        <a:pt x="3671" y="2057"/>
                      </a:lnTo>
                      <a:lnTo>
                        <a:pt x="3672" y="2057"/>
                      </a:lnTo>
                      <a:lnTo>
                        <a:pt x="3672" y="2057"/>
                      </a:lnTo>
                      <a:lnTo>
                        <a:pt x="3673" y="2057"/>
                      </a:lnTo>
                      <a:lnTo>
                        <a:pt x="3674" y="2057"/>
                      </a:lnTo>
                      <a:lnTo>
                        <a:pt x="3674" y="2057"/>
                      </a:lnTo>
                      <a:lnTo>
                        <a:pt x="3674" y="2057"/>
                      </a:lnTo>
                      <a:lnTo>
                        <a:pt x="3675" y="2057"/>
                      </a:lnTo>
                      <a:lnTo>
                        <a:pt x="3676" y="2057"/>
                      </a:lnTo>
                      <a:lnTo>
                        <a:pt x="3676" y="2057"/>
                      </a:lnTo>
                      <a:lnTo>
                        <a:pt x="3677" y="2058"/>
                      </a:lnTo>
                      <a:lnTo>
                        <a:pt x="3677" y="2058"/>
                      </a:lnTo>
                      <a:lnTo>
                        <a:pt x="3678" y="2058"/>
                      </a:lnTo>
                      <a:lnTo>
                        <a:pt x="3678" y="2058"/>
                      </a:lnTo>
                      <a:lnTo>
                        <a:pt x="3679" y="2058"/>
                      </a:lnTo>
                      <a:lnTo>
                        <a:pt x="3680" y="2058"/>
                      </a:lnTo>
                      <a:lnTo>
                        <a:pt x="3680" y="2058"/>
                      </a:lnTo>
                      <a:lnTo>
                        <a:pt x="3681" y="2058"/>
                      </a:lnTo>
                      <a:lnTo>
                        <a:pt x="3682" y="2058"/>
                      </a:lnTo>
                      <a:lnTo>
                        <a:pt x="3682" y="2058"/>
                      </a:lnTo>
                      <a:lnTo>
                        <a:pt x="3683" y="2058"/>
                      </a:lnTo>
                      <a:lnTo>
                        <a:pt x="3683" y="2058"/>
                      </a:lnTo>
                      <a:lnTo>
                        <a:pt x="3684" y="2058"/>
                      </a:lnTo>
                      <a:lnTo>
                        <a:pt x="3684" y="2058"/>
                      </a:lnTo>
                      <a:lnTo>
                        <a:pt x="3685" y="2058"/>
                      </a:lnTo>
                      <a:lnTo>
                        <a:pt x="3686" y="2058"/>
                      </a:lnTo>
                      <a:lnTo>
                        <a:pt x="3686" y="2058"/>
                      </a:lnTo>
                      <a:lnTo>
                        <a:pt x="3687" y="2059"/>
                      </a:lnTo>
                      <a:lnTo>
                        <a:pt x="3688" y="2059"/>
                      </a:lnTo>
                      <a:lnTo>
                        <a:pt x="3688" y="2059"/>
                      </a:lnTo>
                      <a:lnTo>
                        <a:pt x="3689" y="2059"/>
                      </a:lnTo>
                      <a:lnTo>
                        <a:pt x="3689" y="2059"/>
                      </a:lnTo>
                      <a:lnTo>
                        <a:pt x="3689" y="2059"/>
                      </a:lnTo>
                      <a:lnTo>
                        <a:pt x="3690" y="2059"/>
                      </a:lnTo>
                      <a:lnTo>
                        <a:pt x="3690" y="2059"/>
                      </a:lnTo>
                      <a:lnTo>
                        <a:pt x="3691" y="2059"/>
                      </a:lnTo>
                      <a:lnTo>
                        <a:pt x="3691" y="2059"/>
                      </a:lnTo>
                      <a:lnTo>
                        <a:pt x="3692" y="2059"/>
                      </a:lnTo>
                      <a:lnTo>
                        <a:pt x="3692" y="2059"/>
                      </a:lnTo>
                      <a:lnTo>
                        <a:pt x="3693" y="2059"/>
                      </a:lnTo>
                      <a:lnTo>
                        <a:pt x="3693" y="2059"/>
                      </a:lnTo>
                      <a:lnTo>
                        <a:pt x="3694" y="2059"/>
                      </a:lnTo>
                      <a:lnTo>
                        <a:pt x="3694" y="2059"/>
                      </a:lnTo>
                      <a:lnTo>
                        <a:pt x="3695" y="2059"/>
                      </a:lnTo>
                      <a:lnTo>
                        <a:pt x="3695" y="2059"/>
                      </a:lnTo>
                      <a:lnTo>
                        <a:pt x="3696" y="2059"/>
                      </a:lnTo>
                      <a:lnTo>
                        <a:pt x="3697" y="2059"/>
                      </a:lnTo>
                      <a:lnTo>
                        <a:pt x="3697" y="2060"/>
                      </a:lnTo>
                      <a:lnTo>
                        <a:pt x="3698" y="2060"/>
                      </a:lnTo>
                      <a:lnTo>
                        <a:pt x="3698" y="2060"/>
                      </a:lnTo>
                      <a:lnTo>
                        <a:pt x="3698" y="2060"/>
                      </a:lnTo>
                      <a:lnTo>
                        <a:pt x="3699" y="2060"/>
                      </a:lnTo>
                      <a:lnTo>
                        <a:pt x="3699" y="2060"/>
                      </a:lnTo>
                      <a:lnTo>
                        <a:pt x="3700" y="2060"/>
                      </a:lnTo>
                      <a:lnTo>
                        <a:pt x="3700" y="2060"/>
                      </a:lnTo>
                      <a:lnTo>
                        <a:pt x="3701" y="2060"/>
                      </a:lnTo>
                      <a:lnTo>
                        <a:pt x="3701" y="2060"/>
                      </a:lnTo>
                      <a:lnTo>
                        <a:pt x="3702" y="2060"/>
                      </a:lnTo>
                      <a:lnTo>
                        <a:pt x="3703" y="2060"/>
                      </a:lnTo>
                      <a:lnTo>
                        <a:pt x="3703" y="2060"/>
                      </a:lnTo>
                      <a:lnTo>
                        <a:pt x="3704" y="2060"/>
                      </a:lnTo>
                      <a:lnTo>
                        <a:pt x="3704" y="2060"/>
                      </a:lnTo>
                      <a:lnTo>
                        <a:pt x="3705" y="2060"/>
                      </a:lnTo>
                      <a:lnTo>
                        <a:pt x="3705" y="2060"/>
                      </a:lnTo>
                      <a:lnTo>
                        <a:pt x="3706" y="2060"/>
                      </a:lnTo>
                      <a:lnTo>
                        <a:pt x="3706" y="2060"/>
                      </a:lnTo>
                      <a:lnTo>
                        <a:pt x="3707" y="2060"/>
                      </a:lnTo>
                      <a:lnTo>
                        <a:pt x="3707" y="2060"/>
                      </a:lnTo>
                      <a:lnTo>
                        <a:pt x="3707" y="2060"/>
                      </a:lnTo>
                      <a:lnTo>
                        <a:pt x="3708" y="2060"/>
                      </a:lnTo>
                      <a:lnTo>
                        <a:pt x="3709" y="2060"/>
                      </a:lnTo>
                      <a:lnTo>
                        <a:pt x="3709" y="2060"/>
                      </a:lnTo>
                      <a:lnTo>
                        <a:pt x="3710" y="2061"/>
                      </a:lnTo>
                      <a:lnTo>
                        <a:pt x="3710" y="2061"/>
                      </a:lnTo>
                      <a:lnTo>
                        <a:pt x="3710" y="2061"/>
                      </a:lnTo>
                      <a:lnTo>
                        <a:pt x="3711" y="2061"/>
                      </a:lnTo>
                      <a:lnTo>
                        <a:pt x="3712" y="2061"/>
                      </a:lnTo>
                      <a:lnTo>
                        <a:pt x="3712" y="2061"/>
                      </a:lnTo>
                      <a:lnTo>
                        <a:pt x="3712" y="2061"/>
                      </a:lnTo>
                      <a:lnTo>
                        <a:pt x="3713" y="2061"/>
                      </a:lnTo>
                      <a:lnTo>
                        <a:pt x="3713" y="2061"/>
                      </a:lnTo>
                      <a:lnTo>
                        <a:pt x="3714" y="2061"/>
                      </a:lnTo>
                      <a:lnTo>
                        <a:pt x="3714" y="2061"/>
                      </a:lnTo>
                      <a:lnTo>
                        <a:pt x="3715" y="2061"/>
                      </a:lnTo>
                      <a:lnTo>
                        <a:pt x="3715" y="2061"/>
                      </a:lnTo>
                      <a:lnTo>
                        <a:pt x="3715" y="2061"/>
                      </a:lnTo>
                      <a:lnTo>
                        <a:pt x="3716" y="2061"/>
                      </a:lnTo>
                      <a:lnTo>
                        <a:pt x="3716" y="2061"/>
                      </a:lnTo>
                      <a:lnTo>
                        <a:pt x="3717" y="2061"/>
                      </a:lnTo>
                      <a:lnTo>
                        <a:pt x="3718" y="2061"/>
                      </a:lnTo>
                      <a:lnTo>
                        <a:pt x="3718" y="2061"/>
                      </a:lnTo>
                      <a:lnTo>
                        <a:pt x="3718" y="2061"/>
                      </a:lnTo>
                      <a:lnTo>
                        <a:pt x="3719" y="2061"/>
                      </a:lnTo>
                      <a:lnTo>
                        <a:pt x="3719" y="2061"/>
                      </a:lnTo>
                      <a:lnTo>
                        <a:pt x="3719" y="2061"/>
                      </a:lnTo>
                      <a:lnTo>
                        <a:pt x="3720" y="2061"/>
                      </a:lnTo>
                      <a:lnTo>
                        <a:pt x="3720" y="2061"/>
                      </a:lnTo>
                      <a:lnTo>
                        <a:pt x="3721" y="2061"/>
                      </a:lnTo>
                      <a:lnTo>
                        <a:pt x="3721" y="2061"/>
                      </a:lnTo>
                      <a:lnTo>
                        <a:pt x="3721" y="2061"/>
                      </a:lnTo>
                      <a:lnTo>
                        <a:pt x="3722" y="2062"/>
                      </a:lnTo>
                      <a:lnTo>
                        <a:pt x="3722" y="2062"/>
                      </a:lnTo>
                      <a:lnTo>
                        <a:pt x="3723" y="2062"/>
                      </a:lnTo>
                      <a:lnTo>
                        <a:pt x="3723" y="2062"/>
                      </a:lnTo>
                      <a:lnTo>
                        <a:pt x="3724" y="2062"/>
                      </a:lnTo>
                      <a:lnTo>
                        <a:pt x="3725" y="2062"/>
                      </a:lnTo>
                      <a:lnTo>
                        <a:pt x="3725" y="2062"/>
                      </a:lnTo>
                      <a:lnTo>
                        <a:pt x="3726" y="2062"/>
                      </a:lnTo>
                      <a:lnTo>
                        <a:pt x="3726" y="2062"/>
                      </a:lnTo>
                      <a:lnTo>
                        <a:pt x="3727" y="2062"/>
                      </a:lnTo>
                      <a:lnTo>
                        <a:pt x="3727" y="2062"/>
                      </a:lnTo>
                      <a:lnTo>
                        <a:pt x="3727" y="2062"/>
                      </a:lnTo>
                      <a:lnTo>
                        <a:pt x="3728" y="2062"/>
                      </a:lnTo>
                      <a:lnTo>
                        <a:pt x="3728" y="2062"/>
                      </a:lnTo>
                      <a:lnTo>
                        <a:pt x="3729" y="2062"/>
                      </a:lnTo>
                      <a:lnTo>
                        <a:pt x="3730" y="2062"/>
                      </a:lnTo>
                      <a:lnTo>
                        <a:pt x="3730" y="2062"/>
                      </a:lnTo>
                      <a:lnTo>
                        <a:pt x="3731" y="2062"/>
                      </a:lnTo>
                      <a:lnTo>
                        <a:pt x="3731" y="2062"/>
                      </a:lnTo>
                      <a:lnTo>
                        <a:pt x="3732" y="2062"/>
                      </a:lnTo>
                      <a:lnTo>
                        <a:pt x="3733" y="2062"/>
                      </a:lnTo>
                      <a:lnTo>
                        <a:pt x="3733" y="2062"/>
                      </a:lnTo>
                      <a:lnTo>
                        <a:pt x="3734" y="2062"/>
                      </a:lnTo>
                      <a:lnTo>
                        <a:pt x="3734" y="2062"/>
                      </a:lnTo>
                      <a:lnTo>
                        <a:pt x="3734" y="2062"/>
                      </a:lnTo>
                      <a:lnTo>
                        <a:pt x="3735" y="2062"/>
                      </a:lnTo>
                      <a:lnTo>
                        <a:pt x="3735" y="2062"/>
                      </a:lnTo>
                      <a:lnTo>
                        <a:pt x="3736" y="2062"/>
                      </a:lnTo>
                      <a:lnTo>
                        <a:pt x="3736" y="2062"/>
                      </a:lnTo>
                      <a:lnTo>
                        <a:pt x="3736" y="2063"/>
                      </a:lnTo>
                      <a:lnTo>
                        <a:pt x="3737" y="2063"/>
                      </a:lnTo>
                      <a:lnTo>
                        <a:pt x="3737" y="2063"/>
                      </a:lnTo>
                      <a:lnTo>
                        <a:pt x="3737" y="2063"/>
                      </a:lnTo>
                      <a:lnTo>
                        <a:pt x="3738" y="2063"/>
                      </a:lnTo>
                      <a:lnTo>
                        <a:pt x="3738" y="2063"/>
                      </a:lnTo>
                      <a:lnTo>
                        <a:pt x="3739" y="2063"/>
                      </a:lnTo>
                      <a:lnTo>
                        <a:pt x="3739" y="2063"/>
                      </a:lnTo>
                      <a:lnTo>
                        <a:pt x="3740" y="2063"/>
                      </a:lnTo>
                      <a:lnTo>
                        <a:pt x="3740" y="2063"/>
                      </a:lnTo>
                      <a:lnTo>
                        <a:pt x="3741" y="2063"/>
                      </a:lnTo>
                      <a:lnTo>
                        <a:pt x="3741" y="2063"/>
                      </a:lnTo>
                      <a:lnTo>
                        <a:pt x="3742" y="2063"/>
                      </a:lnTo>
                      <a:lnTo>
                        <a:pt x="3742" y="2063"/>
                      </a:lnTo>
                      <a:lnTo>
                        <a:pt x="3742" y="2063"/>
                      </a:lnTo>
                      <a:lnTo>
                        <a:pt x="3743" y="2063"/>
                      </a:lnTo>
                      <a:lnTo>
                        <a:pt x="3743" y="2063"/>
                      </a:lnTo>
                      <a:lnTo>
                        <a:pt x="3743" y="2063"/>
                      </a:lnTo>
                      <a:lnTo>
                        <a:pt x="3744" y="2063"/>
                      </a:lnTo>
                      <a:lnTo>
                        <a:pt x="3744" y="2063"/>
                      </a:lnTo>
                      <a:lnTo>
                        <a:pt x="3745" y="2063"/>
                      </a:lnTo>
                      <a:lnTo>
                        <a:pt x="3745" y="2063"/>
                      </a:lnTo>
                      <a:lnTo>
                        <a:pt x="3745" y="2063"/>
                      </a:lnTo>
                      <a:lnTo>
                        <a:pt x="3746" y="2063"/>
                      </a:lnTo>
                      <a:lnTo>
                        <a:pt x="3746" y="2063"/>
                      </a:lnTo>
                      <a:lnTo>
                        <a:pt x="3747" y="2063"/>
                      </a:lnTo>
                      <a:lnTo>
                        <a:pt x="3747" y="2063"/>
                      </a:lnTo>
                      <a:lnTo>
                        <a:pt x="3747" y="2063"/>
                      </a:lnTo>
                      <a:lnTo>
                        <a:pt x="3748" y="2063"/>
                      </a:lnTo>
                      <a:lnTo>
                        <a:pt x="3748" y="2063"/>
                      </a:lnTo>
                      <a:lnTo>
                        <a:pt x="3748" y="2063"/>
                      </a:lnTo>
                      <a:lnTo>
                        <a:pt x="3749" y="2063"/>
                      </a:lnTo>
                      <a:lnTo>
                        <a:pt x="3750" y="2063"/>
                      </a:lnTo>
                      <a:lnTo>
                        <a:pt x="3750" y="2063"/>
                      </a:lnTo>
                      <a:lnTo>
                        <a:pt x="3750" y="2063"/>
                      </a:lnTo>
                      <a:lnTo>
                        <a:pt x="3751" y="2063"/>
                      </a:lnTo>
                      <a:lnTo>
                        <a:pt x="3751" y="2063"/>
                      </a:lnTo>
                      <a:lnTo>
                        <a:pt x="3751" y="2063"/>
                      </a:lnTo>
                      <a:lnTo>
                        <a:pt x="3752" y="2063"/>
                      </a:lnTo>
                      <a:lnTo>
                        <a:pt x="3752" y="2063"/>
                      </a:lnTo>
                      <a:lnTo>
                        <a:pt x="3753" y="2064"/>
                      </a:lnTo>
                      <a:lnTo>
                        <a:pt x="3753" y="2064"/>
                      </a:lnTo>
                      <a:lnTo>
                        <a:pt x="3753" y="2064"/>
                      </a:lnTo>
                      <a:lnTo>
                        <a:pt x="3754" y="2064"/>
                      </a:lnTo>
                      <a:lnTo>
                        <a:pt x="3754" y="2064"/>
                      </a:lnTo>
                      <a:lnTo>
                        <a:pt x="3754" y="2064"/>
                      </a:lnTo>
                      <a:lnTo>
                        <a:pt x="3755" y="2064"/>
                      </a:lnTo>
                      <a:lnTo>
                        <a:pt x="3755" y="2064"/>
                      </a:lnTo>
                      <a:lnTo>
                        <a:pt x="3756" y="2064"/>
                      </a:lnTo>
                      <a:lnTo>
                        <a:pt x="3756" y="2064"/>
                      </a:lnTo>
                      <a:lnTo>
                        <a:pt x="3756" y="2064"/>
                      </a:lnTo>
                      <a:lnTo>
                        <a:pt x="3757" y="2064"/>
                      </a:lnTo>
                      <a:lnTo>
                        <a:pt x="3757" y="2064"/>
                      </a:lnTo>
                      <a:lnTo>
                        <a:pt x="3757" y="2064"/>
                      </a:lnTo>
                      <a:lnTo>
                        <a:pt x="3758" y="2064"/>
                      </a:lnTo>
                    </a:path>
                  </a:pathLst>
                </a:custGeom>
                <a:noFill/>
                <a:ln w="9474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1" name="Freeform 300"/>
                <p:cNvSpPr>
                  <a:spLocks/>
                </p:cNvSpPr>
                <p:nvPr/>
              </p:nvSpPr>
              <p:spPr bwMode="auto">
                <a:xfrm>
                  <a:off x="2876" y="7"/>
                  <a:ext cx="20" cy="3059"/>
                </a:xfrm>
                <a:custGeom>
                  <a:avLst/>
                  <a:gdLst>
                    <a:gd name="T0" fmla="*/ 0 w 20"/>
                    <a:gd name="T1" fmla="*/ 3058 h 3059"/>
                    <a:gd name="T2" fmla="*/ 0 w 20"/>
                    <a:gd name="T3" fmla="*/ 0 h 3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3059">
                      <a:moveTo>
                        <a:pt x="0" y="305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474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Rectangle 301"/>
                <p:cNvSpPr>
                  <a:spLocks noChangeArrowheads="1"/>
                </p:cNvSpPr>
                <p:nvPr/>
              </p:nvSpPr>
              <p:spPr bwMode="auto">
                <a:xfrm>
                  <a:off x="1074" y="137"/>
                  <a:ext cx="2820" cy="1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ts val="9900"/>
                    </a:lnSpc>
                    <a:spcAft>
                      <a:spcPts val="1000"/>
                    </a:spcAft>
                  </a:pPr>
                  <a:endParaRPr lang="ru-RU" sz="120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 </a:t>
                  </a:r>
                </a:p>
              </p:txBody>
            </p:sp>
            <p:grpSp>
              <p:nvGrpSpPr>
                <p:cNvPr id="303" name="Group 302"/>
                <p:cNvGrpSpPr>
                  <a:grpSpLocks/>
                </p:cNvGrpSpPr>
                <p:nvPr/>
              </p:nvGrpSpPr>
              <p:grpSpPr bwMode="auto">
                <a:xfrm>
                  <a:off x="380" y="69"/>
                  <a:ext cx="105" cy="73"/>
                  <a:chOff x="380" y="69"/>
                  <a:chExt cx="105" cy="73"/>
                </a:xfrm>
              </p:grpSpPr>
              <p:sp>
                <p:nvSpPr>
                  <p:cNvPr id="343" name="Freeform 342"/>
                  <p:cNvSpPr>
                    <a:spLocks/>
                  </p:cNvSpPr>
                  <p:nvPr/>
                </p:nvSpPr>
                <p:spPr bwMode="auto">
                  <a:xfrm>
                    <a:off x="380" y="69"/>
                    <a:ext cx="105" cy="73"/>
                  </a:xfrm>
                  <a:custGeom>
                    <a:avLst/>
                    <a:gdLst>
                      <a:gd name="T0" fmla="*/ 39 w 105"/>
                      <a:gd name="T1" fmla="*/ 54 h 73"/>
                      <a:gd name="T2" fmla="*/ 30 w 105"/>
                      <a:gd name="T3" fmla="*/ 54 h 73"/>
                      <a:gd name="T4" fmla="*/ 30 w 105"/>
                      <a:gd name="T5" fmla="*/ 71 h 73"/>
                      <a:gd name="T6" fmla="*/ 39 w 105"/>
                      <a:gd name="T7" fmla="*/ 71 h 73"/>
                      <a:gd name="T8" fmla="*/ 39 w 105"/>
                      <a:gd name="T9" fmla="*/ 54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73">
                        <a:moveTo>
                          <a:pt x="39" y="54"/>
                        </a:moveTo>
                        <a:lnTo>
                          <a:pt x="30" y="54"/>
                        </a:lnTo>
                        <a:lnTo>
                          <a:pt x="30" y="71"/>
                        </a:lnTo>
                        <a:lnTo>
                          <a:pt x="39" y="71"/>
                        </a:lnTo>
                        <a:lnTo>
                          <a:pt x="39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4" name="Freeform 343"/>
                  <p:cNvSpPr>
                    <a:spLocks/>
                  </p:cNvSpPr>
                  <p:nvPr/>
                </p:nvSpPr>
                <p:spPr bwMode="auto">
                  <a:xfrm>
                    <a:off x="380" y="69"/>
                    <a:ext cx="105" cy="73"/>
                  </a:xfrm>
                  <a:custGeom>
                    <a:avLst/>
                    <a:gdLst>
                      <a:gd name="T0" fmla="*/ 39 w 105"/>
                      <a:gd name="T1" fmla="*/ 0 h 73"/>
                      <a:gd name="T2" fmla="*/ 32 w 105"/>
                      <a:gd name="T3" fmla="*/ 0 h 73"/>
                      <a:gd name="T4" fmla="*/ 0 w 105"/>
                      <a:gd name="T5" fmla="*/ 46 h 73"/>
                      <a:gd name="T6" fmla="*/ 0 w 105"/>
                      <a:gd name="T7" fmla="*/ 54 h 73"/>
                      <a:gd name="T8" fmla="*/ 49 w 105"/>
                      <a:gd name="T9" fmla="*/ 54 h 73"/>
                      <a:gd name="T10" fmla="*/ 49 w 105"/>
                      <a:gd name="T11" fmla="*/ 46 h 73"/>
                      <a:gd name="T12" fmla="*/ 8 w 105"/>
                      <a:gd name="T13" fmla="*/ 46 h 73"/>
                      <a:gd name="T14" fmla="*/ 30 w 105"/>
                      <a:gd name="T15" fmla="*/ 14 h 73"/>
                      <a:gd name="T16" fmla="*/ 39 w 105"/>
                      <a:gd name="T17" fmla="*/ 14 h 73"/>
                      <a:gd name="T18" fmla="*/ 39 w 105"/>
                      <a:gd name="T19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5" h="73">
                        <a:moveTo>
                          <a:pt x="39" y="0"/>
                        </a:moveTo>
                        <a:lnTo>
                          <a:pt x="32" y="0"/>
                        </a:lnTo>
                        <a:lnTo>
                          <a:pt x="0" y="46"/>
                        </a:lnTo>
                        <a:lnTo>
                          <a:pt x="0" y="54"/>
                        </a:lnTo>
                        <a:lnTo>
                          <a:pt x="49" y="54"/>
                        </a:lnTo>
                        <a:lnTo>
                          <a:pt x="49" y="46"/>
                        </a:lnTo>
                        <a:lnTo>
                          <a:pt x="8" y="46"/>
                        </a:lnTo>
                        <a:lnTo>
                          <a:pt x="30" y="14"/>
                        </a:lnTo>
                        <a:lnTo>
                          <a:pt x="39" y="14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5" name="Freeform 344"/>
                  <p:cNvSpPr>
                    <a:spLocks/>
                  </p:cNvSpPr>
                  <p:nvPr/>
                </p:nvSpPr>
                <p:spPr bwMode="auto">
                  <a:xfrm>
                    <a:off x="380" y="69"/>
                    <a:ext cx="105" cy="73"/>
                  </a:xfrm>
                  <a:custGeom>
                    <a:avLst/>
                    <a:gdLst>
                      <a:gd name="T0" fmla="*/ 39 w 105"/>
                      <a:gd name="T1" fmla="*/ 14 h 73"/>
                      <a:gd name="T2" fmla="*/ 30 w 105"/>
                      <a:gd name="T3" fmla="*/ 14 h 73"/>
                      <a:gd name="T4" fmla="*/ 30 w 105"/>
                      <a:gd name="T5" fmla="*/ 46 h 73"/>
                      <a:gd name="T6" fmla="*/ 39 w 105"/>
                      <a:gd name="T7" fmla="*/ 46 h 73"/>
                      <a:gd name="T8" fmla="*/ 39 w 105"/>
                      <a:gd name="T9" fmla="*/ 14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5" h="73">
                        <a:moveTo>
                          <a:pt x="39" y="14"/>
                        </a:moveTo>
                        <a:lnTo>
                          <a:pt x="30" y="14"/>
                        </a:lnTo>
                        <a:lnTo>
                          <a:pt x="30" y="46"/>
                        </a:lnTo>
                        <a:lnTo>
                          <a:pt x="39" y="46"/>
                        </a:lnTo>
                        <a:lnTo>
                          <a:pt x="39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6" name="Freeform 345"/>
                  <p:cNvSpPr>
                    <a:spLocks/>
                  </p:cNvSpPr>
                  <p:nvPr/>
                </p:nvSpPr>
                <p:spPr bwMode="auto">
                  <a:xfrm>
                    <a:off x="380" y="69"/>
                    <a:ext cx="105" cy="73"/>
                  </a:xfrm>
                  <a:custGeom>
                    <a:avLst/>
                    <a:gdLst>
                      <a:gd name="T0" fmla="*/ 87 w 105"/>
                      <a:gd name="T1" fmla="*/ 0 h 73"/>
                      <a:gd name="T2" fmla="*/ 75 w 105"/>
                      <a:gd name="T3" fmla="*/ 0 h 73"/>
                      <a:gd name="T4" fmla="*/ 70 w 105"/>
                      <a:gd name="T5" fmla="*/ 1 h 73"/>
                      <a:gd name="T6" fmla="*/ 62 w 105"/>
                      <a:gd name="T7" fmla="*/ 8 h 73"/>
                      <a:gd name="T8" fmla="*/ 61 w 105"/>
                      <a:gd name="T9" fmla="*/ 12 h 73"/>
                      <a:gd name="T10" fmla="*/ 60 w 105"/>
                      <a:gd name="T11" fmla="*/ 21 h 73"/>
                      <a:gd name="T12" fmla="*/ 61 w 105"/>
                      <a:gd name="T13" fmla="*/ 24 h 73"/>
                      <a:gd name="T14" fmla="*/ 65 w 105"/>
                      <a:gd name="T15" fmla="*/ 29 h 73"/>
                      <a:gd name="T16" fmla="*/ 67 w 105"/>
                      <a:gd name="T17" fmla="*/ 31 h 73"/>
                      <a:gd name="T18" fmla="*/ 71 w 105"/>
                      <a:gd name="T19" fmla="*/ 32 h 73"/>
                      <a:gd name="T20" fmla="*/ 67 w 105"/>
                      <a:gd name="T21" fmla="*/ 33 h 73"/>
                      <a:gd name="T22" fmla="*/ 63 w 105"/>
                      <a:gd name="T23" fmla="*/ 36 h 73"/>
                      <a:gd name="T24" fmla="*/ 59 w 105"/>
                      <a:gd name="T25" fmla="*/ 42 h 73"/>
                      <a:gd name="T26" fmla="*/ 58 w 105"/>
                      <a:gd name="T27" fmla="*/ 46 h 73"/>
                      <a:gd name="T28" fmla="*/ 58 w 105"/>
                      <a:gd name="T29" fmla="*/ 57 h 73"/>
                      <a:gd name="T30" fmla="*/ 60 w 105"/>
                      <a:gd name="T31" fmla="*/ 62 h 73"/>
                      <a:gd name="T32" fmla="*/ 68 w 105"/>
                      <a:gd name="T33" fmla="*/ 70 h 73"/>
                      <a:gd name="T34" fmla="*/ 74 w 105"/>
                      <a:gd name="T35" fmla="*/ 72 h 73"/>
                      <a:gd name="T36" fmla="*/ 88 w 105"/>
                      <a:gd name="T37" fmla="*/ 72 h 73"/>
                      <a:gd name="T38" fmla="*/ 94 w 105"/>
                      <a:gd name="T39" fmla="*/ 70 h 73"/>
                      <a:gd name="T40" fmla="*/ 99 w 105"/>
                      <a:gd name="T41" fmla="*/ 65 h 73"/>
                      <a:gd name="T42" fmla="*/ 78 w 105"/>
                      <a:gd name="T43" fmla="*/ 65 h 73"/>
                      <a:gd name="T44" fmla="*/ 76 w 105"/>
                      <a:gd name="T45" fmla="*/ 64 h 73"/>
                      <a:gd name="T46" fmla="*/ 74 w 105"/>
                      <a:gd name="T47" fmla="*/ 63 h 73"/>
                      <a:gd name="T48" fmla="*/ 71 w 105"/>
                      <a:gd name="T49" fmla="*/ 62 h 73"/>
                      <a:gd name="T50" fmla="*/ 69 w 105"/>
                      <a:gd name="T51" fmla="*/ 60 h 73"/>
                      <a:gd name="T52" fmla="*/ 68 w 105"/>
                      <a:gd name="T53" fmla="*/ 58 h 73"/>
                      <a:gd name="T54" fmla="*/ 67 w 105"/>
                      <a:gd name="T55" fmla="*/ 55 h 73"/>
                      <a:gd name="T56" fmla="*/ 66 w 105"/>
                      <a:gd name="T57" fmla="*/ 53 h 73"/>
                      <a:gd name="T58" fmla="*/ 67 w 105"/>
                      <a:gd name="T59" fmla="*/ 46 h 73"/>
                      <a:gd name="T60" fmla="*/ 68 w 105"/>
                      <a:gd name="T61" fmla="*/ 43 h 73"/>
                      <a:gd name="T62" fmla="*/ 71 w 105"/>
                      <a:gd name="T63" fmla="*/ 40 h 73"/>
                      <a:gd name="T64" fmla="*/ 73 w 105"/>
                      <a:gd name="T65" fmla="*/ 37 h 73"/>
                      <a:gd name="T66" fmla="*/ 77 w 105"/>
                      <a:gd name="T67" fmla="*/ 36 h 73"/>
                      <a:gd name="T68" fmla="*/ 99 w 105"/>
                      <a:gd name="T69" fmla="*/ 36 h 73"/>
                      <a:gd name="T70" fmla="*/ 95 w 105"/>
                      <a:gd name="T71" fmla="*/ 34 h 73"/>
                      <a:gd name="T72" fmla="*/ 91 w 105"/>
                      <a:gd name="T73" fmla="*/ 32 h 73"/>
                      <a:gd name="T74" fmla="*/ 95 w 105"/>
                      <a:gd name="T75" fmla="*/ 31 h 73"/>
                      <a:gd name="T76" fmla="*/ 97 w 105"/>
                      <a:gd name="T77" fmla="*/ 29 h 73"/>
                      <a:gd name="T78" fmla="*/ 97 w 105"/>
                      <a:gd name="T79" fmla="*/ 29 h 73"/>
                      <a:gd name="T80" fmla="*/ 78 w 105"/>
                      <a:gd name="T81" fmla="*/ 29 h 73"/>
                      <a:gd name="T82" fmla="*/ 75 w 105"/>
                      <a:gd name="T83" fmla="*/ 28 h 73"/>
                      <a:gd name="T84" fmla="*/ 73 w 105"/>
                      <a:gd name="T85" fmla="*/ 26 h 73"/>
                      <a:gd name="T86" fmla="*/ 70 w 105"/>
                      <a:gd name="T87" fmla="*/ 24 h 73"/>
                      <a:gd name="T88" fmla="*/ 69 w 105"/>
                      <a:gd name="T89" fmla="*/ 21 h 73"/>
                      <a:gd name="T90" fmla="*/ 69 w 105"/>
                      <a:gd name="T91" fmla="*/ 15 h 73"/>
                      <a:gd name="T92" fmla="*/ 70 w 105"/>
                      <a:gd name="T93" fmla="*/ 12 h 73"/>
                      <a:gd name="T94" fmla="*/ 75 w 105"/>
                      <a:gd name="T95" fmla="*/ 8 h 73"/>
                      <a:gd name="T96" fmla="*/ 78 w 105"/>
                      <a:gd name="T97" fmla="*/ 7 h 73"/>
                      <a:gd name="T98" fmla="*/ 98 w 105"/>
                      <a:gd name="T99" fmla="*/ 7 h 73"/>
                      <a:gd name="T100" fmla="*/ 96 w 105"/>
                      <a:gd name="T101" fmla="*/ 5 h 73"/>
                      <a:gd name="T102" fmla="*/ 92 w 105"/>
                      <a:gd name="T103" fmla="*/ 1 h 73"/>
                      <a:gd name="T104" fmla="*/ 87 w 105"/>
                      <a:gd name="T105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05" h="73">
                        <a:moveTo>
                          <a:pt x="87" y="0"/>
                        </a:moveTo>
                        <a:lnTo>
                          <a:pt x="75" y="0"/>
                        </a:lnTo>
                        <a:lnTo>
                          <a:pt x="70" y="1"/>
                        </a:lnTo>
                        <a:lnTo>
                          <a:pt x="62" y="8"/>
                        </a:lnTo>
                        <a:lnTo>
                          <a:pt x="61" y="12"/>
                        </a:lnTo>
                        <a:lnTo>
                          <a:pt x="60" y="21"/>
                        </a:lnTo>
                        <a:lnTo>
                          <a:pt x="61" y="24"/>
                        </a:lnTo>
                        <a:lnTo>
                          <a:pt x="65" y="29"/>
                        </a:lnTo>
                        <a:lnTo>
                          <a:pt x="67" y="31"/>
                        </a:lnTo>
                        <a:lnTo>
                          <a:pt x="71" y="32"/>
                        </a:lnTo>
                        <a:lnTo>
                          <a:pt x="67" y="33"/>
                        </a:lnTo>
                        <a:lnTo>
                          <a:pt x="63" y="36"/>
                        </a:lnTo>
                        <a:lnTo>
                          <a:pt x="59" y="42"/>
                        </a:lnTo>
                        <a:lnTo>
                          <a:pt x="58" y="46"/>
                        </a:lnTo>
                        <a:lnTo>
                          <a:pt x="58" y="57"/>
                        </a:lnTo>
                        <a:lnTo>
                          <a:pt x="60" y="62"/>
                        </a:lnTo>
                        <a:lnTo>
                          <a:pt x="68" y="70"/>
                        </a:lnTo>
                        <a:lnTo>
                          <a:pt x="74" y="72"/>
                        </a:lnTo>
                        <a:lnTo>
                          <a:pt x="88" y="72"/>
                        </a:lnTo>
                        <a:lnTo>
                          <a:pt x="94" y="70"/>
                        </a:lnTo>
                        <a:lnTo>
                          <a:pt x="99" y="65"/>
                        </a:lnTo>
                        <a:lnTo>
                          <a:pt x="78" y="65"/>
                        </a:lnTo>
                        <a:lnTo>
                          <a:pt x="76" y="64"/>
                        </a:lnTo>
                        <a:lnTo>
                          <a:pt x="74" y="63"/>
                        </a:lnTo>
                        <a:lnTo>
                          <a:pt x="71" y="62"/>
                        </a:lnTo>
                        <a:lnTo>
                          <a:pt x="69" y="60"/>
                        </a:lnTo>
                        <a:lnTo>
                          <a:pt x="68" y="58"/>
                        </a:lnTo>
                        <a:lnTo>
                          <a:pt x="67" y="55"/>
                        </a:lnTo>
                        <a:lnTo>
                          <a:pt x="66" y="53"/>
                        </a:lnTo>
                        <a:lnTo>
                          <a:pt x="67" y="46"/>
                        </a:lnTo>
                        <a:lnTo>
                          <a:pt x="68" y="43"/>
                        </a:lnTo>
                        <a:lnTo>
                          <a:pt x="71" y="40"/>
                        </a:lnTo>
                        <a:lnTo>
                          <a:pt x="73" y="37"/>
                        </a:lnTo>
                        <a:lnTo>
                          <a:pt x="77" y="36"/>
                        </a:lnTo>
                        <a:lnTo>
                          <a:pt x="99" y="36"/>
                        </a:lnTo>
                        <a:lnTo>
                          <a:pt x="95" y="34"/>
                        </a:lnTo>
                        <a:lnTo>
                          <a:pt x="91" y="32"/>
                        </a:lnTo>
                        <a:lnTo>
                          <a:pt x="95" y="31"/>
                        </a:lnTo>
                        <a:lnTo>
                          <a:pt x="97" y="29"/>
                        </a:lnTo>
                        <a:lnTo>
                          <a:pt x="97" y="29"/>
                        </a:lnTo>
                        <a:lnTo>
                          <a:pt x="78" y="29"/>
                        </a:lnTo>
                        <a:lnTo>
                          <a:pt x="75" y="28"/>
                        </a:lnTo>
                        <a:lnTo>
                          <a:pt x="73" y="26"/>
                        </a:lnTo>
                        <a:lnTo>
                          <a:pt x="70" y="24"/>
                        </a:lnTo>
                        <a:lnTo>
                          <a:pt x="69" y="21"/>
                        </a:lnTo>
                        <a:lnTo>
                          <a:pt x="69" y="15"/>
                        </a:lnTo>
                        <a:lnTo>
                          <a:pt x="70" y="12"/>
                        </a:lnTo>
                        <a:lnTo>
                          <a:pt x="75" y="8"/>
                        </a:lnTo>
                        <a:lnTo>
                          <a:pt x="78" y="7"/>
                        </a:lnTo>
                        <a:lnTo>
                          <a:pt x="98" y="7"/>
                        </a:lnTo>
                        <a:lnTo>
                          <a:pt x="96" y="5"/>
                        </a:lnTo>
                        <a:lnTo>
                          <a:pt x="92" y="1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7" name="Freeform 346"/>
                  <p:cNvSpPr>
                    <a:spLocks/>
                  </p:cNvSpPr>
                  <p:nvPr/>
                </p:nvSpPr>
                <p:spPr bwMode="auto">
                  <a:xfrm>
                    <a:off x="380" y="69"/>
                    <a:ext cx="105" cy="73"/>
                  </a:xfrm>
                  <a:custGeom>
                    <a:avLst/>
                    <a:gdLst>
                      <a:gd name="T0" fmla="*/ 99 w 105"/>
                      <a:gd name="T1" fmla="*/ 36 h 73"/>
                      <a:gd name="T2" fmla="*/ 85 w 105"/>
                      <a:gd name="T3" fmla="*/ 36 h 73"/>
                      <a:gd name="T4" fmla="*/ 89 w 105"/>
                      <a:gd name="T5" fmla="*/ 37 h 73"/>
                      <a:gd name="T6" fmla="*/ 94 w 105"/>
                      <a:gd name="T7" fmla="*/ 43 h 73"/>
                      <a:gd name="T8" fmla="*/ 95 w 105"/>
                      <a:gd name="T9" fmla="*/ 46 h 73"/>
                      <a:gd name="T10" fmla="*/ 95 w 105"/>
                      <a:gd name="T11" fmla="*/ 55 h 73"/>
                      <a:gd name="T12" fmla="*/ 94 w 105"/>
                      <a:gd name="T13" fmla="*/ 58 h 73"/>
                      <a:gd name="T14" fmla="*/ 89 w 105"/>
                      <a:gd name="T15" fmla="*/ 64 h 73"/>
                      <a:gd name="T16" fmla="*/ 85 w 105"/>
                      <a:gd name="T17" fmla="*/ 65 h 73"/>
                      <a:gd name="T18" fmla="*/ 99 w 105"/>
                      <a:gd name="T19" fmla="*/ 65 h 73"/>
                      <a:gd name="T20" fmla="*/ 102 w 105"/>
                      <a:gd name="T21" fmla="*/ 62 h 73"/>
                      <a:gd name="T22" fmla="*/ 104 w 105"/>
                      <a:gd name="T23" fmla="*/ 57 h 73"/>
                      <a:gd name="T24" fmla="*/ 104 w 105"/>
                      <a:gd name="T25" fmla="*/ 46 h 73"/>
                      <a:gd name="T26" fmla="*/ 103 w 105"/>
                      <a:gd name="T27" fmla="*/ 42 h 73"/>
                      <a:gd name="T28" fmla="*/ 101 w 105"/>
                      <a:gd name="T29" fmla="*/ 39 h 73"/>
                      <a:gd name="T30" fmla="*/ 99 w 105"/>
                      <a:gd name="T31" fmla="*/ 36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5" h="73">
                        <a:moveTo>
                          <a:pt x="99" y="36"/>
                        </a:moveTo>
                        <a:lnTo>
                          <a:pt x="85" y="36"/>
                        </a:lnTo>
                        <a:lnTo>
                          <a:pt x="89" y="37"/>
                        </a:lnTo>
                        <a:lnTo>
                          <a:pt x="94" y="43"/>
                        </a:lnTo>
                        <a:lnTo>
                          <a:pt x="95" y="46"/>
                        </a:lnTo>
                        <a:lnTo>
                          <a:pt x="95" y="55"/>
                        </a:lnTo>
                        <a:lnTo>
                          <a:pt x="94" y="58"/>
                        </a:lnTo>
                        <a:lnTo>
                          <a:pt x="89" y="64"/>
                        </a:lnTo>
                        <a:lnTo>
                          <a:pt x="85" y="65"/>
                        </a:lnTo>
                        <a:lnTo>
                          <a:pt x="99" y="65"/>
                        </a:lnTo>
                        <a:lnTo>
                          <a:pt x="102" y="62"/>
                        </a:lnTo>
                        <a:lnTo>
                          <a:pt x="104" y="57"/>
                        </a:lnTo>
                        <a:lnTo>
                          <a:pt x="104" y="46"/>
                        </a:lnTo>
                        <a:lnTo>
                          <a:pt x="103" y="42"/>
                        </a:lnTo>
                        <a:lnTo>
                          <a:pt x="101" y="39"/>
                        </a:lnTo>
                        <a:lnTo>
                          <a:pt x="99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8" name="Freeform 347"/>
                  <p:cNvSpPr>
                    <a:spLocks/>
                  </p:cNvSpPr>
                  <p:nvPr/>
                </p:nvSpPr>
                <p:spPr bwMode="auto">
                  <a:xfrm>
                    <a:off x="380" y="69"/>
                    <a:ext cx="105" cy="73"/>
                  </a:xfrm>
                  <a:custGeom>
                    <a:avLst/>
                    <a:gdLst>
                      <a:gd name="T0" fmla="*/ 98 w 105"/>
                      <a:gd name="T1" fmla="*/ 7 h 73"/>
                      <a:gd name="T2" fmla="*/ 84 w 105"/>
                      <a:gd name="T3" fmla="*/ 7 h 73"/>
                      <a:gd name="T4" fmla="*/ 87 w 105"/>
                      <a:gd name="T5" fmla="*/ 8 h 73"/>
                      <a:gd name="T6" fmla="*/ 89 w 105"/>
                      <a:gd name="T7" fmla="*/ 10 h 73"/>
                      <a:gd name="T8" fmla="*/ 91 w 105"/>
                      <a:gd name="T9" fmla="*/ 12 h 73"/>
                      <a:gd name="T10" fmla="*/ 92 w 105"/>
                      <a:gd name="T11" fmla="*/ 15 h 73"/>
                      <a:gd name="T12" fmla="*/ 92 w 105"/>
                      <a:gd name="T13" fmla="*/ 21 h 73"/>
                      <a:gd name="T14" fmla="*/ 91 w 105"/>
                      <a:gd name="T15" fmla="*/ 24 h 73"/>
                      <a:gd name="T16" fmla="*/ 87 w 105"/>
                      <a:gd name="T17" fmla="*/ 28 h 73"/>
                      <a:gd name="T18" fmla="*/ 84 w 105"/>
                      <a:gd name="T19" fmla="*/ 29 h 73"/>
                      <a:gd name="T20" fmla="*/ 97 w 105"/>
                      <a:gd name="T21" fmla="*/ 29 h 73"/>
                      <a:gd name="T22" fmla="*/ 101 w 105"/>
                      <a:gd name="T23" fmla="*/ 24 h 73"/>
                      <a:gd name="T24" fmla="*/ 101 w 105"/>
                      <a:gd name="T25" fmla="*/ 21 h 73"/>
                      <a:gd name="T26" fmla="*/ 101 w 105"/>
                      <a:gd name="T27" fmla="*/ 13 h 73"/>
                      <a:gd name="T28" fmla="*/ 100 w 105"/>
                      <a:gd name="T29" fmla="*/ 8 h 73"/>
                      <a:gd name="T30" fmla="*/ 98 w 105"/>
                      <a:gd name="T31" fmla="*/ 7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5" h="73">
                        <a:moveTo>
                          <a:pt x="98" y="7"/>
                        </a:moveTo>
                        <a:lnTo>
                          <a:pt x="84" y="7"/>
                        </a:lnTo>
                        <a:lnTo>
                          <a:pt x="87" y="8"/>
                        </a:lnTo>
                        <a:lnTo>
                          <a:pt x="89" y="10"/>
                        </a:lnTo>
                        <a:lnTo>
                          <a:pt x="91" y="12"/>
                        </a:lnTo>
                        <a:lnTo>
                          <a:pt x="92" y="15"/>
                        </a:lnTo>
                        <a:lnTo>
                          <a:pt x="92" y="21"/>
                        </a:lnTo>
                        <a:lnTo>
                          <a:pt x="91" y="24"/>
                        </a:lnTo>
                        <a:lnTo>
                          <a:pt x="87" y="28"/>
                        </a:lnTo>
                        <a:lnTo>
                          <a:pt x="84" y="29"/>
                        </a:lnTo>
                        <a:lnTo>
                          <a:pt x="97" y="29"/>
                        </a:lnTo>
                        <a:lnTo>
                          <a:pt x="101" y="24"/>
                        </a:lnTo>
                        <a:lnTo>
                          <a:pt x="101" y="21"/>
                        </a:lnTo>
                        <a:lnTo>
                          <a:pt x="101" y="13"/>
                        </a:lnTo>
                        <a:lnTo>
                          <a:pt x="100" y="8"/>
                        </a:lnTo>
                        <a:lnTo>
                          <a:pt x="9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04" name="Group 303"/>
                <p:cNvGrpSpPr>
                  <a:grpSpLocks/>
                </p:cNvGrpSpPr>
                <p:nvPr/>
              </p:nvGrpSpPr>
              <p:grpSpPr bwMode="auto">
                <a:xfrm>
                  <a:off x="503" y="80"/>
                  <a:ext cx="113" cy="137"/>
                  <a:chOff x="503" y="80"/>
                  <a:chExt cx="113" cy="137"/>
                </a:xfrm>
              </p:grpSpPr>
              <p:sp>
                <p:nvSpPr>
                  <p:cNvPr id="340" name="Freeform 339"/>
                  <p:cNvSpPr>
                    <a:spLocks/>
                  </p:cNvSpPr>
                  <p:nvPr/>
                </p:nvSpPr>
                <p:spPr bwMode="auto">
                  <a:xfrm>
                    <a:off x="503" y="80"/>
                    <a:ext cx="113" cy="137"/>
                  </a:xfrm>
                  <a:custGeom>
                    <a:avLst/>
                    <a:gdLst>
                      <a:gd name="T0" fmla="*/ 18 w 113"/>
                      <a:gd name="T1" fmla="*/ 0 h 137"/>
                      <a:gd name="T2" fmla="*/ 0 w 113"/>
                      <a:gd name="T3" fmla="*/ 0 h 137"/>
                      <a:gd name="T4" fmla="*/ 0 w 113"/>
                      <a:gd name="T5" fmla="*/ 136 h 137"/>
                      <a:gd name="T6" fmla="*/ 18 w 113"/>
                      <a:gd name="T7" fmla="*/ 136 h 137"/>
                      <a:gd name="T8" fmla="*/ 18 w 113"/>
                      <a:gd name="T9" fmla="*/ 89 h 137"/>
                      <a:gd name="T10" fmla="*/ 40 w 113"/>
                      <a:gd name="T11" fmla="*/ 67 h 137"/>
                      <a:gd name="T12" fmla="*/ 18 w 113"/>
                      <a:gd name="T13" fmla="*/ 67 h 137"/>
                      <a:gd name="T14" fmla="*/ 18 w 113"/>
                      <a:gd name="T15" fmla="*/ 0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3" h="137">
                        <a:moveTo>
                          <a:pt x="18" y="0"/>
                        </a:moveTo>
                        <a:lnTo>
                          <a:pt x="0" y="0"/>
                        </a:lnTo>
                        <a:lnTo>
                          <a:pt x="0" y="136"/>
                        </a:lnTo>
                        <a:lnTo>
                          <a:pt x="18" y="136"/>
                        </a:lnTo>
                        <a:lnTo>
                          <a:pt x="18" y="89"/>
                        </a:lnTo>
                        <a:lnTo>
                          <a:pt x="40" y="67"/>
                        </a:lnTo>
                        <a:lnTo>
                          <a:pt x="18" y="67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1" name="Freeform 340"/>
                  <p:cNvSpPr>
                    <a:spLocks/>
                  </p:cNvSpPr>
                  <p:nvPr/>
                </p:nvSpPr>
                <p:spPr bwMode="auto">
                  <a:xfrm>
                    <a:off x="503" y="80"/>
                    <a:ext cx="113" cy="137"/>
                  </a:xfrm>
                  <a:custGeom>
                    <a:avLst/>
                    <a:gdLst>
                      <a:gd name="T0" fmla="*/ 62 w 113"/>
                      <a:gd name="T1" fmla="*/ 67 h 137"/>
                      <a:gd name="T2" fmla="*/ 40 w 113"/>
                      <a:gd name="T3" fmla="*/ 67 h 137"/>
                      <a:gd name="T4" fmla="*/ 89 w 113"/>
                      <a:gd name="T5" fmla="*/ 136 h 137"/>
                      <a:gd name="T6" fmla="*/ 113 w 113"/>
                      <a:gd name="T7" fmla="*/ 136 h 137"/>
                      <a:gd name="T8" fmla="*/ 62 w 113"/>
                      <a:gd name="T9" fmla="*/ 67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137">
                        <a:moveTo>
                          <a:pt x="62" y="67"/>
                        </a:moveTo>
                        <a:lnTo>
                          <a:pt x="40" y="67"/>
                        </a:lnTo>
                        <a:lnTo>
                          <a:pt x="89" y="136"/>
                        </a:lnTo>
                        <a:lnTo>
                          <a:pt x="113" y="136"/>
                        </a:lnTo>
                        <a:lnTo>
                          <a:pt x="62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2" name="Freeform 341"/>
                  <p:cNvSpPr>
                    <a:spLocks/>
                  </p:cNvSpPr>
                  <p:nvPr/>
                </p:nvSpPr>
                <p:spPr bwMode="auto">
                  <a:xfrm>
                    <a:off x="503" y="80"/>
                    <a:ext cx="113" cy="137"/>
                  </a:xfrm>
                  <a:custGeom>
                    <a:avLst/>
                    <a:gdLst>
                      <a:gd name="T0" fmla="*/ 110 w 113"/>
                      <a:gd name="T1" fmla="*/ 0 h 137"/>
                      <a:gd name="T2" fmla="*/ 85 w 113"/>
                      <a:gd name="T3" fmla="*/ 0 h 137"/>
                      <a:gd name="T4" fmla="*/ 18 w 113"/>
                      <a:gd name="T5" fmla="*/ 67 h 137"/>
                      <a:gd name="T6" fmla="*/ 40 w 113"/>
                      <a:gd name="T7" fmla="*/ 67 h 137"/>
                      <a:gd name="T8" fmla="*/ 40 w 113"/>
                      <a:gd name="T9" fmla="*/ 67 h 137"/>
                      <a:gd name="T10" fmla="*/ 62 w 113"/>
                      <a:gd name="T11" fmla="*/ 67 h 137"/>
                      <a:gd name="T12" fmla="*/ 53 w 113"/>
                      <a:gd name="T13" fmla="*/ 55 h 137"/>
                      <a:gd name="T14" fmla="*/ 110 w 113"/>
                      <a:gd name="T15" fmla="*/ 0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3" h="137">
                        <a:moveTo>
                          <a:pt x="110" y="0"/>
                        </a:moveTo>
                        <a:lnTo>
                          <a:pt x="85" y="0"/>
                        </a:lnTo>
                        <a:lnTo>
                          <a:pt x="18" y="67"/>
                        </a:lnTo>
                        <a:lnTo>
                          <a:pt x="40" y="67"/>
                        </a:lnTo>
                        <a:lnTo>
                          <a:pt x="40" y="67"/>
                        </a:lnTo>
                        <a:lnTo>
                          <a:pt x="62" y="67"/>
                        </a:lnTo>
                        <a:lnTo>
                          <a:pt x="53" y="55"/>
                        </a:lnTo>
                        <a:lnTo>
                          <a:pt x="1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05" name="Freeform 304"/>
                <p:cNvSpPr>
                  <a:spLocks/>
                </p:cNvSpPr>
                <p:nvPr/>
              </p:nvSpPr>
              <p:spPr bwMode="auto">
                <a:xfrm>
                  <a:off x="2436" y="3273"/>
                  <a:ext cx="35" cy="137"/>
                </a:xfrm>
                <a:custGeom>
                  <a:avLst/>
                  <a:gdLst>
                    <a:gd name="T0" fmla="*/ 34 w 35"/>
                    <a:gd name="T1" fmla="*/ 0 h 137"/>
                    <a:gd name="T2" fmla="*/ 24 w 35"/>
                    <a:gd name="T3" fmla="*/ 0 h 137"/>
                    <a:gd name="T4" fmla="*/ 13 w 35"/>
                    <a:gd name="T5" fmla="*/ 18 h 137"/>
                    <a:gd name="T6" fmla="*/ 5 w 35"/>
                    <a:gd name="T7" fmla="*/ 35 h 137"/>
                    <a:gd name="T8" fmla="*/ 1 w 35"/>
                    <a:gd name="T9" fmla="*/ 46 h 137"/>
                    <a:gd name="T10" fmla="*/ 0 w 35"/>
                    <a:gd name="T11" fmla="*/ 57 h 137"/>
                    <a:gd name="T12" fmla="*/ 0 w 35"/>
                    <a:gd name="T13" fmla="*/ 81 h 137"/>
                    <a:gd name="T14" fmla="*/ 2 w 35"/>
                    <a:gd name="T15" fmla="*/ 93 h 137"/>
                    <a:gd name="T16" fmla="*/ 7 w 35"/>
                    <a:gd name="T17" fmla="*/ 105 h 137"/>
                    <a:gd name="T18" fmla="*/ 12 w 35"/>
                    <a:gd name="T19" fmla="*/ 117 h 137"/>
                    <a:gd name="T20" fmla="*/ 18 w 35"/>
                    <a:gd name="T21" fmla="*/ 127 h 137"/>
                    <a:gd name="T22" fmla="*/ 25 w 35"/>
                    <a:gd name="T23" fmla="*/ 136 h 137"/>
                    <a:gd name="T24" fmla="*/ 28 w 35"/>
                    <a:gd name="T25" fmla="*/ 125 h 137"/>
                    <a:gd name="T26" fmla="*/ 19 w 35"/>
                    <a:gd name="T27" fmla="*/ 106 h 137"/>
                    <a:gd name="T28" fmla="*/ 14 w 35"/>
                    <a:gd name="T29" fmla="*/ 87 h 137"/>
                    <a:gd name="T30" fmla="*/ 13 w 35"/>
                    <a:gd name="T31" fmla="*/ 68 h 137"/>
                    <a:gd name="T32" fmla="*/ 13 w 35"/>
                    <a:gd name="T33" fmla="*/ 59 h 137"/>
                    <a:gd name="T34" fmla="*/ 14 w 35"/>
                    <a:gd name="T35" fmla="*/ 50 h 137"/>
                    <a:gd name="T36" fmla="*/ 17 w 35"/>
                    <a:gd name="T37" fmla="*/ 34 h 137"/>
                    <a:gd name="T38" fmla="*/ 20 w 35"/>
                    <a:gd name="T39" fmla="*/ 27 h 137"/>
                    <a:gd name="T40" fmla="*/ 23 w 35"/>
                    <a:gd name="T41" fmla="*/ 21 h 137"/>
                    <a:gd name="T42" fmla="*/ 24 w 35"/>
                    <a:gd name="T43" fmla="*/ 16 h 137"/>
                    <a:gd name="T44" fmla="*/ 28 w 35"/>
                    <a:gd name="T45" fmla="*/ 9 h 137"/>
                    <a:gd name="T46" fmla="*/ 34 w 35"/>
                    <a:gd name="T47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5" h="137">
                      <a:moveTo>
                        <a:pt x="34" y="0"/>
                      </a:moveTo>
                      <a:lnTo>
                        <a:pt x="24" y="0"/>
                      </a:lnTo>
                      <a:lnTo>
                        <a:pt x="13" y="18"/>
                      </a:lnTo>
                      <a:lnTo>
                        <a:pt x="5" y="35"/>
                      </a:lnTo>
                      <a:lnTo>
                        <a:pt x="1" y="46"/>
                      </a:lnTo>
                      <a:lnTo>
                        <a:pt x="0" y="57"/>
                      </a:lnTo>
                      <a:lnTo>
                        <a:pt x="0" y="81"/>
                      </a:lnTo>
                      <a:lnTo>
                        <a:pt x="2" y="93"/>
                      </a:lnTo>
                      <a:lnTo>
                        <a:pt x="7" y="105"/>
                      </a:lnTo>
                      <a:lnTo>
                        <a:pt x="12" y="117"/>
                      </a:lnTo>
                      <a:lnTo>
                        <a:pt x="18" y="127"/>
                      </a:lnTo>
                      <a:lnTo>
                        <a:pt x="25" y="136"/>
                      </a:lnTo>
                      <a:lnTo>
                        <a:pt x="28" y="125"/>
                      </a:lnTo>
                      <a:lnTo>
                        <a:pt x="19" y="106"/>
                      </a:lnTo>
                      <a:lnTo>
                        <a:pt x="14" y="87"/>
                      </a:lnTo>
                      <a:lnTo>
                        <a:pt x="13" y="68"/>
                      </a:lnTo>
                      <a:lnTo>
                        <a:pt x="13" y="59"/>
                      </a:lnTo>
                      <a:lnTo>
                        <a:pt x="14" y="50"/>
                      </a:lnTo>
                      <a:lnTo>
                        <a:pt x="17" y="34"/>
                      </a:lnTo>
                      <a:lnTo>
                        <a:pt x="20" y="27"/>
                      </a:lnTo>
                      <a:lnTo>
                        <a:pt x="23" y="21"/>
                      </a:lnTo>
                      <a:lnTo>
                        <a:pt x="24" y="16"/>
                      </a:lnTo>
                      <a:lnTo>
                        <a:pt x="28" y="9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06" name="Group 305"/>
                <p:cNvGrpSpPr>
                  <a:grpSpLocks/>
                </p:cNvGrpSpPr>
                <p:nvPr/>
              </p:nvGrpSpPr>
              <p:grpSpPr bwMode="auto">
                <a:xfrm>
                  <a:off x="2487" y="3275"/>
                  <a:ext cx="100" cy="105"/>
                  <a:chOff x="2487" y="3275"/>
                  <a:chExt cx="100" cy="105"/>
                </a:xfrm>
              </p:grpSpPr>
              <p:sp>
                <p:nvSpPr>
                  <p:cNvPr id="336" name="Freeform 335"/>
                  <p:cNvSpPr>
                    <a:spLocks/>
                  </p:cNvSpPr>
                  <p:nvPr/>
                </p:nvSpPr>
                <p:spPr bwMode="auto">
                  <a:xfrm>
                    <a:off x="2487" y="3275"/>
                    <a:ext cx="100" cy="105"/>
                  </a:xfrm>
                  <a:custGeom>
                    <a:avLst/>
                    <a:gdLst>
                      <a:gd name="T0" fmla="*/ 20 w 100"/>
                      <a:gd name="T1" fmla="*/ 0 h 105"/>
                      <a:gd name="T2" fmla="*/ 0 w 100"/>
                      <a:gd name="T3" fmla="*/ 0 h 105"/>
                      <a:gd name="T4" fmla="*/ 0 w 100"/>
                      <a:gd name="T5" fmla="*/ 104 h 105"/>
                      <a:gd name="T6" fmla="*/ 13 w 100"/>
                      <a:gd name="T7" fmla="*/ 104 h 105"/>
                      <a:gd name="T8" fmla="*/ 13 w 100"/>
                      <a:gd name="T9" fmla="*/ 15 h 105"/>
                      <a:gd name="T10" fmla="*/ 25 w 100"/>
                      <a:gd name="T11" fmla="*/ 15 h 105"/>
                      <a:gd name="T12" fmla="*/ 20 w 100"/>
                      <a:gd name="T13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105">
                        <a:moveTo>
                          <a:pt x="20" y="0"/>
                        </a:moveTo>
                        <a:lnTo>
                          <a:pt x="0" y="0"/>
                        </a:lnTo>
                        <a:lnTo>
                          <a:pt x="0" y="104"/>
                        </a:lnTo>
                        <a:lnTo>
                          <a:pt x="13" y="104"/>
                        </a:lnTo>
                        <a:lnTo>
                          <a:pt x="13" y="15"/>
                        </a:lnTo>
                        <a:lnTo>
                          <a:pt x="25" y="1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7" name="Freeform 336"/>
                  <p:cNvSpPr>
                    <a:spLocks/>
                  </p:cNvSpPr>
                  <p:nvPr/>
                </p:nvSpPr>
                <p:spPr bwMode="auto">
                  <a:xfrm>
                    <a:off x="2487" y="3275"/>
                    <a:ext cx="100" cy="105"/>
                  </a:xfrm>
                  <a:custGeom>
                    <a:avLst/>
                    <a:gdLst>
                      <a:gd name="T0" fmla="*/ 25 w 100"/>
                      <a:gd name="T1" fmla="*/ 15 h 105"/>
                      <a:gd name="T2" fmla="*/ 13 w 100"/>
                      <a:gd name="T3" fmla="*/ 15 h 105"/>
                      <a:gd name="T4" fmla="*/ 43 w 100"/>
                      <a:gd name="T5" fmla="*/ 104 h 105"/>
                      <a:gd name="T6" fmla="*/ 55 w 100"/>
                      <a:gd name="T7" fmla="*/ 104 h 105"/>
                      <a:gd name="T8" fmla="*/ 61 w 100"/>
                      <a:gd name="T9" fmla="*/ 89 h 105"/>
                      <a:gd name="T10" fmla="*/ 50 w 100"/>
                      <a:gd name="T11" fmla="*/ 89 h 105"/>
                      <a:gd name="T12" fmla="*/ 49 w 100"/>
                      <a:gd name="T13" fmla="*/ 85 h 105"/>
                      <a:gd name="T14" fmla="*/ 45 w 100"/>
                      <a:gd name="T15" fmla="*/ 73 h 105"/>
                      <a:gd name="T16" fmla="*/ 25 w 100"/>
                      <a:gd name="T17" fmla="*/ 1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0" h="105">
                        <a:moveTo>
                          <a:pt x="25" y="15"/>
                        </a:moveTo>
                        <a:lnTo>
                          <a:pt x="13" y="15"/>
                        </a:lnTo>
                        <a:lnTo>
                          <a:pt x="43" y="104"/>
                        </a:lnTo>
                        <a:lnTo>
                          <a:pt x="55" y="104"/>
                        </a:lnTo>
                        <a:lnTo>
                          <a:pt x="61" y="89"/>
                        </a:lnTo>
                        <a:lnTo>
                          <a:pt x="50" y="89"/>
                        </a:lnTo>
                        <a:lnTo>
                          <a:pt x="49" y="85"/>
                        </a:lnTo>
                        <a:lnTo>
                          <a:pt x="45" y="73"/>
                        </a:lnTo>
                        <a:lnTo>
                          <a:pt x="25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8" name="Freeform 337"/>
                  <p:cNvSpPr>
                    <a:spLocks/>
                  </p:cNvSpPr>
                  <p:nvPr/>
                </p:nvSpPr>
                <p:spPr bwMode="auto">
                  <a:xfrm>
                    <a:off x="2487" y="3275"/>
                    <a:ext cx="100" cy="105"/>
                  </a:xfrm>
                  <a:custGeom>
                    <a:avLst/>
                    <a:gdLst>
                      <a:gd name="T0" fmla="*/ 99 w 100"/>
                      <a:gd name="T1" fmla="*/ 17 h 105"/>
                      <a:gd name="T2" fmla="*/ 86 w 100"/>
                      <a:gd name="T3" fmla="*/ 17 h 105"/>
                      <a:gd name="T4" fmla="*/ 86 w 100"/>
                      <a:gd name="T5" fmla="*/ 104 h 105"/>
                      <a:gd name="T6" fmla="*/ 99 w 100"/>
                      <a:gd name="T7" fmla="*/ 104 h 105"/>
                      <a:gd name="T8" fmla="*/ 99 w 100"/>
                      <a:gd name="T9" fmla="*/ 17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" h="105">
                        <a:moveTo>
                          <a:pt x="99" y="17"/>
                        </a:moveTo>
                        <a:lnTo>
                          <a:pt x="86" y="17"/>
                        </a:lnTo>
                        <a:lnTo>
                          <a:pt x="86" y="104"/>
                        </a:lnTo>
                        <a:lnTo>
                          <a:pt x="99" y="104"/>
                        </a:lnTo>
                        <a:lnTo>
                          <a:pt x="99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9" name="Freeform 338"/>
                  <p:cNvSpPr>
                    <a:spLocks/>
                  </p:cNvSpPr>
                  <p:nvPr/>
                </p:nvSpPr>
                <p:spPr bwMode="auto">
                  <a:xfrm>
                    <a:off x="2487" y="3275"/>
                    <a:ext cx="100" cy="105"/>
                  </a:xfrm>
                  <a:custGeom>
                    <a:avLst/>
                    <a:gdLst>
                      <a:gd name="T0" fmla="*/ 99 w 100"/>
                      <a:gd name="T1" fmla="*/ 0 h 105"/>
                      <a:gd name="T2" fmla="*/ 80 w 100"/>
                      <a:gd name="T3" fmla="*/ 0 h 105"/>
                      <a:gd name="T4" fmla="*/ 56 w 100"/>
                      <a:gd name="T5" fmla="*/ 72 h 105"/>
                      <a:gd name="T6" fmla="*/ 53 w 100"/>
                      <a:gd name="T7" fmla="*/ 80 h 105"/>
                      <a:gd name="T8" fmla="*/ 51 w 100"/>
                      <a:gd name="T9" fmla="*/ 85 h 105"/>
                      <a:gd name="T10" fmla="*/ 50 w 100"/>
                      <a:gd name="T11" fmla="*/ 89 h 105"/>
                      <a:gd name="T12" fmla="*/ 61 w 100"/>
                      <a:gd name="T13" fmla="*/ 89 h 105"/>
                      <a:gd name="T14" fmla="*/ 86 w 100"/>
                      <a:gd name="T15" fmla="*/ 17 h 105"/>
                      <a:gd name="T16" fmla="*/ 99 w 100"/>
                      <a:gd name="T17" fmla="*/ 17 h 105"/>
                      <a:gd name="T18" fmla="*/ 99 w 100"/>
                      <a:gd name="T1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0" h="105">
                        <a:moveTo>
                          <a:pt x="99" y="0"/>
                        </a:moveTo>
                        <a:lnTo>
                          <a:pt x="80" y="0"/>
                        </a:lnTo>
                        <a:lnTo>
                          <a:pt x="56" y="72"/>
                        </a:lnTo>
                        <a:lnTo>
                          <a:pt x="53" y="80"/>
                        </a:lnTo>
                        <a:lnTo>
                          <a:pt x="51" y="85"/>
                        </a:lnTo>
                        <a:lnTo>
                          <a:pt x="50" y="89"/>
                        </a:lnTo>
                        <a:lnTo>
                          <a:pt x="61" y="89"/>
                        </a:lnTo>
                        <a:lnTo>
                          <a:pt x="86" y="17"/>
                        </a:lnTo>
                        <a:lnTo>
                          <a:pt x="99" y="17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07" name="Group 306"/>
                <p:cNvGrpSpPr>
                  <a:grpSpLocks/>
                </p:cNvGrpSpPr>
                <p:nvPr/>
              </p:nvGrpSpPr>
              <p:grpSpPr bwMode="auto">
                <a:xfrm>
                  <a:off x="2609" y="3275"/>
                  <a:ext cx="82" cy="105"/>
                  <a:chOff x="2609" y="3275"/>
                  <a:chExt cx="82" cy="105"/>
                </a:xfrm>
              </p:grpSpPr>
              <p:sp>
                <p:nvSpPr>
                  <p:cNvPr id="333" name="Freeform 332"/>
                  <p:cNvSpPr>
                    <a:spLocks/>
                  </p:cNvSpPr>
                  <p:nvPr/>
                </p:nvSpPr>
                <p:spPr bwMode="auto">
                  <a:xfrm>
                    <a:off x="2609" y="3275"/>
                    <a:ext cx="82" cy="105"/>
                  </a:xfrm>
                  <a:custGeom>
                    <a:avLst/>
                    <a:gdLst>
                      <a:gd name="T0" fmla="*/ 13 w 82"/>
                      <a:gd name="T1" fmla="*/ 0 h 105"/>
                      <a:gd name="T2" fmla="*/ 0 w 82"/>
                      <a:gd name="T3" fmla="*/ 0 h 105"/>
                      <a:gd name="T4" fmla="*/ 0 w 82"/>
                      <a:gd name="T5" fmla="*/ 104 h 105"/>
                      <a:gd name="T6" fmla="*/ 13 w 82"/>
                      <a:gd name="T7" fmla="*/ 104 h 105"/>
                      <a:gd name="T8" fmla="*/ 13 w 82"/>
                      <a:gd name="T9" fmla="*/ 55 h 105"/>
                      <a:gd name="T10" fmla="*/ 81 w 82"/>
                      <a:gd name="T11" fmla="*/ 55 h 105"/>
                      <a:gd name="T12" fmla="*/ 81 w 82"/>
                      <a:gd name="T13" fmla="*/ 42 h 105"/>
                      <a:gd name="T14" fmla="*/ 13 w 82"/>
                      <a:gd name="T15" fmla="*/ 42 h 105"/>
                      <a:gd name="T16" fmla="*/ 13 w 82"/>
                      <a:gd name="T17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2" h="105">
                        <a:moveTo>
                          <a:pt x="13" y="0"/>
                        </a:moveTo>
                        <a:lnTo>
                          <a:pt x="0" y="0"/>
                        </a:lnTo>
                        <a:lnTo>
                          <a:pt x="0" y="104"/>
                        </a:lnTo>
                        <a:lnTo>
                          <a:pt x="13" y="104"/>
                        </a:lnTo>
                        <a:lnTo>
                          <a:pt x="13" y="55"/>
                        </a:lnTo>
                        <a:lnTo>
                          <a:pt x="81" y="55"/>
                        </a:lnTo>
                        <a:lnTo>
                          <a:pt x="81" y="42"/>
                        </a:lnTo>
                        <a:lnTo>
                          <a:pt x="13" y="4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4" name="Freeform 333"/>
                  <p:cNvSpPr>
                    <a:spLocks/>
                  </p:cNvSpPr>
                  <p:nvPr/>
                </p:nvSpPr>
                <p:spPr bwMode="auto">
                  <a:xfrm>
                    <a:off x="2609" y="3275"/>
                    <a:ext cx="82" cy="105"/>
                  </a:xfrm>
                  <a:custGeom>
                    <a:avLst/>
                    <a:gdLst>
                      <a:gd name="T0" fmla="*/ 81 w 82"/>
                      <a:gd name="T1" fmla="*/ 55 h 105"/>
                      <a:gd name="T2" fmla="*/ 68 w 82"/>
                      <a:gd name="T3" fmla="*/ 55 h 105"/>
                      <a:gd name="T4" fmla="*/ 68 w 82"/>
                      <a:gd name="T5" fmla="*/ 104 h 105"/>
                      <a:gd name="T6" fmla="*/ 81 w 82"/>
                      <a:gd name="T7" fmla="*/ 104 h 105"/>
                      <a:gd name="T8" fmla="*/ 81 w 82"/>
                      <a:gd name="T9" fmla="*/ 5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105">
                        <a:moveTo>
                          <a:pt x="81" y="55"/>
                        </a:moveTo>
                        <a:lnTo>
                          <a:pt x="68" y="55"/>
                        </a:lnTo>
                        <a:lnTo>
                          <a:pt x="68" y="104"/>
                        </a:lnTo>
                        <a:lnTo>
                          <a:pt x="81" y="104"/>
                        </a:lnTo>
                        <a:lnTo>
                          <a:pt x="81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5" name="Freeform 334"/>
                  <p:cNvSpPr>
                    <a:spLocks/>
                  </p:cNvSpPr>
                  <p:nvPr/>
                </p:nvSpPr>
                <p:spPr bwMode="auto">
                  <a:xfrm>
                    <a:off x="2609" y="3275"/>
                    <a:ext cx="82" cy="105"/>
                  </a:xfrm>
                  <a:custGeom>
                    <a:avLst/>
                    <a:gdLst>
                      <a:gd name="T0" fmla="*/ 81 w 82"/>
                      <a:gd name="T1" fmla="*/ 0 h 105"/>
                      <a:gd name="T2" fmla="*/ 68 w 82"/>
                      <a:gd name="T3" fmla="*/ 0 h 105"/>
                      <a:gd name="T4" fmla="*/ 68 w 82"/>
                      <a:gd name="T5" fmla="*/ 42 h 105"/>
                      <a:gd name="T6" fmla="*/ 81 w 82"/>
                      <a:gd name="T7" fmla="*/ 42 h 105"/>
                      <a:gd name="T8" fmla="*/ 81 w 82"/>
                      <a:gd name="T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105">
                        <a:moveTo>
                          <a:pt x="81" y="0"/>
                        </a:moveTo>
                        <a:lnTo>
                          <a:pt x="68" y="0"/>
                        </a:lnTo>
                        <a:lnTo>
                          <a:pt x="68" y="42"/>
                        </a:lnTo>
                        <a:lnTo>
                          <a:pt x="81" y="42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08" name="Group 307"/>
                <p:cNvGrpSpPr>
                  <a:grpSpLocks/>
                </p:cNvGrpSpPr>
                <p:nvPr/>
              </p:nvGrpSpPr>
              <p:grpSpPr bwMode="auto">
                <a:xfrm>
                  <a:off x="2706" y="3304"/>
                  <a:ext cx="67" cy="76"/>
                  <a:chOff x="2706" y="3304"/>
                  <a:chExt cx="67" cy="76"/>
                </a:xfrm>
              </p:grpSpPr>
              <p:sp>
                <p:nvSpPr>
                  <p:cNvPr id="330" name="Freeform 329"/>
                  <p:cNvSpPr>
                    <a:spLocks/>
                  </p:cNvSpPr>
                  <p:nvPr/>
                </p:nvSpPr>
                <p:spPr bwMode="auto">
                  <a:xfrm>
                    <a:off x="2706" y="3304"/>
                    <a:ext cx="67" cy="76"/>
                  </a:xfrm>
                  <a:custGeom>
                    <a:avLst/>
                    <a:gdLst>
                      <a:gd name="T0" fmla="*/ 63 w 67"/>
                      <a:gd name="T1" fmla="*/ 9 h 76"/>
                      <a:gd name="T2" fmla="*/ 48 w 67"/>
                      <a:gd name="T3" fmla="*/ 9 h 76"/>
                      <a:gd name="T4" fmla="*/ 0 w 67"/>
                      <a:gd name="T5" fmla="*/ 65 h 76"/>
                      <a:gd name="T6" fmla="*/ 0 w 67"/>
                      <a:gd name="T7" fmla="*/ 75 h 76"/>
                      <a:gd name="T8" fmla="*/ 66 w 67"/>
                      <a:gd name="T9" fmla="*/ 75 h 76"/>
                      <a:gd name="T10" fmla="*/ 66 w 67"/>
                      <a:gd name="T11" fmla="*/ 65 h 76"/>
                      <a:gd name="T12" fmla="*/ 15 w 67"/>
                      <a:gd name="T13" fmla="*/ 65 h 76"/>
                      <a:gd name="T14" fmla="*/ 23 w 67"/>
                      <a:gd name="T15" fmla="*/ 56 h 76"/>
                      <a:gd name="T16" fmla="*/ 63 w 67"/>
                      <a:gd name="T17" fmla="*/ 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7" h="76">
                        <a:moveTo>
                          <a:pt x="63" y="9"/>
                        </a:moveTo>
                        <a:lnTo>
                          <a:pt x="48" y="9"/>
                        </a:lnTo>
                        <a:lnTo>
                          <a:pt x="0" y="65"/>
                        </a:lnTo>
                        <a:lnTo>
                          <a:pt x="0" y="75"/>
                        </a:lnTo>
                        <a:lnTo>
                          <a:pt x="66" y="75"/>
                        </a:lnTo>
                        <a:lnTo>
                          <a:pt x="66" y="65"/>
                        </a:lnTo>
                        <a:lnTo>
                          <a:pt x="15" y="65"/>
                        </a:lnTo>
                        <a:lnTo>
                          <a:pt x="23" y="56"/>
                        </a:lnTo>
                        <a:lnTo>
                          <a:pt x="6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1" name="Freeform 330"/>
                  <p:cNvSpPr>
                    <a:spLocks/>
                  </p:cNvSpPr>
                  <p:nvPr/>
                </p:nvSpPr>
                <p:spPr bwMode="auto">
                  <a:xfrm>
                    <a:off x="2706" y="3304"/>
                    <a:ext cx="67" cy="76"/>
                  </a:xfrm>
                  <a:custGeom>
                    <a:avLst/>
                    <a:gdLst>
                      <a:gd name="T0" fmla="*/ 66 w 67"/>
                      <a:gd name="T1" fmla="*/ 64 h 76"/>
                      <a:gd name="T2" fmla="*/ 31 w 67"/>
                      <a:gd name="T3" fmla="*/ 64 h 76"/>
                      <a:gd name="T4" fmla="*/ 21 w 67"/>
                      <a:gd name="T5" fmla="*/ 64 h 76"/>
                      <a:gd name="T6" fmla="*/ 15 w 67"/>
                      <a:gd name="T7" fmla="*/ 65 h 76"/>
                      <a:gd name="T8" fmla="*/ 66 w 67"/>
                      <a:gd name="T9" fmla="*/ 65 h 76"/>
                      <a:gd name="T10" fmla="*/ 66 w 67"/>
                      <a:gd name="T11" fmla="*/ 64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7" h="76">
                        <a:moveTo>
                          <a:pt x="66" y="64"/>
                        </a:moveTo>
                        <a:lnTo>
                          <a:pt x="31" y="64"/>
                        </a:lnTo>
                        <a:lnTo>
                          <a:pt x="21" y="64"/>
                        </a:lnTo>
                        <a:lnTo>
                          <a:pt x="15" y="65"/>
                        </a:lnTo>
                        <a:lnTo>
                          <a:pt x="66" y="65"/>
                        </a:lnTo>
                        <a:lnTo>
                          <a:pt x="66" y="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2" name="Freeform 331"/>
                  <p:cNvSpPr>
                    <a:spLocks/>
                  </p:cNvSpPr>
                  <p:nvPr/>
                </p:nvSpPr>
                <p:spPr bwMode="auto">
                  <a:xfrm>
                    <a:off x="2706" y="3304"/>
                    <a:ext cx="67" cy="76"/>
                  </a:xfrm>
                  <a:custGeom>
                    <a:avLst/>
                    <a:gdLst>
                      <a:gd name="T0" fmla="*/ 64 w 67"/>
                      <a:gd name="T1" fmla="*/ 0 h 76"/>
                      <a:gd name="T2" fmla="*/ 2 w 67"/>
                      <a:gd name="T3" fmla="*/ 0 h 76"/>
                      <a:gd name="T4" fmla="*/ 2 w 67"/>
                      <a:gd name="T5" fmla="*/ 10 h 76"/>
                      <a:gd name="T6" fmla="*/ 42 w 67"/>
                      <a:gd name="T7" fmla="*/ 10 h 76"/>
                      <a:gd name="T8" fmla="*/ 48 w 67"/>
                      <a:gd name="T9" fmla="*/ 9 h 76"/>
                      <a:gd name="T10" fmla="*/ 63 w 67"/>
                      <a:gd name="T11" fmla="*/ 9 h 76"/>
                      <a:gd name="T12" fmla="*/ 64 w 67"/>
                      <a:gd name="T13" fmla="*/ 8 h 76"/>
                      <a:gd name="T14" fmla="*/ 64 w 67"/>
                      <a:gd name="T15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7" h="76">
                        <a:moveTo>
                          <a:pt x="64" y="0"/>
                        </a:moveTo>
                        <a:lnTo>
                          <a:pt x="2" y="0"/>
                        </a:lnTo>
                        <a:lnTo>
                          <a:pt x="2" y="10"/>
                        </a:lnTo>
                        <a:lnTo>
                          <a:pt x="42" y="10"/>
                        </a:lnTo>
                        <a:lnTo>
                          <a:pt x="48" y="9"/>
                        </a:lnTo>
                        <a:lnTo>
                          <a:pt x="63" y="9"/>
                        </a:lnTo>
                        <a:lnTo>
                          <a:pt x="64" y="8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09" name="Freeform 308"/>
                <p:cNvSpPr>
                  <a:spLocks/>
                </p:cNvSpPr>
                <p:nvPr/>
              </p:nvSpPr>
              <p:spPr bwMode="auto">
                <a:xfrm>
                  <a:off x="2785" y="3273"/>
                  <a:ext cx="35" cy="137"/>
                </a:xfrm>
                <a:custGeom>
                  <a:avLst/>
                  <a:gdLst>
                    <a:gd name="T0" fmla="*/ 9 w 35"/>
                    <a:gd name="T1" fmla="*/ 0 h 137"/>
                    <a:gd name="T2" fmla="*/ 0 w 35"/>
                    <a:gd name="T3" fmla="*/ 0 h 137"/>
                    <a:gd name="T4" fmla="*/ 5 w 35"/>
                    <a:gd name="T5" fmla="*/ 9 h 137"/>
                    <a:gd name="T6" fmla="*/ 9 w 35"/>
                    <a:gd name="T7" fmla="*/ 17 h 137"/>
                    <a:gd name="T8" fmla="*/ 14 w 35"/>
                    <a:gd name="T9" fmla="*/ 27 h 137"/>
                    <a:gd name="T10" fmla="*/ 16 w 35"/>
                    <a:gd name="T11" fmla="*/ 34 h 137"/>
                    <a:gd name="T12" fmla="*/ 20 w 35"/>
                    <a:gd name="T13" fmla="*/ 50 h 137"/>
                    <a:gd name="T14" fmla="*/ 21 w 35"/>
                    <a:gd name="T15" fmla="*/ 59 h 137"/>
                    <a:gd name="T16" fmla="*/ 20 w 35"/>
                    <a:gd name="T17" fmla="*/ 79 h 137"/>
                    <a:gd name="T18" fmla="*/ 17 w 35"/>
                    <a:gd name="T19" fmla="*/ 98 h 137"/>
                    <a:gd name="T20" fmla="*/ 10 w 35"/>
                    <a:gd name="T21" fmla="*/ 117 h 137"/>
                    <a:gd name="T22" fmla="*/ 0 w 35"/>
                    <a:gd name="T23" fmla="*/ 136 h 137"/>
                    <a:gd name="T24" fmla="*/ 9 w 35"/>
                    <a:gd name="T25" fmla="*/ 136 h 137"/>
                    <a:gd name="T26" fmla="*/ 16 w 35"/>
                    <a:gd name="T27" fmla="*/ 127 h 137"/>
                    <a:gd name="T28" fmla="*/ 22 w 35"/>
                    <a:gd name="T29" fmla="*/ 117 h 137"/>
                    <a:gd name="T30" fmla="*/ 31 w 35"/>
                    <a:gd name="T31" fmla="*/ 93 h 137"/>
                    <a:gd name="T32" fmla="*/ 34 w 35"/>
                    <a:gd name="T33" fmla="*/ 81 h 137"/>
                    <a:gd name="T34" fmla="*/ 34 w 35"/>
                    <a:gd name="T35" fmla="*/ 57 h 137"/>
                    <a:gd name="T36" fmla="*/ 32 w 35"/>
                    <a:gd name="T37" fmla="*/ 46 h 137"/>
                    <a:gd name="T38" fmla="*/ 28 w 35"/>
                    <a:gd name="T39" fmla="*/ 35 h 137"/>
                    <a:gd name="T40" fmla="*/ 20 w 35"/>
                    <a:gd name="T41" fmla="*/ 17 h 137"/>
                    <a:gd name="T42" fmla="*/ 9 w 35"/>
                    <a:gd name="T43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" h="137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5" y="9"/>
                      </a:lnTo>
                      <a:lnTo>
                        <a:pt x="9" y="17"/>
                      </a:lnTo>
                      <a:lnTo>
                        <a:pt x="14" y="27"/>
                      </a:lnTo>
                      <a:lnTo>
                        <a:pt x="16" y="34"/>
                      </a:lnTo>
                      <a:lnTo>
                        <a:pt x="20" y="50"/>
                      </a:lnTo>
                      <a:lnTo>
                        <a:pt x="21" y="59"/>
                      </a:lnTo>
                      <a:lnTo>
                        <a:pt x="20" y="79"/>
                      </a:lnTo>
                      <a:lnTo>
                        <a:pt x="17" y="98"/>
                      </a:lnTo>
                      <a:lnTo>
                        <a:pt x="10" y="117"/>
                      </a:lnTo>
                      <a:lnTo>
                        <a:pt x="0" y="136"/>
                      </a:lnTo>
                      <a:lnTo>
                        <a:pt x="9" y="136"/>
                      </a:lnTo>
                      <a:lnTo>
                        <a:pt x="16" y="127"/>
                      </a:lnTo>
                      <a:lnTo>
                        <a:pt x="22" y="117"/>
                      </a:lnTo>
                      <a:lnTo>
                        <a:pt x="31" y="93"/>
                      </a:lnTo>
                      <a:lnTo>
                        <a:pt x="34" y="81"/>
                      </a:lnTo>
                      <a:lnTo>
                        <a:pt x="34" y="57"/>
                      </a:lnTo>
                      <a:lnTo>
                        <a:pt x="32" y="46"/>
                      </a:lnTo>
                      <a:lnTo>
                        <a:pt x="28" y="35"/>
                      </a:lnTo>
                      <a:lnTo>
                        <a:pt x="20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10" name="Group 309"/>
                <p:cNvGrpSpPr>
                  <a:grpSpLocks/>
                </p:cNvGrpSpPr>
                <p:nvPr/>
              </p:nvGrpSpPr>
              <p:grpSpPr bwMode="auto">
                <a:xfrm>
                  <a:off x="2194" y="3237"/>
                  <a:ext cx="238" cy="84"/>
                  <a:chOff x="2194" y="3237"/>
                  <a:chExt cx="238" cy="84"/>
                </a:xfrm>
              </p:grpSpPr>
              <p:sp>
                <p:nvSpPr>
                  <p:cNvPr id="319" name="Freeform 318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38 w 238"/>
                      <a:gd name="T1" fmla="*/ 53 h 84"/>
                      <a:gd name="T2" fmla="*/ 30 w 238"/>
                      <a:gd name="T3" fmla="*/ 53 h 84"/>
                      <a:gd name="T4" fmla="*/ 30 w 238"/>
                      <a:gd name="T5" fmla="*/ 69 h 84"/>
                      <a:gd name="T6" fmla="*/ 38 w 238"/>
                      <a:gd name="T7" fmla="*/ 69 h 84"/>
                      <a:gd name="T8" fmla="*/ 38 w 238"/>
                      <a:gd name="T9" fmla="*/ 5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8" h="84">
                        <a:moveTo>
                          <a:pt x="38" y="53"/>
                        </a:moveTo>
                        <a:lnTo>
                          <a:pt x="30" y="53"/>
                        </a:lnTo>
                        <a:lnTo>
                          <a:pt x="30" y="69"/>
                        </a:lnTo>
                        <a:lnTo>
                          <a:pt x="38" y="69"/>
                        </a:lnTo>
                        <a:lnTo>
                          <a:pt x="38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0" name="Freeform 319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38 w 238"/>
                      <a:gd name="T1" fmla="*/ 0 h 84"/>
                      <a:gd name="T2" fmla="*/ 31 w 238"/>
                      <a:gd name="T3" fmla="*/ 0 h 84"/>
                      <a:gd name="T4" fmla="*/ 0 w 238"/>
                      <a:gd name="T5" fmla="*/ 45 h 84"/>
                      <a:gd name="T6" fmla="*/ 0 w 238"/>
                      <a:gd name="T7" fmla="*/ 53 h 84"/>
                      <a:gd name="T8" fmla="*/ 48 w 238"/>
                      <a:gd name="T9" fmla="*/ 53 h 84"/>
                      <a:gd name="T10" fmla="*/ 48 w 238"/>
                      <a:gd name="T11" fmla="*/ 45 h 84"/>
                      <a:gd name="T12" fmla="*/ 8 w 238"/>
                      <a:gd name="T13" fmla="*/ 45 h 84"/>
                      <a:gd name="T14" fmla="*/ 30 w 238"/>
                      <a:gd name="T15" fmla="*/ 13 h 84"/>
                      <a:gd name="T16" fmla="*/ 38 w 238"/>
                      <a:gd name="T17" fmla="*/ 13 h 84"/>
                      <a:gd name="T18" fmla="*/ 38 w 238"/>
                      <a:gd name="T19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84">
                        <a:moveTo>
                          <a:pt x="38" y="0"/>
                        </a:moveTo>
                        <a:lnTo>
                          <a:pt x="31" y="0"/>
                        </a:lnTo>
                        <a:lnTo>
                          <a:pt x="0" y="45"/>
                        </a:lnTo>
                        <a:lnTo>
                          <a:pt x="0" y="53"/>
                        </a:lnTo>
                        <a:lnTo>
                          <a:pt x="48" y="53"/>
                        </a:lnTo>
                        <a:lnTo>
                          <a:pt x="48" y="45"/>
                        </a:lnTo>
                        <a:lnTo>
                          <a:pt x="8" y="45"/>
                        </a:lnTo>
                        <a:lnTo>
                          <a:pt x="30" y="13"/>
                        </a:lnTo>
                        <a:lnTo>
                          <a:pt x="38" y="13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1" name="Freeform 320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38 w 238"/>
                      <a:gd name="T1" fmla="*/ 13 h 84"/>
                      <a:gd name="T2" fmla="*/ 30 w 238"/>
                      <a:gd name="T3" fmla="*/ 13 h 84"/>
                      <a:gd name="T4" fmla="*/ 30 w 238"/>
                      <a:gd name="T5" fmla="*/ 45 h 84"/>
                      <a:gd name="T6" fmla="*/ 38 w 238"/>
                      <a:gd name="T7" fmla="*/ 45 h 84"/>
                      <a:gd name="T8" fmla="*/ 38 w 238"/>
                      <a:gd name="T9" fmla="*/ 1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8" h="84">
                        <a:moveTo>
                          <a:pt x="38" y="13"/>
                        </a:moveTo>
                        <a:lnTo>
                          <a:pt x="30" y="13"/>
                        </a:lnTo>
                        <a:lnTo>
                          <a:pt x="30" y="45"/>
                        </a:lnTo>
                        <a:lnTo>
                          <a:pt x="38" y="45"/>
                        </a:lnTo>
                        <a:lnTo>
                          <a:pt x="38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2" name="Freeform 321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102 w 238"/>
                      <a:gd name="T1" fmla="*/ 1 h 84"/>
                      <a:gd name="T2" fmla="*/ 57 w 238"/>
                      <a:gd name="T3" fmla="*/ 1 h 84"/>
                      <a:gd name="T4" fmla="*/ 57 w 238"/>
                      <a:gd name="T5" fmla="*/ 9 h 84"/>
                      <a:gd name="T6" fmla="*/ 91 w 238"/>
                      <a:gd name="T7" fmla="*/ 9 h 84"/>
                      <a:gd name="T8" fmla="*/ 87 w 238"/>
                      <a:gd name="T9" fmla="*/ 14 h 84"/>
                      <a:gd name="T10" fmla="*/ 83 w 238"/>
                      <a:gd name="T11" fmla="*/ 20 h 84"/>
                      <a:gd name="T12" fmla="*/ 75 w 238"/>
                      <a:gd name="T13" fmla="*/ 34 h 84"/>
                      <a:gd name="T14" fmla="*/ 72 w 238"/>
                      <a:gd name="T15" fmla="*/ 42 h 84"/>
                      <a:gd name="T16" fmla="*/ 70 w 238"/>
                      <a:gd name="T17" fmla="*/ 50 h 84"/>
                      <a:gd name="T18" fmla="*/ 68 w 238"/>
                      <a:gd name="T19" fmla="*/ 57 h 84"/>
                      <a:gd name="T20" fmla="*/ 67 w 238"/>
                      <a:gd name="T21" fmla="*/ 64 h 84"/>
                      <a:gd name="T22" fmla="*/ 67 w 238"/>
                      <a:gd name="T23" fmla="*/ 69 h 84"/>
                      <a:gd name="T24" fmla="*/ 75 w 238"/>
                      <a:gd name="T25" fmla="*/ 69 h 84"/>
                      <a:gd name="T26" fmla="*/ 76 w 238"/>
                      <a:gd name="T27" fmla="*/ 62 h 84"/>
                      <a:gd name="T28" fmla="*/ 77 w 238"/>
                      <a:gd name="T29" fmla="*/ 56 h 84"/>
                      <a:gd name="T30" fmla="*/ 79 w 238"/>
                      <a:gd name="T31" fmla="*/ 50 h 84"/>
                      <a:gd name="T32" fmla="*/ 81 w 238"/>
                      <a:gd name="T33" fmla="*/ 42 h 84"/>
                      <a:gd name="T34" fmla="*/ 84 w 238"/>
                      <a:gd name="T35" fmla="*/ 34 h 84"/>
                      <a:gd name="T36" fmla="*/ 93 w 238"/>
                      <a:gd name="T37" fmla="*/ 18 h 84"/>
                      <a:gd name="T38" fmla="*/ 98 w 238"/>
                      <a:gd name="T39" fmla="*/ 12 h 84"/>
                      <a:gd name="T40" fmla="*/ 102 w 238"/>
                      <a:gd name="T41" fmla="*/ 7 h 84"/>
                      <a:gd name="T42" fmla="*/ 102 w 238"/>
                      <a:gd name="T43" fmla="*/ 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38" h="84">
                        <a:moveTo>
                          <a:pt x="102" y="1"/>
                        </a:moveTo>
                        <a:lnTo>
                          <a:pt x="57" y="1"/>
                        </a:lnTo>
                        <a:lnTo>
                          <a:pt x="57" y="9"/>
                        </a:lnTo>
                        <a:lnTo>
                          <a:pt x="91" y="9"/>
                        </a:lnTo>
                        <a:lnTo>
                          <a:pt x="87" y="14"/>
                        </a:lnTo>
                        <a:lnTo>
                          <a:pt x="83" y="20"/>
                        </a:lnTo>
                        <a:lnTo>
                          <a:pt x="75" y="34"/>
                        </a:lnTo>
                        <a:lnTo>
                          <a:pt x="72" y="42"/>
                        </a:lnTo>
                        <a:lnTo>
                          <a:pt x="70" y="50"/>
                        </a:lnTo>
                        <a:lnTo>
                          <a:pt x="68" y="57"/>
                        </a:lnTo>
                        <a:lnTo>
                          <a:pt x="67" y="64"/>
                        </a:lnTo>
                        <a:lnTo>
                          <a:pt x="67" y="69"/>
                        </a:lnTo>
                        <a:lnTo>
                          <a:pt x="75" y="69"/>
                        </a:lnTo>
                        <a:lnTo>
                          <a:pt x="76" y="62"/>
                        </a:lnTo>
                        <a:lnTo>
                          <a:pt x="77" y="56"/>
                        </a:lnTo>
                        <a:lnTo>
                          <a:pt x="79" y="50"/>
                        </a:lnTo>
                        <a:lnTo>
                          <a:pt x="81" y="42"/>
                        </a:lnTo>
                        <a:lnTo>
                          <a:pt x="84" y="34"/>
                        </a:lnTo>
                        <a:lnTo>
                          <a:pt x="93" y="18"/>
                        </a:lnTo>
                        <a:lnTo>
                          <a:pt x="98" y="12"/>
                        </a:lnTo>
                        <a:lnTo>
                          <a:pt x="102" y="7"/>
                        </a:lnTo>
                        <a:lnTo>
                          <a:pt x="102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3" name="Freeform 322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125 w 238"/>
                      <a:gd name="T1" fmla="*/ 60 h 84"/>
                      <a:gd name="T2" fmla="*/ 115 w 238"/>
                      <a:gd name="T3" fmla="*/ 60 h 84"/>
                      <a:gd name="T4" fmla="*/ 115 w 238"/>
                      <a:gd name="T5" fmla="*/ 69 h 84"/>
                      <a:gd name="T6" fmla="*/ 120 w 238"/>
                      <a:gd name="T7" fmla="*/ 69 h 84"/>
                      <a:gd name="T8" fmla="*/ 120 w 238"/>
                      <a:gd name="T9" fmla="*/ 72 h 84"/>
                      <a:gd name="T10" fmla="*/ 119 w 238"/>
                      <a:gd name="T11" fmla="*/ 74 h 84"/>
                      <a:gd name="T12" fmla="*/ 118 w 238"/>
                      <a:gd name="T13" fmla="*/ 76 h 84"/>
                      <a:gd name="T14" fmla="*/ 118 w 238"/>
                      <a:gd name="T15" fmla="*/ 77 h 84"/>
                      <a:gd name="T16" fmla="*/ 116 w 238"/>
                      <a:gd name="T17" fmla="*/ 79 h 84"/>
                      <a:gd name="T18" fmla="*/ 115 w 238"/>
                      <a:gd name="T19" fmla="*/ 79 h 84"/>
                      <a:gd name="T20" fmla="*/ 117 w 238"/>
                      <a:gd name="T21" fmla="*/ 83 h 84"/>
                      <a:gd name="T22" fmla="*/ 120 w 238"/>
                      <a:gd name="T23" fmla="*/ 82 h 84"/>
                      <a:gd name="T24" fmla="*/ 122 w 238"/>
                      <a:gd name="T25" fmla="*/ 80 h 84"/>
                      <a:gd name="T26" fmla="*/ 123 w 238"/>
                      <a:gd name="T27" fmla="*/ 78 h 84"/>
                      <a:gd name="T28" fmla="*/ 124 w 238"/>
                      <a:gd name="T29" fmla="*/ 76 h 84"/>
                      <a:gd name="T30" fmla="*/ 125 w 238"/>
                      <a:gd name="T31" fmla="*/ 73 h 84"/>
                      <a:gd name="T32" fmla="*/ 125 w 238"/>
                      <a:gd name="T33" fmla="*/ 6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8" h="84">
                        <a:moveTo>
                          <a:pt x="125" y="60"/>
                        </a:moveTo>
                        <a:lnTo>
                          <a:pt x="115" y="60"/>
                        </a:lnTo>
                        <a:lnTo>
                          <a:pt x="115" y="69"/>
                        </a:lnTo>
                        <a:lnTo>
                          <a:pt x="120" y="69"/>
                        </a:lnTo>
                        <a:lnTo>
                          <a:pt x="120" y="72"/>
                        </a:lnTo>
                        <a:lnTo>
                          <a:pt x="119" y="74"/>
                        </a:lnTo>
                        <a:lnTo>
                          <a:pt x="118" y="76"/>
                        </a:lnTo>
                        <a:lnTo>
                          <a:pt x="118" y="77"/>
                        </a:lnTo>
                        <a:lnTo>
                          <a:pt x="116" y="79"/>
                        </a:lnTo>
                        <a:lnTo>
                          <a:pt x="115" y="79"/>
                        </a:lnTo>
                        <a:lnTo>
                          <a:pt x="117" y="83"/>
                        </a:lnTo>
                        <a:lnTo>
                          <a:pt x="120" y="82"/>
                        </a:lnTo>
                        <a:lnTo>
                          <a:pt x="122" y="80"/>
                        </a:lnTo>
                        <a:lnTo>
                          <a:pt x="123" y="78"/>
                        </a:lnTo>
                        <a:lnTo>
                          <a:pt x="124" y="76"/>
                        </a:lnTo>
                        <a:lnTo>
                          <a:pt x="125" y="73"/>
                        </a:lnTo>
                        <a:lnTo>
                          <a:pt x="125" y="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4" name="Freeform 323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173 w 238"/>
                      <a:gd name="T1" fmla="*/ 53 h 84"/>
                      <a:gd name="T2" fmla="*/ 165 w 238"/>
                      <a:gd name="T3" fmla="*/ 53 h 84"/>
                      <a:gd name="T4" fmla="*/ 165 w 238"/>
                      <a:gd name="T5" fmla="*/ 69 h 84"/>
                      <a:gd name="T6" fmla="*/ 173 w 238"/>
                      <a:gd name="T7" fmla="*/ 69 h 84"/>
                      <a:gd name="T8" fmla="*/ 173 w 238"/>
                      <a:gd name="T9" fmla="*/ 5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8" h="84">
                        <a:moveTo>
                          <a:pt x="173" y="53"/>
                        </a:moveTo>
                        <a:lnTo>
                          <a:pt x="165" y="53"/>
                        </a:lnTo>
                        <a:lnTo>
                          <a:pt x="165" y="69"/>
                        </a:lnTo>
                        <a:lnTo>
                          <a:pt x="173" y="69"/>
                        </a:lnTo>
                        <a:lnTo>
                          <a:pt x="173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5" name="Freeform 324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173 w 238"/>
                      <a:gd name="T1" fmla="*/ 0 h 84"/>
                      <a:gd name="T2" fmla="*/ 166 w 238"/>
                      <a:gd name="T3" fmla="*/ 0 h 84"/>
                      <a:gd name="T4" fmla="*/ 135 w 238"/>
                      <a:gd name="T5" fmla="*/ 45 h 84"/>
                      <a:gd name="T6" fmla="*/ 135 w 238"/>
                      <a:gd name="T7" fmla="*/ 53 h 84"/>
                      <a:gd name="T8" fmla="*/ 183 w 238"/>
                      <a:gd name="T9" fmla="*/ 53 h 84"/>
                      <a:gd name="T10" fmla="*/ 183 w 238"/>
                      <a:gd name="T11" fmla="*/ 45 h 84"/>
                      <a:gd name="T12" fmla="*/ 143 w 238"/>
                      <a:gd name="T13" fmla="*/ 45 h 84"/>
                      <a:gd name="T14" fmla="*/ 165 w 238"/>
                      <a:gd name="T15" fmla="*/ 13 h 84"/>
                      <a:gd name="T16" fmla="*/ 173 w 238"/>
                      <a:gd name="T17" fmla="*/ 13 h 84"/>
                      <a:gd name="T18" fmla="*/ 173 w 238"/>
                      <a:gd name="T19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84">
                        <a:moveTo>
                          <a:pt x="173" y="0"/>
                        </a:moveTo>
                        <a:lnTo>
                          <a:pt x="166" y="0"/>
                        </a:lnTo>
                        <a:lnTo>
                          <a:pt x="135" y="45"/>
                        </a:lnTo>
                        <a:lnTo>
                          <a:pt x="135" y="53"/>
                        </a:lnTo>
                        <a:lnTo>
                          <a:pt x="183" y="53"/>
                        </a:lnTo>
                        <a:lnTo>
                          <a:pt x="183" y="45"/>
                        </a:lnTo>
                        <a:lnTo>
                          <a:pt x="143" y="45"/>
                        </a:lnTo>
                        <a:lnTo>
                          <a:pt x="165" y="13"/>
                        </a:lnTo>
                        <a:lnTo>
                          <a:pt x="173" y="13"/>
                        </a:lnTo>
                        <a:lnTo>
                          <a:pt x="17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6" name="Freeform 325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173 w 238"/>
                      <a:gd name="T1" fmla="*/ 13 h 84"/>
                      <a:gd name="T2" fmla="*/ 165 w 238"/>
                      <a:gd name="T3" fmla="*/ 13 h 84"/>
                      <a:gd name="T4" fmla="*/ 165 w 238"/>
                      <a:gd name="T5" fmla="*/ 45 h 84"/>
                      <a:gd name="T6" fmla="*/ 173 w 238"/>
                      <a:gd name="T7" fmla="*/ 45 h 84"/>
                      <a:gd name="T8" fmla="*/ 173 w 238"/>
                      <a:gd name="T9" fmla="*/ 1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8" h="84">
                        <a:moveTo>
                          <a:pt x="173" y="13"/>
                        </a:moveTo>
                        <a:lnTo>
                          <a:pt x="165" y="13"/>
                        </a:lnTo>
                        <a:lnTo>
                          <a:pt x="165" y="45"/>
                        </a:lnTo>
                        <a:lnTo>
                          <a:pt x="173" y="45"/>
                        </a:lnTo>
                        <a:lnTo>
                          <a:pt x="173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7" name="Freeform 326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220 w 238"/>
                      <a:gd name="T1" fmla="*/ 0 h 84"/>
                      <a:gd name="T2" fmla="*/ 208 w 238"/>
                      <a:gd name="T3" fmla="*/ 0 h 84"/>
                      <a:gd name="T4" fmla="*/ 203 w 238"/>
                      <a:gd name="T5" fmla="*/ 1 h 84"/>
                      <a:gd name="T6" fmla="*/ 196 w 238"/>
                      <a:gd name="T7" fmla="*/ 8 h 84"/>
                      <a:gd name="T8" fmla="*/ 194 w 238"/>
                      <a:gd name="T9" fmla="*/ 12 h 84"/>
                      <a:gd name="T10" fmla="*/ 194 w 238"/>
                      <a:gd name="T11" fmla="*/ 21 h 84"/>
                      <a:gd name="T12" fmla="*/ 195 w 238"/>
                      <a:gd name="T13" fmla="*/ 24 h 84"/>
                      <a:gd name="T14" fmla="*/ 197 w 238"/>
                      <a:gd name="T15" fmla="*/ 26 h 84"/>
                      <a:gd name="T16" fmla="*/ 198 w 238"/>
                      <a:gd name="T17" fmla="*/ 29 h 84"/>
                      <a:gd name="T18" fmla="*/ 201 w 238"/>
                      <a:gd name="T19" fmla="*/ 30 h 84"/>
                      <a:gd name="T20" fmla="*/ 205 w 238"/>
                      <a:gd name="T21" fmla="*/ 32 h 84"/>
                      <a:gd name="T22" fmla="*/ 200 w 238"/>
                      <a:gd name="T23" fmla="*/ 33 h 84"/>
                      <a:gd name="T24" fmla="*/ 197 w 238"/>
                      <a:gd name="T25" fmla="*/ 35 h 84"/>
                      <a:gd name="T26" fmla="*/ 193 w 238"/>
                      <a:gd name="T27" fmla="*/ 41 h 84"/>
                      <a:gd name="T28" fmla="*/ 191 w 238"/>
                      <a:gd name="T29" fmla="*/ 45 h 84"/>
                      <a:gd name="T30" fmla="*/ 191 w 238"/>
                      <a:gd name="T31" fmla="*/ 55 h 84"/>
                      <a:gd name="T32" fmla="*/ 194 w 238"/>
                      <a:gd name="T33" fmla="*/ 60 h 84"/>
                      <a:gd name="T34" fmla="*/ 202 w 238"/>
                      <a:gd name="T35" fmla="*/ 68 h 84"/>
                      <a:gd name="T36" fmla="*/ 207 w 238"/>
                      <a:gd name="T37" fmla="*/ 71 h 84"/>
                      <a:gd name="T38" fmla="*/ 221 w 238"/>
                      <a:gd name="T39" fmla="*/ 71 h 84"/>
                      <a:gd name="T40" fmla="*/ 227 w 238"/>
                      <a:gd name="T41" fmla="*/ 69 h 84"/>
                      <a:gd name="T42" fmla="*/ 232 w 238"/>
                      <a:gd name="T43" fmla="*/ 64 h 84"/>
                      <a:gd name="T44" fmla="*/ 212 w 238"/>
                      <a:gd name="T45" fmla="*/ 64 h 84"/>
                      <a:gd name="T46" fmla="*/ 209 w 238"/>
                      <a:gd name="T47" fmla="*/ 63 h 84"/>
                      <a:gd name="T48" fmla="*/ 205 w 238"/>
                      <a:gd name="T49" fmla="*/ 60 h 84"/>
                      <a:gd name="T50" fmla="*/ 203 w 238"/>
                      <a:gd name="T51" fmla="*/ 59 h 84"/>
                      <a:gd name="T52" fmla="*/ 201 w 238"/>
                      <a:gd name="T53" fmla="*/ 54 h 84"/>
                      <a:gd name="T54" fmla="*/ 200 w 238"/>
                      <a:gd name="T55" fmla="*/ 52 h 84"/>
                      <a:gd name="T56" fmla="*/ 200 w 238"/>
                      <a:gd name="T57" fmla="*/ 45 h 84"/>
                      <a:gd name="T58" fmla="*/ 202 w 238"/>
                      <a:gd name="T59" fmla="*/ 42 h 84"/>
                      <a:gd name="T60" fmla="*/ 207 w 238"/>
                      <a:gd name="T61" fmla="*/ 37 h 84"/>
                      <a:gd name="T62" fmla="*/ 210 w 238"/>
                      <a:gd name="T63" fmla="*/ 35 h 84"/>
                      <a:gd name="T64" fmla="*/ 232 w 238"/>
                      <a:gd name="T65" fmla="*/ 35 h 84"/>
                      <a:gd name="T66" fmla="*/ 232 w 238"/>
                      <a:gd name="T67" fmla="*/ 35 h 84"/>
                      <a:gd name="T68" fmla="*/ 228 w 238"/>
                      <a:gd name="T69" fmla="*/ 33 h 84"/>
                      <a:gd name="T70" fmla="*/ 224 w 238"/>
                      <a:gd name="T71" fmla="*/ 32 h 84"/>
                      <a:gd name="T72" fmla="*/ 228 w 238"/>
                      <a:gd name="T73" fmla="*/ 30 h 84"/>
                      <a:gd name="T74" fmla="*/ 230 w 238"/>
                      <a:gd name="T75" fmla="*/ 29 h 84"/>
                      <a:gd name="T76" fmla="*/ 230 w 238"/>
                      <a:gd name="T77" fmla="*/ 28 h 84"/>
                      <a:gd name="T78" fmla="*/ 211 w 238"/>
                      <a:gd name="T79" fmla="*/ 28 h 84"/>
                      <a:gd name="T80" fmla="*/ 208 w 238"/>
                      <a:gd name="T81" fmla="*/ 27 h 84"/>
                      <a:gd name="T82" fmla="*/ 206 w 238"/>
                      <a:gd name="T83" fmla="*/ 25 h 84"/>
                      <a:gd name="T84" fmla="*/ 204 w 238"/>
                      <a:gd name="T85" fmla="*/ 23 h 84"/>
                      <a:gd name="T86" fmla="*/ 203 w 238"/>
                      <a:gd name="T87" fmla="*/ 21 h 84"/>
                      <a:gd name="T88" fmla="*/ 203 w 238"/>
                      <a:gd name="T89" fmla="*/ 14 h 84"/>
                      <a:gd name="T90" fmla="*/ 204 w 238"/>
                      <a:gd name="T91" fmla="*/ 12 h 84"/>
                      <a:gd name="T92" fmla="*/ 208 w 238"/>
                      <a:gd name="T93" fmla="*/ 8 h 84"/>
                      <a:gd name="T94" fmla="*/ 211 w 238"/>
                      <a:gd name="T95" fmla="*/ 7 h 84"/>
                      <a:gd name="T96" fmla="*/ 231 w 238"/>
                      <a:gd name="T97" fmla="*/ 7 h 84"/>
                      <a:gd name="T98" fmla="*/ 225 w 238"/>
                      <a:gd name="T99" fmla="*/ 1 h 84"/>
                      <a:gd name="T100" fmla="*/ 220 w 238"/>
                      <a:gd name="T101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8" h="84">
                        <a:moveTo>
                          <a:pt x="220" y="0"/>
                        </a:moveTo>
                        <a:lnTo>
                          <a:pt x="208" y="0"/>
                        </a:lnTo>
                        <a:lnTo>
                          <a:pt x="203" y="1"/>
                        </a:lnTo>
                        <a:lnTo>
                          <a:pt x="196" y="8"/>
                        </a:lnTo>
                        <a:lnTo>
                          <a:pt x="194" y="12"/>
                        </a:lnTo>
                        <a:lnTo>
                          <a:pt x="194" y="21"/>
                        </a:lnTo>
                        <a:lnTo>
                          <a:pt x="195" y="24"/>
                        </a:lnTo>
                        <a:lnTo>
                          <a:pt x="197" y="26"/>
                        </a:lnTo>
                        <a:lnTo>
                          <a:pt x="198" y="29"/>
                        </a:lnTo>
                        <a:lnTo>
                          <a:pt x="201" y="30"/>
                        </a:lnTo>
                        <a:lnTo>
                          <a:pt x="205" y="32"/>
                        </a:lnTo>
                        <a:lnTo>
                          <a:pt x="200" y="33"/>
                        </a:lnTo>
                        <a:lnTo>
                          <a:pt x="197" y="35"/>
                        </a:lnTo>
                        <a:lnTo>
                          <a:pt x="193" y="41"/>
                        </a:lnTo>
                        <a:lnTo>
                          <a:pt x="191" y="45"/>
                        </a:lnTo>
                        <a:lnTo>
                          <a:pt x="191" y="55"/>
                        </a:lnTo>
                        <a:lnTo>
                          <a:pt x="194" y="60"/>
                        </a:lnTo>
                        <a:lnTo>
                          <a:pt x="202" y="68"/>
                        </a:lnTo>
                        <a:lnTo>
                          <a:pt x="207" y="71"/>
                        </a:lnTo>
                        <a:lnTo>
                          <a:pt x="221" y="71"/>
                        </a:lnTo>
                        <a:lnTo>
                          <a:pt x="227" y="69"/>
                        </a:lnTo>
                        <a:lnTo>
                          <a:pt x="232" y="64"/>
                        </a:lnTo>
                        <a:lnTo>
                          <a:pt x="212" y="64"/>
                        </a:lnTo>
                        <a:lnTo>
                          <a:pt x="209" y="63"/>
                        </a:lnTo>
                        <a:lnTo>
                          <a:pt x="205" y="60"/>
                        </a:lnTo>
                        <a:lnTo>
                          <a:pt x="203" y="59"/>
                        </a:lnTo>
                        <a:lnTo>
                          <a:pt x="201" y="54"/>
                        </a:lnTo>
                        <a:lnTo>
                          <a:pt x="200" y="52"/>
                        </a:lnTo>
                        <a:lnTo>
                          <a:pt x="200" y="45"/>
                        </a:lnTo>
                        <a:lnTo>
                          <a:pt x="202" y="42"/>
                        </a:lnTo>
                        <a:lnTo>
                          <a:pt x="207" y="37"/>
                        </a:lnTo>
                        <a:lnTo>
                          <a:pt x="210" y="35"/>
                        </a:lnTo>
                        <a:lnTo>
                          <a:pt x="232" y="35"/>
                        </a:lnTo>
                        <a:lnTo>
                          <a:pt x="232" y="35"/>
                        </a:lnTo>
                        <a:lnTo>
                          <a:pt x="228" y="33"/>
                        </a:lnTo>
                        <a:lnTo>
                          <a:pt x="224" y="32"/>
                        </a:lnTo>
                        <a:lnTo>
                          <a:pt x="228" y="30"/>
                        </a:lnTo>
                        <a:lnTo>
                          <a:pt x="230" y="29"/>
                        </a:lnTo>
                        <a:lnTo>
                          <a:pt x="230" y="28"/>
                        </a:lnTo>
                        <a:lnTo>
                          <a:pt x="211" y="28"/>
                        </a:lnTo>
                        <a:lnTo>
                          <a:pt x="208" y="27"/>
                        </a:lnTo>
                        <a:lnTo>
                          <a:pt x="206" y="25"/>
                        </a:lnTo>
                        <a:lnTo>
                          <a:pt x="204" y="23"/>
                        </a:lnTo>
                        <a:lnTo>
                          <a:pt x="203" y="21"/>
                        </a:lnTo>
                        <a:lnTo>
                          <a:pt x="203" y="14"/>
                        </a:lnTo>
                        <a:lnTo>
                          <a:pt x="204" y="12"/>
                        </a:lnTo>
                        <a:lnTo>
                          <a:pt x="208" y="8"/>
                        </a:lnTo>
                        <a:lnTo>
                          <a:pt x="211" y="7"/>
                        </a:lnTo>
                        <a:lnTo>
                          <a:pt x="231" y="7"/>
                        </a:lnTo>
                        <a:lnTo>
                          <a:pt x="225" y="1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8" name="Freeform 327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232 w 238"/>
                      <a:gd name="T1" fmla="*/ 35 h 84"/>
                      <a:gd name="T2" fmla="*/ 218 w 238"/>
                      <a:gd name="T3" fmla="*/ 35 h 84"/>
                      <a:gd name="T4" fmla="*/ 222 w 238"/>
                      <a:gd name="T5" fmla="*/ 37 h 84"/>
                      <a:gd name="T6" fmla="*/ 227 w 238"/>
                      <a:gd name="T7" fmla="*/ 42 h 84"/>
                      <a:gd name="T8" fmla="*/ 228 w 238"/>
                      <a:gd name="T9" fmla="*/ 45 h 84"/>
                      <a:gd name="T10" fmla="*/ 228 w 238"/>
                      <a:gd name="T11" fmla="*/ 54 h 84"/>
                      <a:gd name="T12" fmla="*/ 227 w 238"/>
                      <a:gd name="T13" fmla="*/ 57 h 84"/>
                      <a:gd name="T14" fmla="*/ 222 w 238"/>
                      <a:gd name="T15" fmla="*/ 62 h 84"/>
                      <a:gd name="T16" fmla="*/ 219 w 238"/>
                      <a:gd name="T17" fmla="*/ 64 h 84"/>
                      <a:gd name="T18" fmla="*/ 232 w 238"/>
                      <a:gd name="T19" fmla="*/ 64 h 84"/>
                      <a:gd name="T20" fmla="*/ 235 w 238"/>
                      <a:gd name="T21" fmla="*/ 60 h 84"/>
                      <a:gd name="T22" fmla="*/ 237 w 238"/>
                      <a:gd name="T23" fmla="*/ 55 h 84"/>
                      <a:gd name="T24" fmla="*/ 237 w 238"/>
                      <a:gd name="T25" fmla="*/ 45 h 84"/>
                      <a:gd name="T26" fmla="*/ 236 w 238"/>
                      <a:gd name="T27" fmla="*/ 41 h 84"/>
                      <a:gd name="T28" fmla="*/ 234 w 238"/>
                      <a:gd name="T29" fmla="*/ 38 h 84"/>
                      <a:gd name="T30" fmla="*/ 232 w 238"/>
                      <a:gd name="T31" fmla="*/ 35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38" h="84">
                        <a:moveTo>
                          <a:pt x="232" y="35"/>
                        </a:moveTo>
                        <a:lnTo>
                          <a:pt x="218" y="35"/>
                        </a:lnTo>
                        <a:lnTo>
                          <a:pt x="222" y="37"/>
                        </a:lnTo>
                        <a:lnTo>
                          <a:pt x="227" y="42"/>
                        </a:lnTo>
                        <a:lnTo>
                          <a:pt x="228" y="45"/>
                        </a:lnTo>
                        <a:lnTo>
                          <a:pt x="228" y="54"/>
                        </a:lnTo>
                        <a:lnTo>
                          <a:pt x="227" y="57"/>
                        </a:lnTo>
                        <a:lnTo>
                          <a:pt x="222" y="62"/>
                        </a:lnTo>
                        <a:lnTo>
                          <a:pt x="219" y="64"/>
                        </a:lnTo>
                        <a:lnTo>
                          <a:pt x="232" y="64"/>
                        </a:lnTo>
                        <a:lnTo>
                          <a:pt x="235" y="60"/>
                        </a:lnTo>
                        <a:lnTo>
                          <a:pt x="237" y="55"/>
                        </a:lnTo>
                        <a:lnTo>
                          <a:pt x="237" y="45"/>
                        </a:lnTo>
                        <a:lnTo>
                          <a:pt x="236" y="41"/>
                        </a:lnTo>
                        <a:lnTo>
                          <a:pt x="234" y="38"/>
                        </a:lnTo>
                        <a:lnTo>
                          <a:pt x="232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9" name="Freeform 328"/>
                  <p:cNvSpPr>
                    <a:spLocks/>
                  </p:cNvSpPr>
                  <p:nvPr/>
                </p:nvSpPr>
                <p:spPr bwMode="auto">
                  <a:xfrm>
                    <a:off x="2194" y="3237"/>
                    <a:ext cx="238" cy="84"/>
                  </a:xfrm>
                  <a:custGeom>
                    <a:avLst/>
                    <a:gdLst>
                      <a:gd name="T0" fmla="*/ 231 w 238"/>
                      <a:gd name="T1" fmla="*/ 7 h 84"/>
                      <a:gd name="T2" fmla="*/ 218 w 238"/>
                      <a:gd name="T3" fmla="*/ 7 h 84"/>
                      <a:gd name="T4" fmla="*/ 220 w 238"/>
                      <a:gd name="T5" fmla="*/ 8 h 84"/>
                      <a:gd name="T6" fmla="*/ 222 w 238"/>
                      <a:gd name="T7" fmla="*/ 10 h 84"/>
                      <a:gd name="T8" fmla="*/ 225 w 238"/>
                      <a:gd name="T9" fmla="*/ 12 h 84"/>
                      <a:gd name="T10" fmla="*/ 226 w 238"/>
                      <a:gd name="T11" fmla="*/ 14 h 84"/>
                      <a:gd name="T12" fmla="*/ 226 w 238"/>
                      <a:gd name="T13" fmla="*/ 21 h 84"/>
                      <a:gd name="T14" fmla="*/ 225 w 238"/>
                      <a:gd name="T15" fmla="*/ 23 h 84"/>
                      <a:gd name="T16" fmla="*/ 220 w 238"/>
                      <a:gd name="T17" fmla="*/ 27 h 84"/>
                      <a:gd name="T18" fmla="*/ 218 w 238"/>
                      <a:gd name="T19" fmla="*/ 28 h 84"/>
                      <a:gd name="T20" fmla="*/ 230 w 238"/>
                      <a:gd name="T21" fmla="*/ 28 h 84"/>
                      <a:gd name="T22" fmla="*/ 234 w 238"/>
                      <a:gd name="T23" fmla="*/ 24 h 84"/>
                      <a:gd name="T24" fmla="*/ 234 w 238"/>
                      <a:gd name="T25" fmla="*/ 21 h 84"/>
                      <a:gd name="T26" fmla="*/ 234 w 238"/>
                      <a:gd name="T27" fmla="*/ 12 h 84"/>
                      <a:gd name="T28" fmla="*/ 233 w 238"/>
                      <a:gd name="T29" fmla="*/ 8 h 84"/>
                      <a:gd name="T30" fmla="*/ 231 w 238"/>
                      <a:gd name="T31" fmla="*/ 7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38" h="84">
                        <a:moveTo>
                          <a:pt x="231" y="7"/>
                        </a:moveTo>
                        <a:lnTo>
                          <a:pt x="218" y="7"/>
                        </a:lnTo>
                        <a:lnTo>
                          <a:pt x="220" y="8"/>
                        </a:lnTo>
                        <a:lnTo>
                          <a:pt x="222" y="10"/>
                        </a:lnTo>
                        <a:lnTo>
                          <a:pt x="225" y="12"/>
                        </a:lnTo>
                        <a:lnTo>
                          <a:pt x="226" y="14"/>
                        </a:lnTo>
                        <a:lnTo>
                          <a:pt x="226" y="21"/>
                        </a:lnTo>
                        <a:lnTo>
                          <a:pt x="225" y="23"/>
                        </a:lnTo>
                        <a:lnTo>
                          <a:pt x="220" y="27"/>
                        </a:lnTo>
                        <a:lnTo>
                          <a:pt x="218" y="28"/>
                        </a:lnTo>
                        <a:lnTo>
                          <a:pt x="230" y="28"/>
                        </a:lnTo>
                        <a:lnTo>
                          <a:pt x="234" y="24"/>
                        </a:lnTo>
                        <a:lnTo>
                          <a:pt x="234" y="21"/>
                        </a:lnTo>
                        <a:lnTo>
                          <a:pt x="234" y="12"/>
                        </a:lnTo>
                        <a:lnTo>
                          <a:pt x="233" y="8"/>
                        </a:lnTo>
                        <a:lnTo>
                          <a:pt x="231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11" name="Group 310"/>
                <p:cNvGrpSpPr>
                  <a:grpSpLocks/>
                </p:cNvGrpSpPr>
                <p:nvPr/>
              </p:nvGrpSpPr>
              <p:grpSpPr bwMode="auto">
                <a:xfrm>
                  <a:off x="2109" y="3304"/>
                  <a:ext cx="86" cy="77"/>
                  <a:chOff x="2109" y="3304"/>
                  <a:chExt cx="86" cy="77"/>
                </a:xfrm>
              </p:grpSpPr>
              <p:sp>
                <p:nvSpPr>
                  <p:cNvPr id="317" name="Freeform 316"/>
                  <p:cNvSpPr>
                    <a:spLocks/>
                  </p:cNvSpPr>
                  <p:nvPr/>
                </p:nvSpPr>
                <p:spPr bwMode="auto">
                  <a:xfrm>
                    <a:off x="2109" y="3304"/>
                    <a:ext cx="86" cy="77"/>
                  </a:xfrm>
                  <a:custGeom>
                    <a:avLst/>
                    <a:gdLst>
                      <a:gd name="T0" fmla="*/ 29 w 86"/>
                      <a:gd name="T1" fmla="*/ 0 h 77"/>
                      <a:gd name="T2" fmla="*/ 0 w 86"/>
                      <a:gd name="T3" fmla="*/ 0 h 77"/>
                      <a:gd name="T4" fmla="*/ 0 w 86"/>
                      <a:gd name="T5" fmla="*/ 8 h 77"/>
                      <a:gd name="T6" fmla="*/ 13 w 86"/>
                      <a:gd name="T7" fmla="*/ 8 h 77"/>
                      <a:gd name="T8" fmla="*/ 3 w 86"/>
                      <a:gd name="T9" fmla="*/ 74 h 77"/>
                      <a:gd name="T10" fmla="*/ 6 w 86"/>
                      <a:gd name="T11" fmla="*/ 74 h 77"/>
                      <a:gd name="T12" fmla="*/ 7 w 86"/>
                      <a:gd name="T13" fmla="*/ 76 h 77"/>
                      <a:gd name="T14" fmla="*/ 25 w 86"/>
                      <a:gd name="T15" fmla="*/ 71 h 77"/>
                      <a:gd name="T16" fmla="*/ 36 w 86"/>
                      <a:gd name="T17" fmla="*/ 65 h 77"/>
                      <a:gd name="T18" fmla="*/ 38 w 86"/>
                      <a:gd name="T19" fmla="*/ 64 h 77"/>
                      <a:gd name="T20" fmla="*/ 15 w 86"/>
                      <a:gd name="T21" fmla="*/ 64 h 77"/>
                      <a:gd name="T22" fmla="*/ 29 w 86"/>
                      <a:gd name="T23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6" h="77">
                        <a:moveTo>
                          <a:pt x="29" y="0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3" y="8"/>
                        </a:lnTo>
                        <a:lnTo>
                          <a:pt x="3" y="74"/>
                        </a:lnTo>
                        <a:lnTo>
                          <a:pt x="6" y="74"/>
                        </a:lnTo>
                        <a:lnTo>
                          <a:pt x="7" y="76"/>
                        </a:lnTo>
                        <a:lnTo>
                          <a:pt x="25" y="71"/>
                        </a:lnTo>
                        <a:lnTo>
                          <a:pt x="36" y="65"/>
                        </a:lnTo>
                        <a:lnTo>
                          <a:pt x="38" y="64"/>
                        </a:lnTo>
                        <a:lnTo>
                          <a:pt x="15" y="6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8" name="Freeform 317"/>
                  <p:cNvSpPr>
                    <a:spLocks/>
                  </p:cNvSpPr>
                  <p:nvPr/>
                </p:nvSpPr>
                <p:spPr bwMode="auto">
                  <a:xfrm>
                    <a:off x="2109" y="3304"/>
                    <a:ext cx="86" cy="77"/>
                  </a:xfrm>
                  <a:custGeom>
                    <a:avLst/>
                    <a:gdLst>
                      <a:gd name="T0" fmla="*/ 79 w 86"/>
                      <a:gd name="T1" fmla="*/ 0 h 77"/>
                      <a:gd name="T2" fmla="*/ 71 w 86"/>
                      <a:gd name="T3" fmla="*/ 0 h 77"/>
                      <a:gd name="T4" fmla="*/ 65 w 86"/>
                      <a:gd name="T5" fmla="*/ 22 h 77"/>
                      <a:gd name="T6" fmla="*/ 55 w 86"/>
                      <a:gd name="T7" fmla="*/ 40 h 77"/>
                      <a:gd name="T8" fmla="*/ 46 w 86"/>
                      <a:gd name="T9" fmla="*/ 49 h 77"/>
                      <a:gd name="T10" fmla="*/ 31 w 86"/>
                      <a:gd name="T11" fmla="*/ 58 h 77"/>
                      <a:gd name="T12" fmla="*/ 22 w 86"/>
                      <a:gd name="T13" fmla="*/ 62 h 77"/>
                      <a:gd name="T14" fmla="*/ 15 w 86"/>
                      <a:gd name="T15" fmla="*/ 64 h 77"/>
                      <a:gd name="T16" fmla="*/ 38 w 86"/>
                      <a:gd name="T17" fmla="*/ 64 h 77"/>
                      <a:gd name="T18" fmla="*/ 52 w 86"/>
                      <a:gd name="T19" fmla="*/ 56 h 77"/>
                      <a:gd name="T20" fmla="*/ 63 w 86"/>
                      <a:gd name="T21" fmla="*/ 45 h 77"/>
                      <a:gd name="T22" fmla="*/ 74 w 86"/>
                      <a:gd name="T23" fmla="*/ 30 h 77"/>
                      <a:gd name="T24" fmla="*/ 79 w 86"/>
                      <a:gd name="T25" fmla="*/ 20 h 77"/>
                      <a:gd name="T26" fmla="*/ 85 w 86"/>
                      <a:gd name="T27" fmla="*/ 2 h 77"/>
                      <a:gd name="T28" fmla="*/ 79 w 86"/>
                      <a:gd name="T29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6" h="77">
                        <a:moveTo>
                          <a:pt x="79" y="0"/>
                        </a:moveTo>
                        <a:lnTo>
                          <a:pt x="71" y="0"/>
                        </a:lnTo>
                        <a:lnTo>
                          <a:pt x="65" y="22"/>
                        </a:lnTo>
                        <a:lnTo>
                          <a:pt x="55" y="40"/>
                        </a:lnTo>
                        <a:lnTo>
                          <a:pt x="46" y="49"/>
                        </a:lnTo>
                        <a:lnTo>
                          <a:pt x="31" y="58"/>
                        </a:lnTo>
                        <a:lnTo>
                          <a:pt x="22" y="62"/>
                        </a:lnTo>
                        <a:lnTo>
                          <a:pt x="15" y="64"/>
                        </a:lnTo>
                        <a:lnTo>
                          <a:pt x="38" y="64"/>
                        </a:lnTo>
                        <a:lnTo>
                          <a:pt x="52" y="56"/>
                        </a:lnTo>
                        <a:lnTo>
                          <a:pt x="63" y="45"/>
                        </a:lnTo>
                        <a:lnTo>
                          <a:pt x="74" y="30"/>
                        </a:lnTo>
                        <a:lnTo>
                          <a:pt x="79" y="20"/>
                        </a:lnTo>
                        <a:lnTo>
                          <a:pt x="85" y="2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12" name="Group 311"/>
                <p:cNvGrpSpPr>
                  <a:grpSpLocks/>
                </p:cNvGrpSpPr>
                <p:nvPr/>
              </p:nvGrpSpPr>
              <p:grpSpPr bwMode="auto">
                <a:xfrm>
                  <a:off x="2019" y="3265"/>
                  <a:ext cx="77" cy="115"/>
                  <a:chOff x="2019" y="3265"/>
                  <a:chExt cx="77" cy="115"/>
                </a:xfrm>
              </p:grpSpPr>
              <p:sp>
                <p:nvSpPr>
                  <p:cNvPr id="313" name="Freeform 312"/>
                  <p:cNvSpPr>
                    <a:spLocks/>
                  </p:cNvSpPr>
                  <p:nvPr/>
                </p:nvSpPr>
                <p:spPr bwMode="auto">
                  <a:xfrm>
                    <a:off x="2019" y="3265"/>
                    <a:ext cx="77" cy="115"/>
                  </a:xfrm>
                  <a:custGeom>
                    <a:avLst/>
                    <a:gdLst>
                      <a:gd name="T0" fmla="*/ 38 w 77"/>
                      <a:gd name="T1" fmla="*/ 38 h 115"/>
                      <a:gd name="T2" fmla="*/ 34 w 77"/>
                      <a:gd name="T3" fmla="*/ 38 h 115"/>
                      <a:gd name="T4" fmla="*/ 16 w 77"/>
                      <a:gd name="T5" fmla="*/ 43 h 115"/>
                      <a:gd name="T6" fmla="*/ 5 w 77"/>
                      <a:gd name="T7" fmla="*/ 60 h 115"/>
                      <a:gd name="T8" fmla="*/ 0 w 77"/>
                      <a:gd name="T9" fmla="*/ 75 h 115"/>
                      <a:gd name="T10" fmla="*/ 0 w 77"/>
                      <a:gd name="T11" fmla="*/ 92 h 115"/>
                      <a:gd name="T12" fmla="*/ 5 w 77"/>
                      <a:gd name="T13" fmla="*/ 103 h 115"/>
                      <a:gd name="T14" fmla="*/ 11 w 77"/>
                      <a:gd name="T15" fmla="*/ 108 h 115"/>
                      <a:gd name="T16" fmla="*/ 23 w 77"/>
                      <a:gd name="T17" fmla="*/ 114 h 115"/>
                      <a:gd name="T18" fmla="*/ 36 w 77"/>
                      <a:gd name="T19" fmla="*/ 114 h 115"/>
                      <a:gd name="T20" fmla="*/ 51 w 77"/>
                      <a:gd name="T21" fmla="*/ 110 h 115"/>
                      <a:gd name="T22" fmla="*/ 23 w 77"/>
                      <a:gd name="T23" fmla="*/ 110 h 115"/>
                      <a:gd name="T24" fmla="*/ 14 w 77"/>
                      <a:gd name="T25" fmla="*/ 105 h 115"/>
                      <a:gd name="T26" fmla="*/ 9 w 77"/>
                      <a:gd name="T27" fmla="*/ 96 h 115"/>
                      <a:gd name="T28" fmla="*/ 9 w 77"/>
                      <a:gd name="T29" fmla="*/ 77 h 115"/>
                      <a:gd name="T30" fmla="*/ 14 w 77"/>
                      <a:gd name="T31" fmla="*/ 63 h 115"/>
                      <a:gd name="T32" fmla="*/ 23 w 77"/>
                      <a:gd name="T33" fmla="*/ 49 h 115"/>
                      <a:gd name="T34" fmla="*/ 26 w 77"/>
                      <a:gd name="T35" fmla="*/ 48 h 115"/>
                      <a:gd name="T36" fmla="*/ 43 w 77"/>
                      <a:gd name="T37" fmla="*/ 44 h 115"/>
                      <a:gd name="T38" fmla="*/ 60 w 77"/>
                      <a:gd name="T39" fmla="*/ 44 h 115"/>
                      <a:gd name="T40" fmla="*/ 57 w 77"/>
                      <a:gd name="T41" fmla="*/ 41 h 115"/>
                      <a:gd name="T42" fmla="*/ 44 w 77"/>
                      <a:gd name="T43" fmla="*/ 41 h 115"/>
                      <a:gd name="T44" fmla="*/ 38 w 77"/>
                      <a:gd name="T45" fmla="*/ 38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7" h="115">
                        <a:moveTo>
                          <a:pt x="38" y="38"/>
                        </a:moveTo>
                        <a:lnTo>
                          <a:pt x="34" y="38"/>
                        </a:lnTo>
                        <a:lnTo>
                          <a:pt x="16" y="43"/>
                        </a:lnTo>
                        <a:lnTo>
                          <a:pt x="5" y="60"/>
                        </a:lnTo>
                        <a:lnTo>
                          <a:pt x="0" y="75"/>
                        </a:lnTo>
                        <a:lnTo>
                          <a:pt x="0" y="92"/>
                        </a:lnTo>
                        <a:lnTo>
                          <a:pt x="5" y="103"/>
                        </a:lnTo>
                        <a:lnTo>
                          <a:pt x="11" y="108"/>
                        </a:lnTo>
                        <a:lnTo>
                          <a:pt x="23" y="114"/>
                        </a:lnTo>
                        <a:lnTo>
                          <a:pt x="36" y="114"/>
                        </a:lnTo>
                        <a:lnTo>
                          <a:pt x="51" y="110"/>
                        </a:lnTo>
                        <a:lnTo>
                          <a:pt x="23" y="110"/>
                        </a:lnTo>
                        <a:lnTo>
                          <a:pt x="14" y="105"/>
                        </a:lnTo>
                        <a:lnTo>
                          <a:pt x="9" y="96"/>
                        </a:lnTo>
                        <a:lnTo>
                          <a:pt x="9" y="77"/>
                        </a:lnTo>
                        <a:lnTo>
                          <a:pt x="14" y="63"/>
                        </a:lnTo>
                        <a:lnTo>
                          <a:pt x="23" y="49"/>
                        </a:lnTo>
                        <a:lnTo>
                          <a:pt x="26" y="48"/>
                        </a:lnTo>
                        <a:lnTo>
                          <a:pt x="43" y="44"/>
                        </a:lnTo>
                        <a:lnTo>
                          <a:pt x="60" y="44"/>
                        </a:lnTo>
                        <a:lnTo>
                          <a:pt x="57" y="41"/>
                        </a:lnTo>
                        <a:lnTo>
                          <a:pt x="44" y="41"/>
                        </a:lnTo>
                        <a:lnTo>
                          <a:pt x="38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4" name="Freeform 313"/>
                  <p:cNvSpPr>
                    <a:spLocks/>
                  </p:cNvSpPr>
                  <p:nvPr/>
                </p:nvSpPr>
                <p:spPr bwMode="auto">
                  <a:xfrm>
                    <a:off x="2019" y="3265"/>
                    <a:ext cx="77" cy="115"/>
                  </a:xfrm>
                  <a:custGeom>
                    <a:avLst/>
                    <a:gdLst>
                      <a:gd name="T0" fmla="*/ 60 w 77"/>
                      <a:gd name="T1" fmla="*/ 44 h 115"/>
                      <a:gd name="T2" fmla="*/ 43 w 77"/>
                      <a:gd name="T3" fmla="*/ 44 h 115"/>
                      <a:gd name="T4" fmla="*/ 52 w 77"/>
                      <a:gd name="T5" fmla="*/ 49 h 115"/>
                      <a:gd name="T6" fmla="*/ 57 w 77"/>
                      <a:gd name="T7" fmla="*/ 58 h 115"/>
                      <a:gd name="T8" fmla="*/ 57 w 77"/>
                      <a:gd name="T9" fmla="*/ 77 h 115"/>
                      <a:gd name="T10" fmla="*/ 52 w 77"/>
                      <a:gd name="T11" fmla="*/ 91 h 115"/>
                      <a:gd name="T12" fmla="*/ 42 w 77"/>
                      <a:gd name="T13" fmla="*/ 105 h 115"/>
                      <a:gd name="T14" fmla="*/ 38 w 77"/>
                      <a:gd name="T15" fmla="*/ 107 h 115"/>
                      <a:gd name="T16" fmla="*/ 31 w 77"/>
                      <a:gd name="T17" fmla="*/ 110 h 115"/>
                      <a:gd name="T18" fmla="*/ 51 w 77"/>
                      <a:gd name="T19" fmla="*/ 110 h 115"/>
                      <a:gd name="T20" fmla="*/ 53 w 77"/>
                      <a:gd name="T21" fmla="*/ 109 h 115"/>
                      <a:gd name="T22" fmla="*/ 65 w 77"/>
                      <a:gd name="T23" fmla="*/ 93 h 115"/>
                      <a:gd name="T24" fmla="*/ 70 w 77"/>
                      <a:gd name="T25" fmla="*/ 77 h 115"/>
                      <a:gd name="T26" fmla="*/ 70 w 77"/>
                      <a:gd name="T27" fmla="*/ 61 h 115"/>
                      <a:gd name="T28" fmla="*/ 64 w 77"/>
                      <a:gd name="T29" fmla="*/ 50 h 115"/>
                      <a:gd name="T30" fmla="*/ 60 w 77"/>
                      <a:gd name="T31" fmla="*/ 44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77" h="115">
                        <a:moveTo>
                          <a:pt x="60" y="44"/>
                        </a:moveTo>
                        <a:lnTo>
                          <a:pt x="43" y="44"/>
                        </a:lnTo>
                        <a:lnTo>
                          <a:pt x="52" y="49"/>
                        </a:lnTo>
                        <a:lnTo>
                          <a:pt x="57" y="58"/>
                        </a:lnTo>
                        <a:lnTo>
                          <a:pt x="57" y="77"/>
                        </a:lnTo>
                        <a:lnTo>
                          <a:pt x="52" y="91"/>
                        </a:lnTo>
                        <a:lnTo>
                          <a:pt x="42" y="105"/>
                        </a:lnTo>
                        <a:lnTo>
                          <a:pt x="38" y="107"/>
                        </a:lnTo>
                        <a:lnTo>
                          <a:pt x="31" y="110"/>
                        </a:lnTo>
                        <a:lnTo>
                          <a:pt x="51" y="110"/>
                        </a:lnTo>
                        <a:lnTo>
                          <a:pt x="53" y="109"/>
                        </a:lnTo>
                        <a:lnTo>
                          <a:pt x="65" y="93"/>
                        </a:lnTo>
                        <a:lnTo>
                          <a:pt x="70" y="77"/>
                        </a:lnTo>
                        <a:lnTo>
                          <a:pt x="70" y="61"/>
                        </a:lnTo>
                        <a:lnTo>
                          <a:pt x="64" y="50"/>
                        </a:lnTo>
                        <a:lnTo>
                          <a:pt x="60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5" name="Freeform 314"/>
                  <p:cNvSpPr>
                    <a:spLocks/>
                  </p:cNvSpPr>
                  <p:nvPr/>
                </p:nvSpPr>
                <p:spPr bwMode="auto">
                  <a:xfrm>
                    <a:off x="2019" y="3265"/>
                    <a:ext cx="77" cy="115"/>
                  </a:xfrm>
                  <a:custGeom>
                    <a:avLst/>
                    <a:gdLst>
                      <a:gd name="T0" fmla="*/ 51 w 77"/>
                      <a:gd name="T1" fmla="*/ 0 h 115"/>
                      <a:gd name="T2" fmla="*/ 38 w 77"/>
                      <a:gd name="T3" fmla="*/ 0 h 115"/>
                      <a:gd name="T4" fmla="*/ 30 w 77"/>
                      <a:gd name="T5" fmla="*/ 7 h 115"/>
                      <a:gd name="T6" fmla="*/ 30 w 77"/>
                      <a:gd name="T7" fmla="*/ 20 h 115"/>
                      <a:gd name="T8" fmla="*/ 36 w 77"/>
                      <a:gd name="T9" fmla="*/ 30 h 115"/>
                      <a:gd name="T10" fmla="*/ 44 w 77"/>
                      <a:gd name="T11" fmla="*/ 41 h 115"/>
                      <a:gd name="T12" fmla="*/ 57 w 77"/>
                      <a:gd name="T13" fmla="*/ 41 h 115"/>
                      <a:gd name="T14" fmla="*/ 49 w 77"/>
                      <a:gd name="T15" fmla="*/ 30 h 115"/>
                      <a:gd name="T16" fmla="*/ 45 w 77"/>
                      <a:gd name="T17" fmla="*/ 22 h 115"/>
                      <a:gd name="T18" fmla="*/ 45 w 77"/>
                      <a:gd name="T19" fmla="*/ 15 h 115"/>
                      <a:gd name="T20" fmla="*/ 47 w 77"/>
                      <a:gd name="T21" fmla="*/ 13 h 115"/>
                      <a:gd name="T22" fmla="*/ 72 w 77"/>
                      <a:gd name="T23" fmla="*/ 13 h 115"/>
                      <a:gd name="T24" fmla="*/ 63 w 77"/>
                      <a:gd name="T25" fmla="*/ 5 h 115"/>
                      <a:gd name="T26" fmla="*/ 51 w 77"/>
                      <a:gd name="T27" fmla="*/ 0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7" h="115">
                        <a:moveTo>
                          <a:pt x="51" y="0"/>
                        </a:moveTo>
                        <a:lnTo>
                          <a:pt x="38" y="0"/>
                        </a:lnTo>
                        <a:lnTo>
                          <a:pt x="30" y="7"/>
                        </a:lnTo>
                        <a:lnTo>
                          <a:pt x="30" y="20"/>
                        </a:lnTo>
                        <a:lnTo>
                          <a:pt x="36" y="30"/>
                        </a:lnTo>
                        <a:lnTo>
                          <a:pt x="44" y="41"/>
                        </a:lnTo>
                        <a:lnTo>
                          <a:pt x="57" y="41"/>
                        </a:lnTo>
                        <a:lnTo>
                          <a:pt x="49" y="30"/>
                        </a:lnTo>
                        <a:lnTo>
                          <a:pt x="45" y="22"/>
                        </a:lnTo>
                        <a:lnTo>
                          <a:pt x="45" y="15"/>
                        </a:lnTo>
                        <a:lnTo>
                          <a:pt x="47" y="13"/>
                        </a:lnTo>
                        <a:lnTo>
                          <a:pt x="72" y="13"/>
                        </a:lnTo>
                        <a:lnTo>
                          <a:pt x="63" y="5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6" name="Freeform 315"/>
                  <p:cNvSpPr>
                    <a:spLocks/>
                  </p:cNvSpPr>
                  <p:nvPr/>
                </p:nvSpPr>
                <p:spPr bwMode="auto">
                  <a:xfrm>
                    <a:off x="2019" y="3265"/>
                    <a:ext cx="77" cy="115"/>
                  </a:xfrm>
                  <a:custGeom>
                    <a:avLst/>
                    <a:gdLst>
                      <a:gd name="T0" fmla="*/ 72 w 77"/>
                      <a:gd name="T1" fmla="*/ 13 h 115"/>
                      <a:gd name="T2" fmla="*/ 54 w 77"/>
                      <a:gd name="T3" fmla="*/ 13 h 115"/>
                      <a:gd name="T4" fmla="*/ 63 w 77"/>
                      <a:gd name="T5" fmla="*/ 17 h 115"/>
                      <a:gd name="T6" fmla="*/ 70 w 77"/>
                      <a:gd name="T7" fmla="*/ 24 h 115"/>
                      <a:gd name="T8" fmla="*/ 77 w 77"/>
                      <a:gd name="T9" fmla="*/ 18 h 115"/>
                      <a:gd name="T10" fmla="*/ 72 w 77"/>
                      <a:gd name="T11" fmla="*/ 13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7" h="115">
                        <a:moveTo>
                          <a:pt x="72" y="13"/>
                        </a:moveTo>
                        <a:lnTo>
                          <a:pt x="54" y="13"/>
                        </a:lnTo>
                        <a:lnTo>
                          <a:pt x="63" y="17"/>
                        </a:lnTo>
                        <a:lnTo>
                          <a:pt x="70" y="24"/>
                        </a:lnTo>
                        <a:lnTo>
                          <a:pt x="77" y="18"/>
                        </a:lnTo>
                        <a:lnTo>
                          <a:pt x="72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" name="Rectangle 5"/>
              <p:cNvSpPr/>
              <p:nvPr/>
            </p:nvSpPr>
            <p:spPr>
              <a:xfrm>
                <a:off x="4837461" y="1067011"/>
                <a:ext cx="1156086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prstClr val="black"/>
                    </a:solidFill>
                  </a:rPr>
                  <a:t>Δ</a:t>
                </a:r>
                <a:r>
                  <a:rPr lang="en-US" b="1" i="1" dirty="0">
                    <a:solidFill>
                      <a:prstClr val="black"/>
                    </a:solidFill>
                  </a:rPr>
                  <a:t>F</a:t>
                </a:r>
                <a:r>
                  <a:rPr lang="en-US" b="1" dirty="0">
                    <a:solidFill>
                      <a:prstClr val="black"/>
                    </a:solidFill>
                  </a:rPr>
                  <a:t> = 0, ±1</a:t>
                </a:r>
                <a:r>
                  <a:rPr lang="en-US" sz="1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/>
              </a:p>
            </p:txBody>
          </p:sp>
        </p:grp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18" y="4172"/>
            <a:ext cx="92662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95" y="563307"/>
            <a:ext cx="68040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8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16" grpId="0" animBg="1"/>
      <p:bldP spid="10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8"/>
          </a:xfrm>
          <a:gradFill>
            <a:gsLst>
              <a:gs pos="0">
                <a:srgbClr val="000000">
                  <a:alpha val="57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laser spectroscopy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361" y="1069761"/>
            <a:ext cx="46805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resolution: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Δν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≤ Δν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σ(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≈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5×10</a:t>
            </a:r>
            <a:r>
              <a:rPr lang="ru-RU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964" y="2564904"/>
            <a:ext cx="51704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≥ 10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0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Lasers: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σ(ν</a:t>
            </a:r>
            <a:r>
              <a:rPr lang="ru-RU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≥ 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 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/>
            <a:endParaRPr lang="en-US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light  sources               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≈ 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lang="en-US" sz="2000" b="1" baseline="30000" dirty="0">
                <a:solidFill>
                  <a:prstClr val="black"/>
                </a:solidFill>
                <a:latin typeface="Times New Roman"/>
                <a:cs typeface="Times New Roman"/>
              </a:rPr>
              <a:t>-5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lang="en-US" sz="2000" b="1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lang="en-US" sz="2000" b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446026"/>
            <a:ext cx="3865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 collimation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650530" y="3148738"/>
            <a:ext cx="2843354" cy="2789748"/>
            <a:chOff x="142185" y="1649984"/>
            <a:chExt cx="3819069" cy="356044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04870" y="1821402"/>
              <a:ext cx="3456384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4870" y="5020935"/>
              <a:ext cx="3456384" cy="0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065023" y="1821402"/>
              <a:ext cx="0" cy="3204356"/>
            </a:xfrm>
            <a:prstGeom prst="line">
              <a:avLst/>
            </a:prstGeom>
            <a:ln w="34925">
              <a:solidFill>
                <a:srgbClr val="CC0099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67878" y="3182813"/>
              <a:ext cx="503634" cy="4713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ru-RU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225263" y="1821402"/>
              <a:ext cx="0" cy="3204356"/>
            </a:xfrm>
            <a:prstGeom prst="line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318676" y="3446146"/>
              <a:ext cx="559768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ru-RU" baseline="-25000" dirty="0" smtClean="0"/>
                <a:t>12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25263" y="3484339"/>
              <a:ext cx="535725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baseline="-25000" dirty="0" smtClean="0"/>
                <a:t>2</a:t>
              </a:r>
              <a:r>
                <a:rPr lang="en-US" baseline="-25000" dirty="0" smtClean="0"/>
                <a:t>1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2185" y="4841092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1888" y="164998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995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3536"/>
            <a:ext cx="8424936" cy="799200"/>
          </a:xfrm>
        </p:spPr>
        <p:txBody>
          <a:bodyPr>
            <a:normAutofit fontScale="90000"/>
          </a:bodyPr>
          <a:lstStyle/>
          <a:p>
            <a:r>
              <a:rPr lang="en-US" altLang="ru-RU" sz="2400" b="1" kern="0" dirty="0">
                <a:solidFill>
                  <a:srgbClr val="FFFF00"/>
                </a:solidFill>
                <a:effectLst/>
                <a:latin typeface="Arial"/>
              </a:rPr>
              <a:t>The Dream Common to Studies of Nuclear Ground </a:t>
            </a:r>
            <a:r>
              <a:rPr lang="en-US" altLang="ru-RU" sz="2400" b="1" kern="0" dirty="0" smtClean="0">
                <a:solidFill>
                  <a:srgbClr val="FFFF00"/>
                </a:solidFill>
                <a:effectLst/>
                <a:latin typeface="Arial"/>
              </a:rPr>
              <a:t>State Properties </a:t>
            </a:r>
            <a:r>
              <a:rPr lang="en-US" altLang="ru-RU" sz="2400" b="1" kern="0" dirty="0">
                <a:solidFill>
                  <a:srgbClr val="FFFF00"/>
                </a:solidFill>
                <a:effectLst/>
                <a:latin typeface="Arial"/>
              </a:rPr>
              <a:t>and of Fundamental Interactions and Symmetries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46237"/>
            <a:ext cx="8507288" cy="4526280"/>
          </a:xfrm>
        </p:spPr>
        <p:txBody>
          <a:bodyPr>
            <a:norm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200" b="1" kern="0" dirty="0">
                <a:latin typeface="Comic Sans MS"/>
              </a:rPr>
              <a:t>The techniques applied to the study of unstable nuclei </a:t>
            </a:r>
            <a:br>
              <a:rPr lang="en-US" altLang="ru-RU" sz="2200" b="1" kern="0" dirty="0">
                <a:latin typeface="Comic Sans MS"/>
              </a:rPr>
            </a:br>
            <a:r>
              <a:rPr lang="en-US" altLang="ru-RU" sz="2200" b="1" kern="0" dirty="0">
                <a:latin typeface="Comic Sans MS"/>
              </a:rPr>
              <a:t>should be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ru-RU" sz="2200" b="1" kern="0" dirty="0">
              <a:solidFill>
                <a:srgbClr val="0000CC"/>
              </a:solidFill>
              <a:latin typeface="Comic Sans MS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ru-RU" sz="2200" kern="0" dirty="0">
                <a:solidFill>
                  <a:srgbClr val="000000"/>
                </a:solidFill>
                <a:latin typeface="Comic Sans MS"/>
              </a:rPr>
              <a:t>	</a:t>
            </a:r>
            <a:r>
              <a:rPr lang="en-US" altLang="ru-RU" sz="2200" kern="0" dirty="0">
                <a:latin typeface="Comic Sans MS"/>
                <a:sym typeface="Symbol" pitchFamily="18" charset="2"/>
              </a:rPr>
              <a:t></a:t>
            </a:r>
            <a:r>
              <a:rPr lang="en-US" altLang="ru-RU" sz="2200" kern="0" dirty="0">
                <a:solidFill>
                  <a:srgbClr val="000000"/>
                </a:solidFill>
                <a:latin typeface="Comic Sans MS"/>
                <a:sym typeface="Symbol" pitchFamily="18" charset="2"/>
              </a:rPr>
              <a:t> </a:t>
            </a:r>
            <a:r>
              <a:rPr lang="en-US" altLang="ru-RU" sz="2200" kern="0" dirty="0">
                <a:latin typeface="Comic Sans MS"/>
              </a:rPr>
              <a:t>ultra-resolving 	(hyperfine splitting, ground and 					isomeric state)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ru-RU" sz="2200" kern="0" dirty="0">
                <a:latin typeface="Comic Sans MS"/>
                <a:sym typeface="Symbol" pitchFamily="18" charset="2"/>
              </a:rPr>
              <a:t>     </a:t>
            </a:r>
            <a:r>
              <a:rPr lang="en-US" altLang="ru-RU" sz="2200" kern="0" dirty="0">
                <a:latin typeface="Comic Sans MS"/>
              </a:rPr>
              <a:t>ultra-accurate 	(statistical error only)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ru-RU" sz="2200" kern="0" dirty="0">
                <a:latin typeface="Comic Sans MS"/>
                <a:sym typeface="Symbol" pitchFamily="18" charset="2"/>
              </a:rPr>
              <a:t>     </a:t>
            </a:r>
            <a:r>
              <a:rPr lang="en-US" altLang="ru-RU" sz="2200" kern="0" dirty="0">
                <a:latin typeface="Comic Sans MS"/>
              </a:rPr>
              <a:t>ultra-fast 	(half-lives of milliseconds and below)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ru-RU" sz="2200" kern="0" dirty="0">
                <a:latin typeface="Comic Sans MS"/>
              </a:rPr>
              <a:t>	</a:t>
            </a:r>
            <a:r>
              <a:rPr lang="en-US" altLang="ru-RU" sz="2200" kern="0" dirty="0">
                <a:latin typeface="Comic Sans MS"/>
                <a:sym typeface="Symbol" pitchFamily="18" charset="2"/>
              </a:rPr>
              <a:t> </a:t>
            </a:r>
            <a:r>
              <a:rPr lang="en-US" altLang="ru-RU" sz="2200" kern="0" dirty="0">
                <a:latin typeface="Comic Sans MS"/>
              </a:rPr>
              <a:t>ultra-efficient 	(high transmission, detection </a:t>
            </a:r>
            <a:r>
              <a:rPr lang="en-US" altLang="ru-RU" sz="2200" kern="0" dirty="0" smtClean="0">
                <a:latin typeface="Comic Sans MS"/>
              </a:rPr>
              <a:t>efficiency)</a:t>
            </a:r>
            <a:endParaRPr lang="en-US" altLang="ru-RU" sz="2200" kern="0" dirty="0">
              <a:latin typeface="Comic Sans MS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ru-RU" sz="2200" kern="0" dirty="0">
                <a:latin typeface="Comic Sans MS"/>
                <a:sym typeface="Symbol" pitchFamily="18" charset="2"/>
              </a:rPr>
              <a:t>	 </a:t>
            </a:r>
            <a:r>
              <a:rPr lang="en-US" altLang="ru-RU" sz="2200" kern="0" dirty="0">
                <a:latin typeface="Comic Sans MS"/>
              </a:rPr>
              <a:t>ultra-sensitive 	(one-ion experiments)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ru-RU" sz="2200" b="1" kern="0" dirty="0">
                <a:latin typeface="Comic Sans MS"/>
              </a:rPr>
              <a:t>and all these nice features </a:t>
            </a:r>
            <a:br>
              <a:rPr lang="en-US" altLang="ru-RU" sz="2200" b="1" kern="0" dirty="0">
                <a:latin typeface="Comic Sans MS"/>
              </a:rPr>
            </a:br>
            <a:r>
              <a:rPr lang="en-US" altLang="ru-RU" sz="2200" b="1" kern="0" dirty="0">
                <a:latin typeface="Comic Sans MS"/>
              </a:rPr>
              <a:t>should be available simultaneously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CEA9C-1665-4812-AD8E-233DB7BE2582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836613"/>
          <a:ext cx="9720263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Bild" r:id="rId4" imgW="9537192" imgH="4507992" progId="Word.Picture.8">
                  <p:embed/>
                </p:oleObj>
              </mc:Choice>
              <mc:Fallback>
                <p:oleObj name="Bild" r:id="rId4" imgW="9537192" imgH="45079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6613"/>
                        <a:ext cx="9720263" cy="51371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710113" y="3068638"/>
            <a:ext cx="149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-109538" y="909638"/>
            <a:ext cx="0" cy="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5876925"/>
            <a:ext cx="9144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ru-RU" sz="16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CS: collinear spectroscopy, RIS: resonance ionization spectroscopy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ru-RU" sz="16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MOT: spectroscopy in a magneto optical trap, FS: fluorescence spectroscopy</a:t>
            </a:r>
            <a:endParaRPr lang="en-US" altLang="ru-RU" sz="16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-104775" y="909638"/>
            <a:ext cx="0" cy="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669925" y="2795588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1647825" y="3205163"/>
            <a:ext cx="28733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1722438" y="3500438"/>
            <a:ext cx="18573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 flipV="1">
            <a:off x="5091113" y="2133600"/>
            <a:ext cx="158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4746625" y="2886075"/>
            <a:ext cx="2571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5076825" y="2276475"/>
            <a:ext cx="10207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46125" y="3405188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64" name="AutoShape 15"/>
          <p:cNvSpPr>
            <a:spLocks noChangeArrowheads="1"/>
          </p:cNvSpPr>
          <p:nvPr/>
        </p:nvSpPr>
        <p:spPr bwMode="auto">
          <a:xfrm>
            <a:off x="6373813" y="3141663"/>
            <a:ext cx="503237" cy="863600"/>
          </a:xfrm>
          <a:prstGeom prst="wedgeRoundRectCallout">
            <a:avLst>
              <a:gd name="adj1" fmla="val -363250"/>
              <a:gd name="adj2" fmla="val -65810"/>
              <a:gd name="adj3" fmla="val 16667"/>
            </a:avLst>
          </a:prstGeom>
          <a:solidFill>
            <a:srgbClr val="FFFFCC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1000" b="1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dirty="0" smtClean="0">
                <a:solidFill>
                  <a:srgbClr val="FF0000"/>
                </a:solidFill>
                <a:latin typeface="Arial" charset="0"/>
              </a:rPr>
              <a:t>CS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dirty="0" smtClean="0">
                <a:solidFill>
                  <a:srgbClr val="FF0000"/>
                </a:solidFill>
                <a:latin typeface="Arial" charset="0"/>
              </a:rPr>
              <a:t>GSI</a:t>
            </a:r>
          </a:p>
        </p:txBody>
      </p:sp>
      <p:sp>
        <p:nvSpPr>
          <p:cNvPr id="2065" name="AutoShape 16"/>
          <p:cNvSpPr>
            <a:spLocks noChangeArrowheads="1"/>
          </p:cNvSpPr>
          <p:nvPr/>
        </p:nvSpPr>
        <p:spPr bwMode="auto">
          <a:xfrm>
            <a:off x="3562350" y="3644900"/>
            <a:ext cx="722313" cy="720725"/>
          </a:xfrm>
          <a:prstGeom prst="wedgeRoundRectCallout">
            <a:avLst>
              <a:gd name="adj1" fmla="val 86042"/>
              <a:gd name="adj2" fmla="val -127093"/>
              <a:gd name="adj3" fmla="val 16667"/>
            </a:avLst>
          </a:prstGeom>
          <a:solidFill>
            <a:srgbClr val="FFFFCC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CS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RIS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(Anti-H)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200" b="1" smtClean="0">
                <a:solidFill>
                  <a:srgbClr val="FF0000"/>
                </a:solidFill>
                <a:latin typeface="Arial" charset="0"/>
              </a:rPr>
              <a:t>CERN</a:t>
            </a:r>
            <a:endParaRPr lang="en-US" altLang="ru-RU" sz="12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66" name="AutoShape 17"/>
          <p:cNvSpPr>
            <a:spLocks noChangeArrowheads="1"/>
          </p:cNvSpPr>
          <p:nvPr/>
        </p:nvSpPr>
        <p:spPr bwMode="auto">
          <a:xfrm>
            <a:off x="5508625" y="1412875"/>
            <a:ext cx="1008063" cy="576263"/>
          </a:xfrm>
          <a:prstGeom prst="wedgeRoundRectCallout">
            <a:avLst>
              <a:gd name="adj1" fmla="val -79764"/>
              <a:gd name="adj2" fmla="val 84713"/>
              <a:gd name="adj3" fmla="val 16667"/>
            </a:avLst>
          </a:prstGeom>
          <a:solidFill>
            <a:srgbClr val="FFFFCC"/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CS </a:t>
            </a:r>
            <a:br>
              <a:rPr lang="de-DE" altLang="ru-RU" sz="1000" b="1" smtClean="0">
                <a:solidFill>
                  <a:srgbClr val="FF0000"/>
                </a:solidFill>
                <a:latin typeface="Arial" charset="0"/>
              </a:rPr>
            </a:br>
            <a:r>
              <a:rPr lang="de-DE" altLang="ru-RU" sz="1000" b="1" smtClean="0">
                <a:solidFill>
                  <a:srgbClr val="FF0000"/>
                </a:solidFill>
              </a:rPr>
              <a:t>RIS</a:t>
            </a:r>
            <a:endParaRPr lang="de-DE" altLang="ru-RU" sz="1000" b="1" smtClean="0">
              <a:solidFill>
                <a:srgbClr val="FF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200" b="1" smtClean="0">
                <a:solidFill>
                  <a:srgbClr val="FF0000"/>
                </a:solidFill>
                <a:latin typeface="Arial" charset="0"/>
              </a:rPr>
              <a:t>Jyväskylä</a:t>
            </a:r>
            <a:endParaRPr lang="en-US" altLang="ru-RU" sz="12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67" name="AutoShape 18"/>
          <p:cNvSpPr>
            <a:spLocks noChangeArrowheads="1"/>
          </p:cNvSpPr>
          <p:nvPr/>
        </p:nvSpPr>
        <p:spPr bwMode="auto">
          <a:xfrm>
            <a:off x="5895975" y="2320925"/>
            <a:ext cx="936625" cy="431800"/>
          </a:xfrm>
          <a:prstGeom prst="wedgeRoundRectCallout">
            <a:avLst>
              <a:gd name="adj1" fmla="val -128981"/>
              <a:gd name="adj2" fmla="val -26102"/>
              <a:gd name="adj3" fmla="val 16667"/>
            </a:avLst>
          </a:prstGeom>
          <a:solidFill>
            <a:srgbClr val="FFFFCC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RIS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200" b="1" smtClean="0">
                <a:solidFill>
                  <a:srgbClr val="FF0000"/>
                </a:solidFill>
                <a:latin typeface="Arial" charset="0"/>
              </a:rPr>
              <a:t>Gatchina</a:t>
            </a:r>
            <a:endParaRPr lang="en-US" altLang="ru-RU" sz="12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68" name="AutoShape 19"/>
          <p:cNvSpPr>
            <a:spLocks noChangeArrowheads="1"/>
          </p:cNvSpPr>
          <p:nvPr/>
        </p:nvSpPr>
        <p:spPr bwMode="auto">
          <a:xfrm>
            <a:off x="1692275" y="2420938"/>
            <a:ext cx="935038" cy="503237"/>
          </a:xfrm>
          <a:prstGeom prst="wedgeRoundRectCallout">
            <a:avLst>
              <a:gd name="adj1" fmla="val -48301"/>
              <a:gd name="adj2" fmla="val 128231"/>
              <a:gd name="adj3" fmla="val 16667"/>
            </a:avLst>
          </a:prstGeom>
          <a:solidFill>
            <a:srgbClr val="FFFFCC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MOT</a:t>
            </a:r>
            <a:endParaRPr lang="en-US" altLang="ru-RU" sz="1000" b="1" smtClean="0">
              <a:solidFill>
                <a:srgbClr val="FF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FF0000"/>
                </a:solidFill>
                <a:latin typeface="Arial" charset="0"/>
              </a:rPr>
              <a:t>Argonne</a:t>
            </a:r>
          </a:p>
        </p:txBody>
      </p:sp>
      <p:sp>
        <p:nvSpPr>
          <p:cNvPr id="2069" name="AutoShape 20"/>
          <p:cNvSpPr>
            <a:spLocks noChangeArrowheads="1"/>
          </p:cNvSpPr>
          <p:nvPr/>
        </p:nvSpPr>
        <p:spPr bwMode="auto">
          <a:xfrm>
            <a:off x="1835150" y="4005263"/>
            <a:ext cx="720725" cy="431800"/>
          </a:xfrm>
          <a:prstGeom prst="wedgeRoundRectCallout">
            <a:avLst>
              <a:gd name="adj1" fmla="val -55287"/>
              <a:gd name="adj2" fmla="val -137134"/>
              <a:gd name="adj3" fmla="val 16667"/>
            </a:avLst>
          </a:prstGeom>
          <a:solidFill>
            <a:srgbClr val="FFFF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RIS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200" b="1" smtClean="0">
                <a:solidFill>
                  <a:srgbClr val="FF0000"/>
                </a:solidFill>
                <a:latin typeface="Arial" charset="0"/>
              </a:rPr>
              <a:t>ORNL</a:t>
            </a:r>
            <a:endParaRPr lang="en-US" altLang="ru-RU" sz="12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70" name="AutoShape 21"/>
          <p:cNvSpPr>
            <a:spLocks noChangeArrowheads="1"/>
          </p:cNvSpPr>
          <p:nvPr/>
        </p:nvSpPr>
        <p:spPr bwMode="auto">
          <a:xfrm>
            <a:off x="152400" y="4037013"/>
            <a:ext cx="603250" cy="471487"/>
          </a:xfrm>
          <a:prstGeom prst="wedgeRoundRectCallout">
            <a:avLst>
              <a:gd name="adj1" fmla="val 54736"/>
              <a:gd name="adj2" fmla="val -154042"/>
              <a:gd name="adj3" fmla="val 16667"/>
            </a:avLst>
          </a:prstGeom>
          <a:solidFill>
            <a:srgbClr val="FFFFCC"/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MOT</a:t>
            </a:r>
            <a:endParaRPr lang="en-US" altLang="ru-RU" sz="1000" b="1" smtClean="0">
              <a:solidFill>
                <a:srgbClr val="FF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FF0000"/>
                </a:solidFill>
                <a:latin typeface="Arial" charset="0"/>
              </a:rPr>
              <a:t>LBL</a:t>
            </a:r>
          </a:p>
        </p:txBody>
      </p:sp>
      <p:sp>
        <p:nvSpPr>
          <p:cNvPr id="2071" name="AutoShape 22"/>
          <p:cNvSpPr>
            <a:spLocks noChangeArrowheads="1"/>
          </p:cNvSpPr>
          <p:nvPr/>
        </p:nvSpPr>
        <p:spPr bwMode="auto">
          <a:xfrm>
            <a:off x="323850" y="1916113"/>
            <a:ext cx="863600" cy="720725"/>
          </a:xfrm>
          <a:prstGeom prst="wedgeRoundRectCallout">
            <a:avLst>
              <a:gd name="adj1" fmla="val -3861"/>
              <a:gd name="adj2" fmla="val 89208"/>
              <a:gd name="adj3" fmla="val 16667"/>
            </a:avLst>
          </a:prstGeom>
          <a:solidFill>
            <a:srgbClr val="FFFFCC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CS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RIS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MOT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ru-RU" sz="1200" b="1" smtClean="0">
                <a:solidFill>
                  <a:srgbClr val="FF0000"/>
                </a:solidFill>
                <a:latin typeface="Arial" charset="0"/>
              </a:rPr>
              <a:t>TRIUMF</a:t>
            </a:r>
            <a:endParaRPr lang="en-US" altLang="ru-RU" sz="12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72" name="AutoShape 23"/>
          <p:cNvSpPr>
            <a:spLocks noChangeArrowheads="1"/>
          </p:cNvSpPr>
          <p:nvPr/>
        </p:nvSpPr>
        <p:spPr bwMode="auto">
          <a:xfrm>
            <a:off x="5003800" y="3933825"/>
            <a:ext cx="863600" cy="431800"/>
          </a:xfrm>
          <a:prstGeom prst="wedgeRoundRectCallout">
            <a:avLst>
              <a:gd name="adj1" fmla="val -79046"/>
              <a:gd name="adj2" fmla="val -217278"/>
              <a:gd name="adj3" fmla="val 16667"/>
            </a:avLst>
          </a:prstGeom>
          <a:solidFill>
            <a:srgbClr val="FFFFCC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MOT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200" b="1" smtClean="0">
                <a:solidFill>
                  <a:srgbClr val="FF0000"/>
                </a:solidFill>
                <a:latin typeface="Arial" charset="0"/>
              </a:rPr>
              <a:t>Legnaro</a:t>
            </a:r>
            <a:endParaRPr lang="en-US" altLang="ru-RU" sz="12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4427538" y="2970213"/>
            <a:ext cx="3603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 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74" name="AutoShape 25"/>
          <p:cNvSpPr>
            <a:spLocks noChangeArrowheads="1"/>
          </p:cNvSpPr>
          <p:nvPr/>
        </p:nvSpPr>
        <p:spPr bwMode="auto">
          <a:xfrm>
            <a:off x="3059113" y="1773238"/>
            <a:ext cx="576262" cy="444500"/>
          </a:xfrm>
          <a:prstGeom prst="wedgeRoundRectCallout">
            <a:avLst>
              <a:gd name="adj1" fmla="val 204819"/>
              <a:gd name="adj2" fmla="val 200000"/>
              <a:gd name="adj3" fmla="val 16667"/>
            </a:avLst>
          </a:prstGeom>
          <a:solidFill>
            <a:srgbClr val="FFFF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MO</a:t>
            </a:r>
            <a:br>
              <a:rPr lang="de-DE" altLang="ru-RU" sz="1000" b="1" smtClean="0">
                <a:solidFill>
                  <a:srgbClr val="FF0000"/>
                </a:solidFill>
                <a:latin typeface="Arial" charset="0"/>
              </a:rPr>
            </a:br>
            <a:r>
              <a:rPr lang="en-US" altLang="ru-RU" sz="1200" b="1" smtClean="0">
                <a:solidFill>
                  <a:srgbClr val="FF0000"/>
                </a:solidFill>
                <a:latin typeface="Arial" charset="0"/>
              </a:rPr>
              <a:t>KVI</a:t>
            </a:r>
          </a:p>
        </p:txBody>
      </p:sp>
      <p:sp>
        <p:nvSpPr>
          <p:cNvPr id="2075" name="AutoShape 26"/>
          <p:cNvSpPr>
            <a:spLocks noChangeArrowheads="1"/>
          </p:cNvSpPr>
          <p:nvPr/>
        </p:nvSpPr>
        <p:spPr bwMode="auto">
          <a:xfrm>
            <a:off x="2916238" y="3141663"/>
            <a:ext cx="790575" cy="503237"/>
          </a:xfrm>
          <a:prstGeom prst="wedgeRoundRectCallout">
            <a:avLst>
              <a:gd name="adj1" fmla="val 156227"/>
              <a:gd name="adj2" fmla="val -77759"/>
              <a:gd name="adj3" fmla="val 16667"/>
            </a:avLst>
          </a:prstGeom>
          <a:solidFill>
            <a:srgbClr val="FFFFCC"/>
          </a:solidFill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FF0000"/>
                </a:solidFill>
                <a:latin typeface="Arial" charset="0"/>
              </a:rPr>
              <a:t>RIS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FF0000"/>
                </a:solidFill>
                <a:latin typeface="Arial" charset="0"/>
              </a:rPr>
              <a:t>Leuven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4643438" y="2852738"/>
            <a:ext cx="2571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77" name="AutoShape 28"/>
          <p:cNvSpPr>
            <a:spLocks noChangeArrowheads="1"/>
          </p:cNvSpPr>
          <p:nvPr/>
        </p:nvSpPr>
        <p:spPr bwMode="auto">
          <a:xfrm>
            <a:off x="3779838" y="1412875"/>
            <a:ext cx="719137" cy="588963"/>
          </a:xfrm>
          <a:prstGeom prst="wedgeRoundRectCallout">
            <a:avLst>
              <a:gd name="adj1" fmla="val 78037"/>
              <a:gd name="adj2" fmla="val 214690"/>
              <a:gd name="adj3" fmla="val 16667"/>
            </a:avLst>
          </a:prstGeom>
          <a:solidFill>
            <a:srgbClr val="FFFF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CS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RIS</a:t>
            </a:r>
            <a:endParaRPr lang="en-US" altLang="ru-RU" sz="1000" b="1" smtClean="0">
              <a:solidFill>
                <a:srgbClr val="FF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FF0000"/>
                </a:solidFill>
                <a:latin typeface="Arial" charset="0"/>
              </a:rPr>
              <a:t>Mainz</a:t>
            </a:r>
          </a:p>
        </p:txBody>
      </p:sp>
      <p:sp>
        <p:nvSpPr>
          <p:cNvPr id="2078" name="AutoShape 29"/>
          <p:cNvSpPr>
            <a:spLocks noChangeArrowheads="1"/>
          </p:cNvSpPr>
          <p:nvPr/>
        </p:nvSpPr>
        <p:spPr bwMode="auto">
          <a:xfrm>
            <a:off x="7451725" y="2636838"/>
            <a:ext cx="936625" cy="431800"/>
          </a:xfrm>
          <a:prstGeom prst="wedgeRoundRectCallout">
            <a:avLst>
              <a:gd name="adj1" fmla="val 90000"/>
              <a:gd name="adj2" fmla="val 149264"/>
              <a:gd name="adj3" fmla="val 16667"/>
            </a:avLst>
          </a:prstGeom>
          <a:solidFill>
            <a:srgbClr val="FFFFCC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000" b="1" smtClean="0">
                <a:solidFill>
                  <a:srgbClr val="FF0000"/>
                </a:solidFill>
                <a:latin typeface="Arial" charset="0"/>
              </a:rPr>
              <a:t>FS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ru-RU" sz="1200" b="1" smtClean="0">
                <a:solidFill>
                  <a:srgbClr val="FF0000"/>
                </a:solidFill>
                <a:latin typeface="Arial" charset="0"/>
              </a:rPr>
              <a:t>RIKEN</a:t>
            </a:r>
            <a:endParaRPr lang="en-US" altLang="ru-RU" sz="12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79" name="Text Box 30"/>
          <p:cNvSpPr txBox="1">
            <a:spLocks noChangeArrowheads="1"/>
          </p:cNvSpPr>
          <p:nvPr/>
        </p:nvSpPr>
        <p:spPr bwMode="auto">
          <a:xfrm flipV="1">
            <a:off x="8675688" y="3429000"/>
            <a:ext cx="158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0" name="Text Box 31"/>
          <p:cNvSpPr txBox="1">
            <a:spLocks noChangeArrowheads="1"/>
          </p:cNvSpPr>
          <p:nvPr/>
        </p:nvSpPr>
        <p:spPr bwMode="auto">
          <a:xfrm>
            <a:off x="4498975" y="2867025"/>
            <a:ext cx="2571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lang="en-US" altLang="ru-RU" sz="1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81" name="AutoShape 32"/>
          <p:cNvSpPr>
            <a:spLocks noChangeArrowheads="1"/>
          </p:cNvSpPr>
          <p:nvPr/>
        </p:nvSpPr>
        <p:spPr bwMode="auto">
          <a:xfrm>
            <a:off x="2987675" y="2349500"/>
            <a:ext cx="792163" cy="647700"/>
          </a:xfrm>
          <a:prstGeom prst="wedgeRoundRectCallout">
            <a:avLst>
              <a:gd name="adj1" fmla="val 134769"/>
              <a:gd name="adj2" fmla="val 46324"/>
              <a:gd name="adj3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000" b="1" smtClean="0">
                <a:solidFill>
                  <a:srgbClr val="FF0000"/>
                </a:solidFill>
                <a:latin typeface="Arial" charset="0"/>
              </a:rPr>
              <a:t>RIS, MOT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smtClean="0">
                <a:solidFill>
                  <a:srgbClr val="FF0000"/>
                </a:solidFill>
                <a:latin typeface="Arial" charset="0"/>
              </a:rPr>
              <a:t>GANIL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9"/>
            <a:ext cx="91440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04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46" y="6653"/>
            <a:ext cx="9144000" cy="764704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Achievements of laser spectroscopy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9471-9B63-4E0B-968F-94DE31838A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52736"/>
            <a:ext cx="6552727" cy="47525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36512" y="5733256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</a:t>
            </a:r>
            <a:r>
              <a:rPr lang="en-US" i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squares </a:t>
            </a:r>
            <a:r>
              <a:rPr lang="en-US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 stable nuclei. The </a:t>
            </a:r>
            <a:r>
              <a:rPr lang="en-US" b="1" i="1" dirty="0" smtClean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grey </a:t>
            </a:r>
            <a:r>
              <a:rPr lang="en-US" b="1" i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dirty="0" smtClean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those </a:t>
            </a:r>
            <a:r>
              <a:rPr lang="en-US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 which are known to exist. The neutron and proton shell closures are marked </a:t>
            </a:r>
            <a:r>
              <a:rPr lang="en-US" dirty="0" smtClean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i="1" dirty="0" smtClean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i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 lines</a:t>
            </a:r>
            <a:r>
              <a:rPr lang="en-US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smtClean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US" b="1" i="1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squares </a:t>
            </a:r>
            <a:r>
              <a:rPr lang="en-US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 those isotopes which have been investigated </a:t>
            </a:r>
            <a:r>
              <a:rPr lang="en-US" dirty="0" smtClean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optical </a:t>
            </a:r>
            <a:r>
              <a:rPr lang="en-US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in long isotopic </a:t>
            </a:r>
            <a:r>
              <a:rPr lang="en-US" dirty="0" smtClean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chains. Status till the end of 2012.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339752" y="5517232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884368" y="5013176"/>
            <a:ext cx="504056" cy="72008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06" y="4662338"/>
            <a:ext cx="1725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76" y="1196752"/>
            <a:ext cx="17129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67" y="2530032"/>
            <a:ext cx="1274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37" y="4221088"/>
            <a:ext cx="1274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8700"/>
            <a:ext cx="1475656" cy="3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37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99392"/>
            <a:ext cx="9144000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radii extraction</a:t>
            </a:r>
            <a:endParaRPr lang="ru-RU" sz="24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1628800"/>
            <a:ext cx="4572000" cy="13311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Cambria Math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Cambria Math"/>
                <a:ea typeface="Calibri"/>
                <a:cs typeface="Times New Roman"/>
              </a:rPr>
            </a:br>
            <a:endParaRPr lang="en-US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50673" y="4618091"/>
                <a:ext cx="3363870" cy="1217898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Light elements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Δ</m:t>
                    </m:r>
                    <m:sSubSup>
                      <m:sSubSup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𝐹𝑆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</m:sup>
                    </m:sSubSup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≪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Δ</m:t>
                    </m:r>
                    <m:sSubSup>
                      <m:sSubSup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𝑀𝑆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pPr lvl="0"/>
                <a:r>
                  <a:rPr lang="en-US" dirty="0" smtClean="0"/>
                  <a:t>Heavy elements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Δ</m:t>
                    </m:r>
                    <m:sSubSup>
                      <m:sSubSup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𝐹𝑆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</m:sup>
                    </m:sSubSup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≫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Δ</m:t>
                    </m:r>
                    <m:sSubSup>
                      <m:sSubSup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𝑀𝑆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673" y="4618091"/>
                <a:ext cx="3363870" cy="1217898"/>
              </a:xfrm>
              <a:prstGeom prst="rect">
                <a:avLst/>
              </a:prstGeom>
              <a:blipFill rotWithShape="1">
                <a:blip r:embed="rId2"/>
                <a:stretch>
                  <a:fillRect l="-1449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1082" y="548680"/>
                <a:ext cx="7344816" cy="206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Isotopic shift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           </m:t>
                    </m:r>
                  </m:oMath>
                </a14:m>
                <a:endParaRPr lang="en-US" b="0" i="0" dirty="0" smtClean="0">
                  <a:solidFill>
                    <a:prstClr val="black"/>
                  </a:solidFill>
                  <a:latin typeface="Cambria Math"/>
                  <a:ea typeface="Calibri"/>
                  <a:cs typeface="Times New Roman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∆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𝜈</m:t>
                          </m:r>
                        </m:e>
                        <m:sup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Δ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𝐹𝑆</m:t>
                          </m:r>
                        </m:sub>
                        <m:sup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𝑀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𝑆</m:t>
                          </m:r>
                        </m:sub>
                        <m:sup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82" y="548680"/>
                <a:ext cx="7344816" cy="2061718"/>
              </a:xfrm>
              <a:prstGeom prst="rect">
                <a:avLst/>
              </a:prstGeom>
              <a:blipFill rotWithShape="1">
                <a:blip r:embed="rId3"/>
                <a:stretch>
                  <a:fillRect t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043608" y="2071685"/>
            <a:ext cx="7416823" cy="4228273"/>
            <a:chOff x="988509" y="-1455322"/>
            <a:chExt cx="7416823" cy="8456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988509" y="-1455322"/>
                  <a:ext cx="7416823" cy="84565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endParaRPr lang="en-US" dirty="0" smtClean="0">
                    <a:solidFill>
                      <a:prstClr val="black"/>
                    </a:solidFill>
                  </a:endParaRPr>
                </a:p>
                <a:p>
                  <a:pPr lvl="0" algn="ctr"/>
                  <a:endParaRPr lang="en-US" dirty="0">
                    <a:solidFill>
                      <a:prstClr val="black"/>
                    </a:solidFill>
                  </a:endParaRPr>
                </a:p>
                <a:p>
                  <a:pPr lvl="0" algn="ctr"/>
                  <a:r>
                    <a:rPr lang="en-US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n-US" sz="2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Field shift                                              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Mass shift</a:t>
                  </a:r>
                </a:p>
                <a:p>
                  <a:pPr lvl="0" algn="ctr"/>
                  <a:endPara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lvl="0"/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Δ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𝐹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𝑆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′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sup>
                      </m:sSubSup>
                    </m:oMath>
                  </a14:m>
                  <a:r>
                    <a:rPr lang="en-US" sz="2000" i="1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=F</a:t>
                  </a:r>
                  <a:r>
                    <a:rPr lang="el-GR" sz="2000" i="1" dirty="0" smtClean="0">
                      <a:solidFill>
                        <a:prstClr val="black"/>
                      </a:solidFill>
                      <a:latin typeface="Times New Roman"/>
                      <a:ea typeface="Calibri"/>
                      <a:cs typeface="Times New Roman"/>
                    </a:rPr>
                    <a:t>δ</a:t>
                  </a:r>
                  <a:r>
                    <a:rPr lang="en-US" sz="2000" i="1" dirty="0" smtClean="0">
                      <a:solidFill>
                        <a:prstClr val="black"/>
                      </a:solidFill>
                      <a:latin typeface="Times New Roman"/>
                      <a:ea typeface="Calibri"/>
                      <a:cs typeface="Times New Roman"/>
                    </a:rPr>
                    <a:t>&lt;r</a:t>
                  </a:r>
                  <a:r>
                    <a:rPr lang="en-US" sz="2000" i="1" baseline="30000" dirty="0" smtClean="0">
                      <a:solidFill>
                        <a:prstClr val="black"/>
                      </a:solidFill>
                      <a:latin typeface="Times New Roman"/>
                      <a:ea typeface="Calibri"/>
                      <a:cs typeface="Times New Roman"/>
                    </a:rPr>
                    <a:t>2</a:t>
                  </a:r>
                  <a:r>
                    <a:rPr lang="en-US" sz="2000" i="1" dirty="0" smtClean="0">
                      <a:solidFill>
                        <a:prstClr val="black"/>
                      </a:solidFill>
                      <a:latin typeface="Times New Roman"/>
                      <a:ea typeface="Calibri"/>
                      <a:cs typeface="Times New Roman"/>
                    </a:rPr>
                    <a:t>&gt;</a:t>
                  </a:r>
                  <a:r>
                    <a:rPr lang="en-US" sz="2000" i="1" baseline="30000" dirty="0" smtClean="0">
                      <a:solidFill>
                        <a:prstClr val="black"/>
                      </a:solidFill>
                      <a:latin typeface="Times New Roman"/>
                      <a:ea typeface="Calibri"/>
                      <a:cs typeface="Times New Roman"/>
                    </a:rPr>
                    <a:t>A’A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 </a:t>
                  </a:r>
                  <a:r>
                    <a:rPr lang="en-US" sz="2000" dirty="0" smtClean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                              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Δ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𝑀𝑆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′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𝑀𝑆</m:t>
                      </m:r>
                      <m:f>
                        <m:f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  <m:r>
                            <a:rPr lang="en-US" sz="2000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  <m:r>
                            <a:rPr lang="en-US" sz="2000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  <m:r>
                            <a:rPr lang="en-US" sz="2000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′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  <m:r>
                            <a:rPr lang="en-US" sz="2000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𝑚</m:t>
                          </m:r>
                          <m:r>
                            <a:rPr lang="en-US" sz="2000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𝐴</m:t>
                          </m:r>
                          <m:r>
                            <a:rPr lang="en-US" sz="2000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′</m:t>
                          </m:r>
                        </m:den>
                      </m:f>
                    </m:oMath>
                  </a14:m>
                  <a:endParaRPr lang="en-US" sz="2000" dirty="0">
                    <a:solidFill>
                      <a:prstClr val="black"/>
                    </a:solidFill>
                  </a:endParaRPr>
                </a:p>
                <a:p>
                  <a:pPr lvl="0"/>
                  <a:r>
                    <a:rPr lang="en-US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ith</a:t>
                  </a:r>
                  <a:r>
                    <a:rPr lang="en-US" sz="2000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el-GR" sz="2000" i="1" dirty="0">
                      <a:solidFill>
                        <a:prstClr val="black"/>
                      </a:solidFill>
                      <a:latin typeface="Times New Roman"/>
                      <a:ea typeface="Calibri"/>
                      <a:cs typeface="Times New Roman"/>
                    </a:rPr>
                    <a:t>δ</a:t>
                  </a:r>
                  <a:r>
                    <a:rPr lang="en-US" sz="2000" i="1" dirty="0">
                      <a:solidFill>
                        <a:prstClr val="black"/>
                      </a:solidFill>
                      <a:latin typeface="Times New Roman"/>
                      <a:ea typeface="Calibri"/>
                      <a:cs typeface="Times New Roman"/>
                    </a:rPr>
                    <a:t>&lt;r</a:t>
                  </a:r>
                  <a:r>
                    <a:rPr lang="en-US" sz="2000" i="1" baseline="30000" dirty="0">
                      <a:solidFill>
                        <a:prstClr val="black"/>
                      </a:solidFill>
                      <a:latin typeface="Times New Roman"/>
                      <a:ea typeface="Calibri"/>
                      <a:cs typeface="Times New Roman"/>
                    </a:rPr>
                    <a:t>2</a:t>
                  </a:r>
                  <a:r>
                    <a:rPr lang="en-US" sz="2000" i="1" dirty="0">
                      <a:solidFill>
                        <a:prstClr val="black"/>
                      </a:solidFill>
                      <a:latin typeface="Times New Roman"/>
                      <a:ea typeface="Calibri"/>
                      <a:cs typeface="Times New Roman"/>
                    </a:rPr>
                    <a:t>&gt;</a:t>
                  </a:r>
                  <a:r>
                    <a:rPr lang="en-US" sz="2000" i="1" baseline="30000" dirty="0">
                      <a:solidFill>
                        <a:prstClr val="black"/>
                      </a:solidFill>
                      <a:latin typeface="Times New Roman"/>
                      <a:ea typeface="Calibri"/>
                      <a:cs typeface="Times New Roman"/>
                    </a:rPr>
                    <a:t>A’A</a:t>
                  </a:r>
                  <a:r>
                    <a:rPr lang="en-US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= </a:t>
                  </a:r>
                  <a:r>
                    <a:rPr lang="en-US" sz="2000" i="1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R</a:t>
                  </a:r>
                  <a:r>
                    <a:rPr lang="en-US" sz="2000" baseline="30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2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(</a:t>
                  </a:r>
                  <a:r>
                    <a:rPr lang="en-US" sz="2000" i="1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A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) - </a:t>
                  </a:r>
                  <a:r>
                    <a:rPr lang="en-US" sz="2000" i="1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R</a:t>
                  </a:r>
                  <a:r>
                    <a:rPr lang="en-US" sz="2000" baseline="30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2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(</a:t>
                  </a:r>
                  <a:r>
                    <a:rPr lang="en-US" sz="2000" i="1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/>
                      <a:cs typeface="Times New Roman" panose="02020603050405020304" pitchFamily="18" charset="0"/>
                    </a:rPr>
                    <a:t>A’)</a:t>
                  </a:r>
                </a:p>
                <a:p>
                  <a:pPr lvl="0"/>
                  <a:endParaRPr lang="en-US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/>
                  <a:endParaRPr lang="en-US" i="1" dirty="0" smtClean="0">
                    <a:solidFill>
                      <a:prstClr val="black"/>
                    </a:solidFill>
                  </a:endParaRPr>
                </a:p>
                <a:p>
                  <a:pPr lvl="0"/>
                  <a:endParaRPr lang="en-US" dirty="0">
                    <a:solidFill>
                      <a:prstClr val="black"/>
                    </a:solidFill>
                  </a:endParaRPr>
                </a:p>
                <a:p>
                  <a:pPr lvl="0"/>
                  <a:endParaRPr lang="en-US" dirty="0" smtClean="0">
                    <a:solidFill>
                      <a:prstClr val="black"/>
                    </a:solidFill>
                  </a:endParaRPr>
                </a:p>
                <a:p>
                  <a:pPr lvl="0"/>
                  <a:endParaRPr lang="en-US" dirty="0">
                    <a:solidFill>
                      <a:prstClr val="black"/>
                    </a:solidFill>
                  </a:endParaRPr>
                </a:p>
                <a:p>
                  <a:pPr lvl="0"/>
                  <a:endParaRPr lang="en-US" dirty="0">
                    <a:solidFill>
                      <a:prstClr val="black"/>
                    </a:solidFill>
                  </a:endParaRPr>
                </a:p>
                <a:p>
                  <a:pPr lvl="0"/>
                  <a:endParaRPr lang="en-US" dirty="0">
                    <a:solidFill>
                      <a:prstClr val="black"/>
                    </a:solidFill>
                  </a:endParaRPr>
                </a:p>
                <a:p>
                  <a:pPr lvl="0"/>
                  <a:r>
                    <a:rPr lang="en-US" dirty="0">
                      <a:solidFill>
                        <a:prstClr val="black"/>
                      </a:solidFill>
                    </a:rPr>
                    <a:t>    </a:t>
                  </a: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509" y="-1455322"/>
                  <a:ext cx="7416823" cy="84565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2940675" y="-1455322"/>
              <a:ext cx="3418769" cy="698406"/>
              <a:chOff x="2940675" y="-1619964"/>
              <a:chExt cx="3418769" cy="698406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2940675" y="-1619964"/>
                <a:ext cx="784138" cy="56661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5669810" y="-1619964"/>
                <a:ext cx="689634" cy="69840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2953833" y="522704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                                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17272" y="5877272"/>
                <a:ext cx="3993401" cy="40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sSup>
                      <m:sSup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𝜈</m:t>
                        </m:r>
                      </m:e>
                      <m:sup>
                        <m:sSup>
                          <m:sSup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depends on: level configuration, </a:t>
                </a:r>
                <a:r>
                  <a:rPr lang="el-GR" i="1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λ</a:t>
                </a:r>
                <a:endParaRPr lang="en-US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272" y="5877272"/>
                <a:ext cx="3993401" cy="406971"/>
              </a:xfrm>
              <a:prstGeom prst="rect">
                <a:avLst/>
              </a:prstGeom>
              <a:blipFill rotWithShape="1">
                <a:blip r:embed="rId5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18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29217"/>
              </p:ext>
            </p:extLst>
          </p:nvPr>
        </p:nvGraphicFramePr>
        <p:xfrm>
          <a:off x="642104" y="1078669"/>
          <a:ext cx="770485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4"/>
                <a:gridCol w="1224136"/>
                <a:gridCol w="1728192"/>
                <a:gridCol w="1512166"/>
                <a:gridCol w="1296144"/>
                <a:gridCol w="1296144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A’,A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a:t>δ</a:t>
                      </a:r>
                      <a:r>
                        <a:rPr kumimoji="0" lang="el-GR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IS, </a:t>
                      </a:r>
                      <a:r>
                        <a:rPr kumimoji="0" lang="en-US" sz="18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endParaRPr kumimoji="0" lang="en-US" sz="18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dirty="0" smtClean="0"/>
                        <a:t>  (MHz)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a:t>δ</a:t>
                      </a:r>
                      <a:r>
                        <a:rPr kumimoji="0" lang="el-GR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</a:t>
                      </a:r>
                      <a:r>
                        <a:rPr lang="en-US" dirty="0" smtClean="0"/>
                        <a:t>Hz)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a:t>δ</a:t>
                      </a:r>
                      <a:r>
                        <a:rPr kumimoji="0" lang="el-GR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ν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FS 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(MHz)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a:t>Δ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en-US" sz="1800" b="1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A’,A</a:t>
                      </a:r>
                      <a:endPara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(fm</a:t>
                      </a:r>
                      <a:r>
                        <a:rPr kumimoji="0" lang="en-US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6,8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20 089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735(50)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20 087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802(5)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1.933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+mn-lt"/>
                        </a:rPr>
                        <a:t>-1.230(32)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10</a:t>
                      </a:r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1663.58(17)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1650.7(1.7)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-0.321(4)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36</a:t>
                      </a:r>
                      <a:r>
                        <a:rPr lang="en-US" dirty="0" smtClean="0"/>
                        <a:t>Kr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86,94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-432(3)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165(18)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-597.0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0.989(4)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63</a:t>
                      </a:r>
                      <a:r>
                        <a:rPr lang="en-US" dirty="0" smtClean="0"/>
                        <a:t>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145,151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-4170(6)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97(48)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-4267.4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0.8538(11)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80</a:t>
                      </a:r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198,202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-10103(4)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64.4(32.2)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-10167.4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0.1981(1)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-25000" dirty="0" smtClean="0"/>
                        <a:t>87</a:t>
                      </a:r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212,220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-20806.8(5)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39(19)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-20845.8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0.86725(2)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    from light to heavy elements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isotope shifts, mass shifts and charge radii changes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920" y="5498648"/>
            <a:ext cx="34196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errors 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</a:t>
            </a:r>
            <a:r>
              <a:rPr lang="el-G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δ</a:t>
            </a:r>
            <a:r>
              <a:rPr lang="el-G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d(</a:t>
            </a:r>
            <a:r>
              <a:rPr lang="el-G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δ</a:t>
            </a:r>
            <a:r>
              <a:rPr lang="el-G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δ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&lt;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r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&gt; = 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δ</a:t>
            </a:r>
            <a:r>
              <a:rPr lang="el-GR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&lt;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d(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δ</a:t>
            </a:r>
            <a:r>
              <a:rPr lang="el-GR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53049" y="549463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2400" b="1" dirty="0" smtClean="0">
                <a:solidFill>
                  <a:srgbClr val="CC0099"/>
                </a:solidFill>
                <a:latin typeface="Comic Sans MS" panose="030F0702030302020204" pitchFamily="66" charset="0"/>
                <a:ea typeface="Cambria Math"/>
              </a:rPr>
              <a:t>δ</a:t>
            </a:r>
            <a:r>
              <a:rPr lang="el-GR" sz="2400" b="1" i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ν</a:t>
            </a:r>
            <a:r>
              <a:rPr lang="en-US" sz="2400" b="1" baseline="-25000" dirty="0">
                <a:solidFill>
                  <a:srgbClr val="CC0099"/>
                </a:solidFill>
                <a:latin typeface="Comic Sans MS" panose="030F0702030302020204" pitchFamily="66" charset="0"/>
              </a:rPr>
              <a:t>IS, </a:t>
            </a:r>
            <a:r>
              <a:rPr lang="en-US" sz="2400" b="1" baseline="-250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exp</a:t>
            </a:r>
            <a:r>
              <a:rPr lang="en-US" sz="2400" b="1" baseline="-250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 </a:t>
            </a:r>
            <a:r>
              <a:rPr lang="en-US" sz="24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to </a:t>
            </a:r>
            <a:r>
              <a:rPr lang="el-GR" b="1" dirty="0">
                <a:solidFill>
                  <a:srgbClr val="CC0099"/>
                </a:solidFill>
                <a:latin typeface="Comic Sans MS" panose="030F0702030302020204" pitchFamily="66" charset="0"/>
                <a:ea typeface="Cambria Math"/>
              </a:rPr>
              <a:t>Δ</a:t>
            </a:r>
            <a:r>
              <a:rPr lang="en-US" sz="2400" b="1" dirty="0">
                <a:solidFill>
                  <a:srgbClr val="CC0099"/>
                </a:solidFill>
                <a:latin typeface="Comic Sans MS" panose="030F0702030302020204" pitchFamily="66" charset="0"/>
              </a:rPr>
              <a:t>&lt;</a:t>
            </a:r>
            <a:r>
              <a:rPr lang="en-US" sz="2400" b="1" i="1" dirty="0">
                <a:solidFill>
                  <a:srgbClr val="CC0099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baseline="30000" dirty="0">
                <a:solidFill>
                  <a:srgbClr val="CC0099"/>
                </a:solidFill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solidFill>
                  <a:srgbClr val="CC0099"/>
                </a:solidFill>
                <a:latin typeface="Comic Sans MS" panose="030F0702030302020204" pitchFamily="66" charset="0"/>
              </a:rPr>
              <a:t>&gt;</a:t>
            </a:r>
            <a:r>
              <a:rPr lang="en-US" sz="2400" b="1" i="1" baseline="30000" dirty="0">
                <a:solidFill>
                  <a:srgbClr val="CC0099"/>
                </a:solidFill>
                <a:latin typeface="Comic Sans MS" panose="030F0702030302020204" pitchFamily="66" charset="0"/>
              </a:rPr>
              <a:t>A’,</a:t>
            </a:r>
            <a:r>
              <a:rPr lang="en-US" sz="2400" b="1" i="1" baseline="300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</a:t>
            </a:r>
            <a:r>
              <a:rPr lang="en-US" sz="2400" dirty="0" smtClean="0">
                <a:solidFill>
                  <a:srgbClr val="CC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C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CC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10</a:t>
            </a:r>
            <a:r>
              <a:rPr lang="en-US" sz="2400" b="1" baseline="30000" dirty="0" smtClean="0">
                <a:solidFill>
                  <a:srgbClr val="CC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-6 </a:t>
            </a:r>
            <a:r>
              <a:rPr lang="en-US" sz="2400" b="1" dirty="0" smtClean="0">
                <a:solidFill>
                  <a:srgbClr val="CC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→ 10</a:t>
            </a:r>
            <a:r>
              <a:rPr lang="en-US" sz="2400" b="1" baseline="30000" dirty="0" smtClean="0">
                <a:solidFill>
                  <a:srgbClr val="CC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-3</a:t>
            </a:r>
            <a:r>
              <a:rPr lang="en-US" sz="2400" b="1" dirty="0" smtClean="0">
                <a:solidFill>
                  <a:srgbClr val="CC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10</a:t>
            </a:r>
            <a:r>
              <a:rPr lang="en-US" sz="2400" b="1" baseline="30000" dirty="0" smtClean="0">
                <a:solidFill>
                  <a:srgbClr val="CC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-2</a:t>
            </a:r>
            <a:endParaRPr lang="en-US" sz="2400" b="1" baseline="30000" dirty="0">
              <a:solidFill>
                <a:srgbClr val="CC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95736" y="4264660"/>
            <a:ext cx="1768433" cy="1233988"/>
            <a:chOff x="2195736" y="4264660"/>
            <a:chExt cx="1768433" cy="1233988"/>
          </a:xfrm>
        </p:grpSpPr>
        <p:sp>
          <p:nvSpPr>
            <p:cNvPr id="7" name="Notched Right Arrow 6"/>
            <p:cNvSpPr/>
            <p:nvPr/>
          </p:nvSpPr>
          <p:spPr>
            <a:xfrm rot="7127687">
              <a:off x="2919892" y="4392391"/>
              <a:ext cx="648072" cy="392610"/>
            </a:xfrm>
            <a:prstGeom prst="notchedRightArrow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019" tIns="40510" rIns="81019" bIns="4051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95736" y="4975428"/>
              <a:ext cx="1768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10</a:t>
              </a:r>
              <a:r>
                <a:rPr lang="en-US" sz="2800" b="1" baseline="30000" dirty="0" smtClean="0"/>
                <a:t>-6 </a:t>
              </a:r>
              <a:r>
                <a:rPr lang="en-US" sz="2800" b="1" dirty="0" smtClean="0"/>
                <a:t>→ 10</a:t>
              </a:r>
              <a:r>
                <a:rPr lang="en-US" sz="2800" b="1" baseline="30000" dirty="0" smtClean="0"/>
                <a:t>-3</a:t>
              </a:r>
              <a:endParaRPr lang="en-US" sz="2800" b="1" baseline="30000" dirty="0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0637">
            <a:off x="4606647" y="4229128"/>
            <a:ext cx="5857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4900" y="4941168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10</a:t>
            </a:r>
            <a:r>
              <a:rPr lang="en-US" sz="2800" b="1" baseline="30000" dirty="0" smtClean="0"/>
              <a:t>-7</a:t>
            </a:r>
            <a:r>
              <a:rPr lang="en-US" sz="2800" b="1" dirty="0" smtClean="0"/>
              <a:t> → 0.5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004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gf-evaluation">
  <a:themeElements>
    <a:clrScheme name="hgf-evalu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gf-evaluation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hgf-evalu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f-evalu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f-evalu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f-evalu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f-evalu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f-evalu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hgf-evaluation">
  <a:themeElements>
    <a:clrScheme name="hgf-evalu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gf-evaluation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hgf-evalu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f-evalu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f-evalu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f-evalu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f-evalu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gf-evalu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gf-evalu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1580</Words>
  <Application>Microsoft Office PowerPoint</Application>
  <PresentationFormat>On-screen Show (4:3)</PresentationFormat>
  <Paragraphs>417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Office Theme</vt:lpstr>
      <vt:lpstr>1_hgf-evaluation</vt:lpstr>
      <vt:lpstr>Foundry</vt:lpstr>
      <vt:lpstr>2_Office Theme</vt:lpstr>
      <vt:lpstr>1_Office Theme</vt:lpstr>
      <vt:lpstr>3_Office Theme</vt:lpstr>
      <vt:lpstr>5_Office Theme</vt:lpstr>
      <vt:lpstr>hgf-evaluation</vt:lpstr>
      <vt:lpstr>4_Office Theme</vt:lpstr>
      <vt:lpstr>Bild</vt:lpstr>
      <vt:lpstr>Graph</vt:lpstr>
      <vt:lpstr>Equation</vt:lpstr>
      <vt:lpstr>  Nuclear charge radii:  experiment, data and systematics   </vt:lpstr>
      <vt:lpstr>PowerPoint Presentation</vt:lpstr>
      <vt:lpstr>PowerPoint Presentation</vt:lpstr>
      <vt:lpstr>Advantages of laser spectroscopy</vt:lpstr>
      <vt:lpstr>The Dream Common to Studies of Nuclear Ground State Properties and of Fundamental Interactions and Symmetries </vt:lpstr>
      <vt:lpstr>PowerPoint Presentation</vt:lpstr>
      <vt:lpstr>Achievements of laser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and comparison</vt:lpstr>
      <vt:lpstr>N and Z dependence of nuclear charge radii</vt:lpstr>
      <vt:lpstr>Isotonic behavior</vt:lpstr>
      <vt:lpstr>Correlations of R with other shell closure signature – isotonic behaviour</vt:lpstr>
      <vt:lpstr>PowerPoint Presentation</vt:lpstr>
      <vt:lpstr>PowerPoint Presentation</vt:lpstr>
      <vt:lpstr>PowerPoint Presentation</vt:lpstr>
      <vt:lpstr>PowerPoint Presentation</vt:lpstr>
      <vt:lpstr>Resonance ionization  spectroscopy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181</cp:revision>
  <dcterms:created xsi:type="dcterms:W3CDTF">2014-11-02T14:53:21Z</dcterms:created>
  <dcterms:modified xsi:type="dcterms:W3CDTF">2014-12-01T16:19:09Z</dcterms:modified>
</cp:coreProperties>
</file>