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482" r:id="rId3"/>
    <p:sldId id="485" r:id="rId4"/>
    <p:sldId id="347" r:id="rId5"/>
    <p:sldId id="487" r:id="rId6"/>
    <p:sldId id="488" r:id="rId7"/>
    <p:sldId id="489" r:id="rId8"/>
    <p:sldId id="490" r:id="rId9"/>
    <p:sldId id="492" r:id="rId10"/>
    <p:sldId id="491" r:id="rId11"/>
    <p:sldId id="493" r:id="rId12"/>
    <p:sldId id="494" r:id="rId13"/>
    <p:sldId id="510" r:id="rId14"/>
    <p:sldId id="495" r:id="rId15"/>
    <p:sldId id="496" r:id="rId16"/>
    <p:sldId id="497" r:id="rId17"/>
    <p:sldId id="498" r:id="rId18"/>
    <p:sldId id="499" r:id="rId19"/>
    <p:sldId id="325" r:id="rId20"/>
    <p:sldId id="327" r:id="rId21"/>
    <p:sldId id="500" r:id="rId22"/>
    <p:sldId id="326" r:id="rId23"/>
    <p:sldId id="449" r:id="rId24"/>
    <p:sldId id="450" r:id="rId25"/>
    <p:sldId id="451" r:id="rId26"/>
    <p:sldId id="464" r:id="rId27"/>
    <p:sldId id="289" r:id="rId28"/>
    <p:sldId id="330" r:id="rId29"/>
    <p:sldId id="329" r:id="rId30"/>
    <p:sldId id="331" r:id="rId31"/>
    <p:sldId id="285" r:id="rId32"/>
    <p:sldId id="360" r:id="rId33"/>
    <p:sldId id="361" r:id="rId34"/>
    <p:sldId id="269" r:id="rId35"/>
    <p:sldId id="364" r:id="rId36"/>
    <p:sldId id="270" r:id="rId37"/>
    <p:sldId id="322" r:id="rId38"/>
    <p:sldId id="342" r:id="rId39"/>
    <p:sldId id="343" r:id="rId40"/>
    <p:sldId id="376" r:id="rId41"/>
    <p:sldId id="273" r:id="rId42"/>
    <p:sldId id="274" r:id="rId43"/>
    <p:sldId id="275" r:id="rId44"/>
    <p:sldId id="276" r:id="rId45"/>
    <p:sldId id="344" r:id="rId46"/>
    <p:sldId id="345" r:id="rId47"/>
    <p:sldId id="346" r:id="rId48"/>
    <p:sldId id="506" r:id="rId49"/>
    <p:sldId id="507" r:id="rId50"/>
    <p:sldId id="509" r:id="rId51"/>
    <p:sldId id="452" r:id="rId52"/>
    <p:sldId id="453" r:id="rId53"/>
    <p:sldId id="454" r:id="rId54"/>
    <p:sldId id="455" r:id="rId55"/>
    <p:sldId id="456" r:id="rId56"/>
    <p:sldId id="457" r:id="rId57"/>
    <p:sldId id="458" r:id="rId58"/>
    <p:sldId id="460" r:id="rId59"/>
    <p:sldId id="484" r:id="rId60"/>
    <p:sldId id="502" r:id="rId61"/>
    <p:sldId id="503" r:id="rId62"/>
    <p:sldId id="504" r:id="rId63"/>
    <p:sldId id="505" r:id="rId64"/>
    <p:sldId id="501" r:id="rId65"/>
    <p:sldId id="512" r:id="rId66"/>
    <p:sldId id="511" r:id="rId67"/>
    <p:sldId id="513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 autoAdjust="0"/>
    <p:restoredTop sz="94660"/>
  </p:normalViewPr>
  <p:slideViewPr>
    <p:cSldViewPr>
      <p:cViewPr varScale="1">
        <p:scale>
          <a:sx n="65" d="100"/>
          <a:sy n="65" d="100"/>
        </p:scale>
        <p:origin x="-7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84565-0B2A-472F-B5B3-0BB7242D80E9}" type="presOf" srcId="{FA8AE8C8-1CDA-4FAC-AA82-ADB80C1338AB}" destId="{B398D868-C006-404B-AF28-A4B63F1FC149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97F75452-4948-4553-AFDB-7F23F84BB6EF}" type="presOf" srcId="{C6D15E90-4746-4054-A202-63158DBB9952}" destId="{1CC8D4A3-0CE2-4F5D-8D20-EDF87D0FA57E}" srcOrd="0" destOrd="0" presId="urn:microsoft.com/office/officeart/2005/8/layout/vList2"/>
    <dgm:cxn modelId="{66788800-2256-4176-94B4-14EAF0732A3D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BFEFC-6B14-44BA-948A-FC27D7DA7649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3896F1-3076-4FD5-9DD0-9D358B76882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err="1" smtClean="0"/>
            <a:t>S.Saeidian</a:t>
          </a:r>
          <a:r>
            <a:rPr lang="en-US" dirty="0" smtClean="0"/>
            <a:t>(</a:t>
          </a:r>
          <a:r>
            <a:rPr lang="en-US" dirty="0" err="1" smtClean="0"/>
            <a:t>IASBS,Iran</a:t>
          </a:r>
          <a:r>
            <a:rPr lang="en-US" dirty="0" smtClean="0"/>
            <a:t>)  </a:t>
          </a:r>
          <a:r>
            <a:rPr lang="en-US" dirty="0" err="1" smtClean="0"/>
            <a:t>V.S.Melezhik</a:t>
          </a:r>
          <a:r>
            <a:rPr lang="en-US" dirty="0" smtClean="0"/>
            <a:t>(BLTP, JINR)  </a:t>
          </a:r>
          <a:r>
            <a:rPr lang="en-US" dirty="0" err="1" smtClean="0"/>
            <a:t>P.Schmelcher</a:t>
          </a:r>
          <a:r>
            <a:rPr lang="en-US" dirty="0" smtClean="0"/>
            <a:t>(</a:t>
          </a:r>
          <a:r>
            <a:rPr lang="en-US" dirty="0" err="1" smtClean="0"/>
            <a:t>Hamburg,Germany</a:t>
          </a:r>
          <a:r>
            <a:rPr lang="en-US" dirty="0" smtClean="0"/>
            <a:t>): </a:t>
          </a:r>
          <a:r>
            <a:rPr lang="en-US" dirty="0" err="1" smtClean="0"/>
            <a:t>Phys.Rev</a:t>
          </a:r>
          <a:r>
            <a:rPr lang="en-US" dirty="0" smtClean="0"/>
            <a:t>. A86(2012)62713</a:t>
          </a:r>
          <a:endParaRPr lang="ru-RU" dirty="0"/>
        </a:p>
      </dgm:t>
    </dgm:pt>
    <dgm:pt modelId="{2414CC56-68F2-4712-8EAC-29C0F26452CD}" type="parTrans" cxnId="{8F51F664-38C7-412B-8635-A1DB6E72D1C3}">
      <dgm:prSet/>
      <dgm:spPr/>
      <dgm:t>
        <a:bodyPr/>
        <a:lstStyle/>
        <a:p>
          <a:endParaRPr lang="ru-RU"/>
        </a:p>
      </dgm:t>
    </dgm:pt>
    <dgm:pt modelId="{BCF442CC-DFDD-4416-B878-A2154B7EBCD1}" type="sibTrans" cxnId="{8F51F664-38C7-412B-8635-A1DB6E72D1C3}">
      <dgm:prSet/>
      <dgm:spPr/>
      <dgm:t>
        <a:bodyPr/>
        <a:lstStyle/>
        <a:p>
          <a:endParaRPr lang="ru-RU"/>
        </a:p>
      </dgm:t>
    </dgm:pt>
    <dgm:pt modelId="{BB85E5CC-A054-46E8-BB5B-B58F160C6271}" type="pres">
      <dgm:prSet presAssocID="{790BFEFC-6B14-44BA-948A-FC27D7DA7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E89D9-8E96-4564-8AC1-1B093060D2D3}" type="pres">
      <dgm:prSet presAssocID="{2E3896F1-3076-4FD5-9DD0-9D358B76882A}" presName="parentText" presStyleLbl="node1" presStyleIdx="0" presStyleCnt="1" custLinFactNeighborX="-1613" custLinFactNeighborY="-29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F0D34-1427-4855-A74C-0C2FB4174993}" type="presOf" srcId="{790BFEFC-6B14-44BA-948A-FC27D7DA7649}" destId="{BB85E5CC-A054-46E8-BB5B-B58F160C6271}" srcOrd="0" destOrd="0" presId="urn:microsoft.com/office/officeart/2005/8/layout/vList2"/>
    <dgm:cxn modelId="{8F51F664-38C7-412B-8635-A1DB6E72D1C3}" srcId="{790BFEFC-6B14-44BA-948A-FC27D7DA7649}" destId="{2E3896F1-3076-4FD5-9DD0-9D358B76882A}" srcOrd="0" destOrd="0" parTransId="{2414CC56-68F2-4712-8EAC-29C0F26452CD}" sibTransId="{BCF442CC-DFDD-4416-B878-A2154B7EBCD1}"/>
    <dgm:cxn modelId="{1AA19466-4758-4AF0-8A18-76F3D0AA7CEF}" type="presOf" srcId="{2E3896F1-3076-4FD5-9DD0-9D358B76882A}" destId="{9AEE89D9-8E96-4564-8AC1-1B093060D2D3}" srcOrd="0" destOrd="0" presId="urn:microsoft.com/office/officeart/2005/8/layout/vList2"/>
    <dgm:cxn modelId="{0E18DCAB-9D50-460F-BE7D-A02367695DC8}" type="presParOf" srcId="{BB85E5CC-A054-46E8-BB5B-B58F160C6271}" destId="{9AEE89D9-8E96-4564-8AC1-1B093060D2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A4C5F-342A-497F-8719-9002E28896F3}" type="presOf" srcId="{FA8AE8C8-1CDA-4FAC-AA82-ADB80C1338AB}" destId="{B398D868-C006-404B-AF28-A4B63F1FC149}" srcOrd="0" destOrd="0" presId="urn:microsoft.com/office/officeart/2005/8/layout/vList2"/>
    <dgm:cxn modelId="{826541ED-E39D-4789-853A-D6EA407D4D52}" type="presOf" srcId="{C6D15E90-4746-4054-A202-63158DBB9952}" destId="{1CC8D4A3-0CE2-4F5D-8D20-EDF87D0FA57E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99BA864F-8B2E-46EA-84C2-DC9B60B05F29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BFEFC-6B14-44BA-948A-FC27D7DA7649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3896F1-3076-4FD5-9DD0-9D358B76882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err="1" smtClean="0"/>
            <a:t>S.Saeidian</a:t>
          </a:r>
          <a:r>
            <a:rPr lang="en-US" dirty="0" smtClean="0"/>
            <a:t>(</a:t>
          </a:r>
          <a:r>
            <a:rPr lang="en-US" dirty="0" err="1" smtClean="0"/>
            <a:t>IASBS,Iran</a:t>
          </a:r>
          <a:r>
            <a:rPr lang="en-US" dirty="0" smtClean="0"/>
            <a:t>)  </a:t>
          </a:r>
          <a:r>
            <a:rPr lang="en-US" dirty="0" err="1" smtClean="0"/>
            <a:t>V.S.Melezhik</a:t>
          </a:r>
          <a:r>
            <a:rPr lang="en-US" dirty="0" smtClean="0"/>
            <a:t>(BLTP, JINR)  </a:t>
          </a:r>
          <a:r>
            <a:rPr lang="en-US" dirty="0" err="1" smtClean="0"/>
            <a:t>P.Schmelcher</a:t>
          </a:r>
          <a:r>
            <a:rPr lang="en-US" dirty="0" smtClean="0"/>
            <a:t>(</a:t>
          </a:r>
          <a:r>
            <a:rPr lang="en-US" dirty="0" err="1" smtClean="0"/>
            <a:t>Hamburg,Germany</a:t>
          </a:r>
          <a:r>
            <a:rPr lang="en-US" dirty="0" smtClean="0"/>
            <a:t>): </a:t>
          </a:r>
          <a:r>
            <a:rPr lang="en-US" dirty="0" err="1" smtClean="0"/>
            <a:t>Phys.Rev</a:t>
          </a:r>
          <a:r>
            <a:rPr lang="en-US" dirty="0" smtClean="0"/>
            <a:t>. A86(2012)62713</a:t>
          </a:r>
          <a:endParaRPr lang="ru-RU" dirty="0"/>
        </a:p>
      </dgm:t>
    </dgm:pt>
    <dgm:pt modelId="{2414CC56-68F2-4712-8EAC-29C0F26452CD}" type="parTrans" cxnId="{8F51F664-38C7-412B-8635-A1DB6E72D1C3}">
      <dgm:prSet/>
      <dgm:spPr/>
      <dgm:t>
        <a:bodyPr/>
        <a:lstStyle/>
        <a:p>
          <a:endParaRPr lang="ru-RU"/>
        </a:p>
      </dgm:t>
    </dgm:pt>
    <dgm:pt modelId="{BCF442CC-DFDD-4416-B878-A2154B7EBCD1}" type="sibTrans" cxnId="{8F51F664-38C7-412B-8635-A1DB6E72D1C3}">
      <dgm:prSet/>
      <dgm:spPr/>
      <dgm:t>
        <a:bodyPr/>
        <a:lstStyle/>
        <a:p>
          <a:endParaRPr lang="ru-RU"/>
        </a:p>
      </dgm:t>
    </dgm:pt>
    <dgm:pt modelId="{BB85E5CC-A054-46E8-BB5B-B58F160C6271}" type="pres">
      <dgm:prSet presAssocID="{790BFEFC-6B14-44BA-948A-FC27D7DA7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E89D9-8E96-4564-8AC1-1B093060D2D3}" type="pres">
      <dgm:prSet presAssocID="{2E3896F1-3076-4FD5-9DD0-9D358B76882A}" presName="parentText" presStyleLbl="node1" presStyleIdx="0" presStyleCnt="1" custLinFactNeighborX="-1613" custLinFactNeighborY="-29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60E22-E81C-406F-B700-93AFAE77CAEF}" type="presOf" srcId="{790BFEFC-6B14-44BA-948A-FC27D7DA7649}" destId="{BB85E5CC-A054-46E8-BB5B-B58F160C6271}" srcOrd="0" destOrd="0" presId="urn:microsoft.com/office/officeart/2005/8/layout/vList2"/>
    <dgm:cxn modelId="{8F51F664-38C7-412B-8635-A1DB6E72D1C3}" srcId="{790BFEFC-6B14-44BA-948A-FC27D7DA7649}" destId="{2E3896F1-3076-4FD5-9DD0-9D358B76882A}" srcOrd="0" destOrd="0" parTransId="{2414CC56-68F2-4712-8EAC-29C0F26452CD}" sibTransId="{BCF442CC-DFDD-4416-B878-A2154B7EBCD1}"/>
    <dgm:cxn modelId="{BD93253C-2349-416E-A63A-EBFA06C24902}" type="presOf" srcId="{2E3896F1-3076-4FD5-9DD0-9D358B76882A}" destId="{9AEE89D9-8E96-4564-8AC1-1B093060D2D3}" srcOrd="0" destOrd="0" presId="urn:microsoft.com/office/officeart/2005/8/layout/vList2"/>
    <dgm:cxn modelId="{63E47C9E-F633-454D-8943-D30835B428CC}" type="presParOf" srcId="{BB85E5CC-A054-46E8-BB5B-B58F160C6271}" destId="{9AEE89D9-8E96-4564-8AC1-1B093060D2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CF4D6-C2B9-4195-9EA8-64E6F3A1D9B0}" type="presOf" srcId="{C6D15E90-4746-4054-A202-63158DBB9952}" destId="{1CC8D4A3-0CE2-4F5D-8D20-EDF87D0FA57E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8AD7F09D-4399-4043-8214-DDB7879AC44A}" type="presOf" srcId="{FA8AE8C8-1CDA-4FAC-AA82-ADB80C1338AB}" destId="{B398D868-C006-404B-AF28-A4B63F1FC149}" srcOrd="0" destOrd="0" presId="urn:microsoft.com/office/officeart/2005/8/layout/vList2"/>
    <dgm:cxn modelId="{E78BA21E-CB0D-4C3B-BB92-59D8450CFB4D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BFEFC-6B14-44BA-948A-FC27D7DA7649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3896F1-3076-4FD5-9DD0-9D358B76882A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err="1" smtClean="0"/>
            <a:t>S.Saeidian</a:t>
          </a:r>
          <a:r>
            <a:rPr lang="en-US" dirty="0" smtClean="0"/>
            <a:t>(</a:t>
          </a:r>
          <a:r>
            <a:rPr lang="en-US" dirty="0" err="1" smtClean="0"/>
            <a:t>IASBS,Iran</a:t>
          </a:r>
          <a:r>
            <a:rPr lang="en-US" dirty="0" smtClean="0"/>
            <a:t>)  </a:t>
          </a:r>
          <a:r>
            <a:rPr lang="en-US" dirty="0" err="1" smtClean="0"/>
            <a:t>V.S.Melezhik</a:t>
          </a:r>
          <a:r>
            <a:rPr lang="en-US" dirty="0" smtClean="0"/>
            <a:t>(BLTP, JINR)  </a:t>
          </a:r>
          <a:r>
            <a:rPr lang="en-US" dirty="0" err="1" smtClean="0"/>
            <a:t>P.Schmelcher</a:t>
          </a:r>
          <a:r>
            <a:rPr lang="en-US" dirty="0" smtClean="0"/>
            <a:t>(</a:t>
          </a:r>
          <a:r>
            <a:rPr lang="en-US" dirty="0" err="1" smtClean="0"/>
            <a:t>Hamburg,Germany</a:t>
          </a:r>
          <a:r>
            <a:rPr lang="en-US" dirty="0" smtClean="0"/>
            <a:t>): </a:t>
          </a:r>
          <a:r>
            <a:rPr lang="en-US" dirty="0" err="1" smtClean="0"/>
            <a:t>Phys.Rev</a:t>
          </a:r>
          <a:r>
            <a:rPr lang="en-US" dirty="0" smtClean="0"/>
            <a:t>. A86(2012)62713</a:t>
          </a:r>
          <a:endParaRPr lang="ru-RU" dirty="0"/>
        </a:p>
      </dgm:t>
    </dgm:pt>
    <dgm:pt modelId="{2414CC56-68F2-4712-8EAC-29C0F26452CD}" type="parTrans" cxnId="{8F51F664-38C7-412B-8635-A1DB6E72D1C3}">
      <dgm:prSet/>
      <dgm:spPr/>
      <dgm:t>
        <a:bodyPr/>
        <a:lstStyle/>
        <a:p>
          <a:endParaRPr lang="ru-RU"/>
        </a:p>
      </dgm:t>
    </dgm:pt>
    <dgm:pt modelId="{BCF442CC-DFDD-4416-B878-A2154B7EBCD1}" type="sibTrans" cxnId="{8F51F664-38C7-412B-8635-A1DB6E72D1C3}">
      <dgm:prSet/>
      <dgm:spPr/>
      <dgm:t>
        <a:bodyPr/>
        <a:lstStyle/>
        <a:p>
          <a:endParaRPr lang="ru-RU"/>
        </a:p>
      </dgm:t>
    </dgm:pt>
    <dgm:pt modelId="{BB85E5CC-A054-46E8-BB5B-B58F160C6271}" type="pres">
      <dgm:prSet presAssocID="{790BFEFC-6B14-44BA-948A-FC27D7DA7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E89D9-8E96-4564-8AC1-1B093060D2D3}" type="pres">
      <dgm:prSet presAssocID="{2E3896F1-3076-4FD5-9DD0-9D358B76882A}" presName="parentText" presStyleLbl="node1" presStyleIdx="0" presStyleCnt="1" custLinFactNeighborX="-1613" custLinFactNeighborY="-29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1F664-38C7-412B-8635-A1DB6E72D1C3}" srcId="{790BFEFC-6B14-44BA-948A-FC27D7DA7649}" destId="{2E3896F1-3076-4FD5-9DD0-9D358B76882A}" srcOrd="0" destOrd="0" parTransId="{2414CC56-68F2-4712-8EAC-29C0F26452CD}" sibTransId="{BCF442CC-DFDD-4416-B878-A2154B7EBCD1}"/>
    <dgm:cxn modelId="{73F043AC-C908-47B3-812D-E5BE2FBADA29}" type="presOf" srcId="{790BFEFC-6B14-44BA-948A-FC27D7DA7649}" destId="{BB85E5CC-A054-46E8-BB5B-B58F160C6271}" srcOrd="0" destOrd="0" presId="urn:microsoft.com/office/officeart/2005/8/layout/vList2"/>
    <dgm:cxn modelId="{75EF7887-2CCC-4249-8A51-A7A0CCEC632B}" type="presOf" srcId="{2E3896F1-3076-4FD5-9DD0-9D358B76882A}" destId="{9AEE89D9-8E96-4564-8AC1-1B093060D2D3}" srcOrd="0" destOrd="0" presId="urn:microsoft.com/office/officeart/2005/8/layout/vList2"/>
    <dgm:cxn modelId="{3EF6E8FD-D69E-4AA8-A2E9-642101BB59C7}" type="presParOf" srcId="{BB85E5CC-A054-46E8-BB5B-B58F160C6271}" destId="{9AEE89D9-8E96-4564-8AC1-1B093060D2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EE89D9-8E96-4564-8AC1-1B093060D2D3}">
      <dsp:nvSpPr>
        <dsp:cNvPr id="0" name=""/>
        <dsp:cNvSpPr/>
      </dsp:nvSpPr>
      <dsp:spPr>
        <a:xfrm>
          <a:off x="0" y="0"/>
          <a:ext cx="8858280" cy="35977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S.Saeidian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IASBS,Iran</a:t>
          </a:r>
          <a:r>
            <a:rPr lang="en-US" sz="1500" kern="1200" dirty="0" smtClean="0"/>
            <a:t>)  </a:t>
          </a:r>
          <a:r>
            <a:rPr lang="en-US" sz="1500" kern="1200" dirty="0" err="1" smtClean="0"/>
            <a:t>V.S.Melezhik</a:t>
          </a:r>
          <a:r>
            <a:rPr lang="en-US" sz="1500" kern="1200" dirty="0" smtClean="0"/>
            <a:t>(BLTP, JINR)  </a:t>
          </a:r>
          <a:r>
            <a:rPr lang="en-US" sz="1500" kern="1200" dirty="0" err="1" smtClean="0"/>
            <a:t>P.Schmelcher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Hamburg,Germany</a:t>
          </a:r>
          <a:r>
            <a:rPr lang="en-US" sz="1500" kern="1200" dirty="0" smtClean="0"/>
            <a:t>): </a:t>
          </a:r>
          <a:r>
            <a:rPr lang="en-US" sz="1500" kern="1200" dirty="0" err="1" smtClean="0"/>
            <a:t>Phys.Rev</a:t>
          </a:r>
          <a:r>
            <a:rPr lang="en-US" sz="1500" kern="1200" dirty="0" smtClean="0"/>
            <a:t>. A86(2012)62713</a:t>
          </a:r>
          <a:endParaRPr lang="ru-RU" sz="1500" kern="1200" dirty="0"/>
        </a:p>
      </dsp:txBody>
      <dsp:txXfrm>
        <a:off x="0" y="0"/>
        <a:ext cx="8858280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EE89D9-8E96-4564-8AC1-1B093060D2D3}">
      <dsp:nvSpPr>
        <dsp:cNvPr id="0" name=""/>
        <dsp:cNvSpPr/>
      </dsp:nvSpPr>
      <dsp:spPr>
        <a:xfrm>
          <a:off x="0" y="0"/>
          <a:ext cx="8858280" cy="35977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S.Saeidian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IASBS,Iran</a:t>
          </a:r>
          <a:r>
            <a:rPr lang="en-US" sz="1500" kern="1200" dirty="0" smtClean="0"/>
            <a:t>)  </a:t>
          </a:r>
          <a:r>
            <a:rPr lang="en-US" sz="1500" kern="1200" dirty="0" err="1" smtClean="0"/>
            <a:t>V.S.Melezhik</a:t>
          </a:r>
          <a:r>
            <a:rPr lang="en-US" sz="1500" kern="1200" dirty="0" smtClean="0"/>
            <a:t>(BLTP, JINR)  </a:t>
          </a:r>
          <a:r>
            <a:rPr lang="en-US" sz="1500" kern="1200" dirty="0" err="1" smtClean="0"/>
            <a:t>P.Schmelcher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Hamburg,Germany</a:t>
          </a:r>
          <a:r>
            <a:rPr lang="en-US" sz="1500" kern="1200" dirty="0" smtClean="0"/>
            <a:t>): </a:t>
          </a:r>
          <a:r>
            <a:rPr lang="en-US" sz="1500" kern="1200" dirty="0" err="1" smtClean="0"/>
            <a:t>Phys.Rev</a:t>
          </a:r>
          <a:r>
            <a:rPr lang="en-US" sz="1500" kern="1200" dirty="0" smtClean="0"/>
            <a:t>. A86(2012)62713</a:t>
          </a:r>
          <a:endParaRPr lang="ru-RU" sz="1500" kern="1200" dirty="0"/>
        </a:p>
      </dsp:txBody>
      <dsp:txXfrm>
        <a:off x="0" y="0"/>
        <a:ext cx="8858280" cy="3597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EE89D9-8E96-4564-8AC1-1B093060D2D3}">
      <dsp:nvSpPr>
        <dsp:cNvPr id="0" name=""/>
        <dsp:cNvSpPr/>
      </dsp:nvSpPr>
      <dsp:spPr>
        <a:xfrm>
          <a:off x="0" y="0"/>
          <a:ext cx="8858280" cy="35977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S.Saeidian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IASBS,Iran</a:t>
          </a:r>
          <a:r>
            <a:rPr lang="en-US" sz="1500" kern="1200" dirty="0" smtClean="0"/>
            <a:t>)  </a:t>
          </a:r>
          <a:r>
            <a:rPr lang="en-US" sz="1500" kern="1200" dirty="0" err="1" smtClean="0"/>
            <a:t>V.S.Melezhik</a:t>
          </a:r>
          <a:r>
            <a:rPr lang="en-US" sz="1500" kern="1200" dirty="0" smtClean="0"/>
            <a:t>(BLTP, JINR)  </a:t>
          </a:r>
          <a:r>
            <a:rPr lang="en-US" sz="1500" kern="1200" dirty="0" err="1" smtClean="0"/>
            <a:t>P.Schmelcher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Hamburg,Germany</a:t>
          </a:r>
          <a:r>
            <a:rPr lang="en-US" sz="1500" kern="1200" dirty="0" smtClean="0"/>
            <a:t>): </a:t>
          </a:r>
          <a:r>
            <a:rPr lang="en-US" sz="1500" kern="1200" dirty="0" err="1" smtClean="0"/>
            <a:t>Phys.Rev</a:t>
          </a:r>
          <a:r>
            <a:rPr lang="en-US" sz="1500" kern="1200" dirty="0" smtClean="0"/>
            <a:t>. A86(2012)62713</a:t>
          </a:r>
          <a:endParaRPr lang="ru-RU" sz="1500" kern="1200" dirty="0"/>
        </a:p>
      </dsp:txBody>
      <dsp:txXfrm>
        <a:off x="0" y="0"/>
        <a:ext cx="8858280" cy="35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EC9291-17A3-4830-BB89-E177F7BEC9E9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5E19CE-C86B-45F6-A331-E2BCB2B3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18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19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20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21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EE45F-56D7-4E15-AD71-03D1AE5FC22D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A5BA0-83D3-4872-A3FB-E3263B0E913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5327C479-1CBE-42F7-8D04-03C908F1CB5F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882650"/>
              <a:t>65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68F02-BB5B-443B-A4E4-CDCA4E113C6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F33D1FFB-40B9-4B6A-8C90-69AC0D35F57C}" type="slidenum">
              <a:rPr lang="de-DE" sz="1200">
                <a:latin typeface="Times New Roman" pitchFamily="18" charset="0"/>
              </a:rPr>
              <a:pPr algn="r" defTabSz="882650"/>
              <a:t>66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F794-ECD9-4B07-9C68-05B32AE69F9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B98A-835C-404B-8C2F-10EBA3BF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ECC7-10B9-4031-82A2-C2EC775EC0F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C37-6B7E-4149-91A8-37A1EDF79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9AFD-BEE5-4EBD-A98A-DC68F852EEF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88A1-4DCB-49DE-9B0F-48B104B73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D147-EE8D-40B5-9A2D-D7C9FF2763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E7E2-3D7A-4DE0-B126-49289F31EEE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BE1D-86E5-419D-943F-3C7D878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2574-0D2A-4742-8537-E66F7EB5C8E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0318-0B44-44B2-8028-DB7146634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088B-1B5E-4D46-8560-449FFAC8831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04CD-0940-40B1-BB8B-6E9D5ACEC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B5C5-A512-46F5-8472-ED4FC37A6C1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5898-F66F-4EF0-B54D-6530FD4B2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A049-CFF7-4A24-8AD7-E53EED268F22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5B21-2098-4DB2-8CA8-7C73C96DA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5D69-F1D4-4111-AD09-FE935D0F572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DD2E-74BA-4D97-B834-E729E157E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29B2-D20D-49FE-9C07-2C820150843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2DDE-5EB7-4B0E-818C-6007186B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EB37-33D0-48C2-8B46-BA6D5D89F18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3B93-C27D-42C1-BAB7-CBBD81E13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DE72E-BF4F-4A83-B0FE-1E8E1DEF9E38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99680B-FA21-435B-8F23-0A6B52C5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012B5F5-2BA5-4620-A130-42D213F2099E}" type="slidenum">
              <a:rPr lang="en-US" b="0">
                <a:solidFill>
                  <a:srgbClr val="000000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wm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wmf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6.png"/><Relationship Id="rId3" Type="http://schemas.openxmlformats.org/officeDocument/2006/relationships/image" Target="../media/image78.png"/><Relationship Id="rId7" Type="http://schemas.openxmlformats.org/officeDocument/2006/relationships/image" Target="../media/image74.png"/><Relationship Id="rId12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3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Relationship Id="rId1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6.png"/><Relationship Id="rId3" Type="http://schemas.openxmlformats.org/officeDocument/2006/relationships/image" Target="../media/image78.png"/><Relationship Id="rId7" Type="http://schemas.openxmlformats.org/officeDocument/2006/relationships/image" Target="../media/image74.png"/><Relationship Id="rId12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3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Relationship Id="rId1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3.png"/><Relationship Id="rId7" Type="http://schemas.openxmlformats.org/officeDocument/2006/relationships/image" Target="../media/image1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85.png"/><Relationship Id="rId9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3.png"/><Relationship Id="rId7" Type="http://schemas.openxmlformats.org/officeDocument/2006/relationships/image" Target="../media/image1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11" Type="http://schemas.openxmlformats.org/officeDocument/2006/relationships/image" Target="../media/image104.png"/><Relationship Id="rId5" Type="http://schemas.openxmlformats.org/officeDocument/2006/relationships/image" Target="../media/image98.wmf"/><Relationship Id="rId10" Type="http://schemas.openxmlformats.org/officeDocument/2006/relationships/image" Target="../media/image103.png"/><Relationship Id="rId4" Type="http://schemas.openxmlformats.org/officeDocument/2006/relationships/image" Target="../media/image85.png"/><Relationship Id="rId9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6.wmf"/><Relationship Id="rId18" Type="http://schemas.openxmlformats.org/officeDocument/2006/relationships/image" Target="../media/image98.wm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1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5.wmf"/><Relationship Id="rId17" Type="http://schemas.openxmlformats.org/officeDocument/2006/relationships/image" Target="../media/image99.wmf"/><Relationship Id="rId2" Type="http://schemas.openxmlformats.org/officeDocument/2006/relationships/diagramData" Target="../diagrams/data1.xml"/><Relationship Id="rId16" Type="http://schemas.openxmlformats.org/officeDocument/2006/relationships/image" Target="../media/image42.wmf"/><Relationship Id="rId20" Type="http://schemas.openxmlformats.org/officeDocument/2006/relationships/image" Target="../media/image110.w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8.wmf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09.wmf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0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8.wmf"/><Relationship Id="rId18" Type="http://schemas.openxmlformats.org/officeDocument/2006/relationships/image" Target="../media/image1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05.wmf"/><Relationship Id="rId17" Type="http://schemas.openxmlformats.org/officeDocument/2006/relationships/image" Target="../media/image114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2.pn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16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08.wmf"/><Relationship Id="rId18" Type="http://schemas.openxmlformats.org/officeDocument/2006/relationships/image" Target="../media/image115.png"/><Relationship Id="rId3" Type="http://schemas.openxmlformats.org/officeDocument/2006/relationships/diagramLayout" Target="../diagrams/layout5.xml"/><Relationship Id="rId21" Type="http://schemas.openxmlformats.org/officeDocument/2006/relationships/image" Target="../media/image118.png"/><Relationship Id="rId7" Type="http://schemas.openxmlformats.org/officeDocument/2006/relationships/diagramData" Target="../diagrams/data6.xml"/><Relationship Id="rId12" Type="http://schemas.openxmlformats.org/officeDocument/2006/relationships/image" Target="../media/image105.wmf"/><Relationship Id="rId17" Type="http://schemas.openxmlformats.org/officeDocument/2006/relationships/image" Target="../media/image114.png"/><Relationship Id="rId2" Type="http://schemas.openxmlformats.org/officeDocument/2006/relationships/diagramData" Target="../diagrams/data5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12.png"/><Relationship Id="rId10" Type="http://schemas.openxmlformats.org/officeDocument/2006/relationships/diagramColors" Target="../diagrams/colors6.xml"/><Relationship Id="rId19" Type="http://schemas.openxmlformats.org/officeDocument/2006/relationships/image" Target="../media/image116.png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wmf"/><Relationship Id="rId4" Type="http://schemas.openxmlformats.org/officeDocument/2006/relationships/image" Target="../media/image125.png"/><Relationship Id="rId9" Type="http://schemas.openxmlformats.org/officeDocument/2006/relationships/image" Target="../media/image1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wmf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088" y="333375"/>
            <a:ext cx="7561262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  <a:solidFill>
            <a:schemeClr val="tx2">
              <a:alpha val="27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Controllable narrowing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magnetic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Feshbach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resonances</a:t>
            </a:r>
          </a:p>
          <a:p>
            <a:pPr eaLnBrk="1" hangingPunct="1">
              <a:buNone/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atomic traps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6237288"/>
            <a:ext cx="5834062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987824" y="6237312"/>
            <a:ext cx="2378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Дубна</a:t>
            </a:r>
            <a:r>
              <a:rPr lang="en-US" dirty="0" smtClean="0"/>
              <a:t>, 3 </a:t>
            </a:r>
            <a:r>
              <a:rPr lang="ru-RU" dirty="0" smtClean="0"/>
              <a:t>декабря</a:t>
            </a:r>
            <a:r>
              <a:rPr lang="en-US" dirty="0" smtClean="0"/>
              <a:t> 201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8" name="Picture 2" descr="C:\Hamburg2012\BG_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3672408" cy="21266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87824" y="2420888"/>
            <a:ext cx="20190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chemeClr val="tx2"/>
                </a:solidFill>
              </a:rPr>
              <a:t>V.S.Melezhik</a:t>
            </a:r>
            <a:endParaRPr lang="ru-RU" sz="2400" u="sng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000" y="2924944"/>
            <a:ext cx="242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BLTP JINR, </a:t>
            </a:r>
            <a:r>
              <a:rPr lang="en-US" sz="2000" dirty="0" err="1" smtClean="0">
                <a:solidFill>
                  <a:schemeClr val="tx2"/>
                </a:solidFill>
              </a:rPr>
              <a:t>Dubna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1"/>
          <p:cNvSpPr>
            <a:spLocks noChangeArrowheads="1"/>
          </p:cNvSpPr>
          <p:nvPr/>
        </p:nvSpPr>
        <p:spPr bwMode="auto">
          <a:xfrm>
            <a:off x="34925" y="1052513"/>
            <a:ext cx="6948488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7088" y="142875"/>
            <a:ext cx="7391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What happens if atoms scatter in </a:t>
            </a:r>
            <a:r>
              <a:rPr lang="en-US" sz="1800" dirty="0" smtClean="0"/>
              <a:t>confined geometry (quasi-1D)  </a:t>
            </a:r>
            <a:r>
              <a:rPr lang="en-US" sz="1800" b="1" dirty="0" smtClean="0">
                <a:latin typeface="Arial" charset="0"/>
              </a:rPr>
              <a:t>?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5843" name="Arc 3"/>
          <p:cNvSpPr>
            <a:spLocks/>
          </p:cNvSpPr>
          <p:nvPr/>
        </p:nvSpPr>
        <p:spPr bwMode="auto">
          <a:xfrm flipH="1" flipV="1">
            <a:off x="6659563" y="1406525"/>
            <a:ext cx="1727200" cy="914400"/>
          </a:xfrm>
          <a:custGeom>
            <a:avLst/>
            <a:gdLst>
              <a:gd name="T0" fmla="*/ 63930 w 43200"/>
              <a:gd name="T1" fmla="*/ 1613360413 h 21769"/>
              <a:gd name="T2" fmla="*/ 2147483647 w 43200"/>
              <a:gd name="T3" fmla="*/ 1600835628 h 21769"/>
              <a:gd name="T4" fmla="*/ 1380480733 w 43200"/>
              <a:gd name="T5" fmla="*/ 1600835628 h 21769"/>
              <a:gd name="T6" fmla="*/ 0 60000 65536"/>
              <a:gd name="T7" fmla="*/ 0 60000 65536"/>
              <a:gd name="T8" fmla="*/ 0 60000 65536"/>
              <a:gd name="T9" fmla="*/ 0 w 43200"/>
              <a:gd name="T10" fmla="*/ 0 h 21769"/>
              <a:gd name="T11" fmla="*/ 43200 w 43200"/>
              <a:gd name="T12" fmla="*/ 21769 h 21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9" fill="none" extrusionOk="0">
                <a:moveTo>
                  <a:pt x="0" y="21769"/>
                </a:moveTo>
                <a:cubicBezTo>
                  <a:pt x="0" y="21712"/>
                  <a:pt x="0" y="21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69" stroke="0" extrusionOk="0">
                <a:moveTo>
                  <a:pt x="0" y="21769"/>
                </a:moveTo>
                <a:cubicBezTo>
                  <a:pt x="0" y="21712"/>
                  <a:pt x="0" y="216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092950" y="22050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948488" y="20605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804025" y="191611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732588" y="17732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6659563" y="162877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6516688" y="1773238"/>
            <a:ext cx="142875" cy="576262"/>
          </a:xfrm>
          <a:prstGeom prst="leftBrace">
            <a:avLst>
              <a:gd name="adj1" fmla="val 3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084888" y="1916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E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659563" y="23495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765175"/>
            <a:ext cx="9667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900000" y="2780928"/>
            <a:ext cx="6429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What happens in collision of two distinguishable </a:t>
            </a:r>
            <a:r>
              <a:rPr lang="en-US" sz="1800" dirty="0" smtClean="0"/>
              <a:t>atom</a:t>
            </a:r>
            <a:r>
              <a:rPr lang="en-US" sz="1800" b="1" dirty="0" smtClean="0">
                <a:latin typeface="Arial" charset="0"/>
              </a:rPr>
              <a:t>s </a:t>
            </a:r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in </a:t>
            </a:r>
            <a:r>
              <a:rPr lang="en-US" sz="1800" b="1" dirty="0" smtClean="0">
                <a:latin typeface="Arial" charset="0"/>
              </a:rPr>
              <a:t>harmonic  trap</a:t>
            </a:r>
            <a:r>
              <a:rPr lang="en-US" sz="1800" dirty="0" smtClean="0"/>
              <a:t>, or identical atoms in </a:t>
            </a:r>
            <a:r>
              <a:rPr lang="en-US" sz="1800" dirty="0" err="1" smtClean="0"/>
              <a:t>anharmonic</a:t>
            </a:r>
            <a:r>
              <a:rPr lang="en-US" sz="1800" dirty="0" smtClean="0"/>
              <a:t>  trap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308304" y="306896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?</a:t>
            </a:r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1844675"/>
            <a:ext cx="371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221163"/>
            <a:ext cx="4441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445125"/>
            <a:ext cx="4032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5445125"/>
            <a:ext cx="1660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356100" y="50133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4213" y="90805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684213" y="981075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755650" y="1989138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755650" y="206057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1042988" y="1196975"/>
            <a:ext cx="12969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1341438"/>
            <a:ext cx="122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700213"/>
            <a:ext cx="1746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981075"/>
            <a:ext cx="190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2339975" y="11255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971550" y="17732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2987675" y="981075"/>
            <a:ext cx="360363" cy="1008063"/>
          </a:xfrm>
          <a:prstGeom prst="ellipse">
            <a:avLst/>
          </a:prstGeom>
          <a:solidFill>
            <a:srgbClr val="FFFF00">
              <a:alpha val="5098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 flipV="1">
            <a:off x="3203575" y="6207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3203575" y="14843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H="1">
            <a:off x="2700338" y="1484313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3203575" y="148431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1773238"/>
            <a:ext cx="1524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684213" y="2603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755650" y="29241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051720" y="6093296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non-separable two-body problem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42237" cy="1343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motivation in brief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780928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experimental aspects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42237" cy="1343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motivation in brief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780928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experimental aspects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573016"/>
            <a:ext cx="774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control over:   quantum states, particle number, </a:t>
            </a:r>
          </a:p>
          <a:p>
            <a:r>
              <a:rPr lang="en-US" sz="2400" dirty="0" smtClean="0"/>
              <a:t>                         interaction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005064"/>
            <a:ext cx="1728192" cy="36004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Feshbach resonances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34099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795963" y="3284538"/>
            <a:ext cx="2205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U.Fano, Phys.Rev.124(1961)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703888" y="2081213"/>
            <a:ext cx="3125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H.Feshbach, Ann.Phys.5(1958);19(1961</a:t>
            </a:r>
            <a:r>
              <a:rPr lang="ru-RU" sz="1200"/>
              <a:t>)</a:t>
            </a:r>
            <a:r>
              <a:rPr lang="en-US" sz="1200"/>
              <a:t> 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703888" y="2513013"/>
            <a:ext cx="1527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 nuclear reactions )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795963" y="3862388"/>
            <a:ext cx="1476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( atomic collisions )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879475" y="1266825"/>
            <a:ext cx="8051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phenomenon occurs when particles in an entrance channel resonantly couple to bound state </a:t>
            </a:r>
          </a:p>
          <a:p>
            <a:r>
              <a:rPr lang="en-US"/>
              <a:t>supported by the closed channel potential  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384300" y="5516563"/>
            <a:ext cx="522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resonances occur when the scattering energy is varied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Magnetic Feshbach resonances</a:t>
            </a:r>
            <a:br>
              <a:rPr lang="en-US" sz="2400" b="1" smtClean="0"/>
            </a:br>
            <a:endParaRPr lang="en-US" sz="2400" b="1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34099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6145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476375" y="5229225"/>
            <a:ext cx="935038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79475" y="1050925"/>
            <a:ext cx="7040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ultracold gases scattering takes place in the zero-energy limit and</a:t>
            </a:r>
          </a:p>
          <a:p>
            <a:r>
              <a:rPr lang="en-US"/>
              <a:t>the resonances occur when an external field B tunes bound state near threshold  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95738" y="2781300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B</a:t>
            </a: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817813"/>
            <a:ext cx="2460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851275" y="2492375"/>
            <a:ext cx="67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singlet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3924300" y="3213100"/>
            <a:ext cx="608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triplet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323850" y="4076700"/>
            <a:ext cx="7921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1775" y="4464050"/>
            <a:ext cx="374491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4608513"/>
            <a:ext cx="935038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Magnetic Feshbach resonances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76375" y="5229225"/>
            <a:ext cx="935038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644900"/>
            <a:ext cx="1081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25538"/>
            <a:ext cx="40084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132138" y="6308725"/>
            <a:ext cx="15113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412875"/>
            <a:ext cx="270351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460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S.Innouye et. al. Nature 392 (1998): Observation of FR in BEC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653136"/>
            <a:ext cx="3960440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Magnetic Feshbach resonances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76375" y="5229225"/>
            <a:ext cx="935038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644900"/>
            <a:ext cx="1081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25538"/>
            <a:ext cx="40084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132138" y="6308725"/>
            <a:ext cx="15113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79388" y="5157788"/>
            <a:ext cx="3459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possibility to tune the interaction from </a:t>
            </a:r>
          </a:p>
          <a:p>
            <a:r>
              <a:rPr lang="en-US"/>
              <a:t>strong attraction to strong repulsion</a:t>
            </a:r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412875"/>
            <a:ext cx="270351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460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S.Innouye et. al. Nature 392 (1998): Observation of FR in 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Magnetic Feshbach resonances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76375" y="5229225"/>
            <a:ext cx="935038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644900"/>
            <a:ext cx="1081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275138"/>
            <a:ext cx="41036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125538"/>
            <a:ext cx="400843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132138" y="6308725"/>
            <a:ext cx="15113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79388" y="5157788"/>
            <a:ext cx="3459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possibility to tune the interaction from </a:t>
            </a:r>
          </a:p>
          <a:p>
            <a:r>
              <a:rPr lang="en-US"/>
              <a:t>strong attraction to strong repulsion</a:t>
            </a:r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412875"/>
            <a:ext cx="270351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460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S.Innouye et. al. Nature 392 (1998): Observation of FR in 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078" name="Titel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272337" cy="719137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Tuning 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interaction</a:t>
            </a:r>
            <a:r>
              <a:rPr lang="de-DE" sz="3200" dirty="0" smtClean="0"/>
              <a:t> in 3D</a:t>
            </a:r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41986" name="Graph" r:id="rId4" imgW="3657600" imgH="1828800" progId="Origin50.Graph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41987" name="Graph" r:id="rId5" imgW="3657600" imgH="1828800" progId="Origin50.Graph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916832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3068960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52120" y="1268760"/>
            <a:ext cx="28803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078" name="Titel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272337" cy="719137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Tuning 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interaction</a:t>
            </a:r>
            <a:r>
              <a:rPr lang="de-DE" sz="3200" dirty="0" smtClean="0"/>
              <a:t> in 3D</a:t>
            </a:r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44034" name="Graph" r:id="rId4" imgW="3657600" imgH="1828800" progId="Origin50.Graph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44035" name="Graph" r:id="rId5" imgW="3657600" imgH="1828800" progId="Origin50.Graph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916832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88224" y="3068960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559675" cy="1101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folHlink"/>
                </a:solidFill>
              </a:rPr>
              <a:t>Results were obtained in collaboration with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017713"/>
            <a:ext cx="7767638" cy="4840287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endParaRPr lang="en-US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Peter </a:t>
            </a:r>
            <a:r>
              <a:rPr lang="en-US" sz="2000" dirty="0" err="1" smtClean="0"/>
              <a:t>Schmelcher</a:t>
            </a:r>
            <a:r>
              <a:rPr lang="en-US" sz="2000" dirty="0" smtClean="0"/>
              <a:t> (</a:t>
            </a:r>
            <a:r>
              <a:rPr lang="en-US" sz="2000" dirty="0" err="1" smtClean="0"/>
              <a:t>ZOQ,Hamburg</a:t>
            </a:r>
            <a:r>
              <a:rPr lang="en-US" sz="2000" dirty="0" smtClean="0"/>
              <a:t>)   </a:t>
            </a:r>
            <a:endParaRPr lang="en-US" sz="20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/>
              <a:t>Panagiotis</a:t>
            </a:r>
            <a:r>
              <a:rPr lang="en-US" sz="2000" dirty="0" smtClean="0"/>
              <a:t> </a:t>
            </a:r>
            <a:r>
              <a:rPr lang="en-US" sz="2000" dirty="0" err="1" smtClean="0"/>
              <a:t>Giannakeas</a:t>
            </a:r>
            <a:r>
              <a:rPr lang="en-US" sz="2000" dirty="0" smtClean="0"/>
              <a:t> (</a:t>
            </a:r>
            <a:r>
              <a:rPr lang="en-US" sz="2000" dirty="0" err="1" smtClean="0"/>
              <a:t>ZOQ,Hamburg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/>
              <a:t>Shahpoor</a:t>
            </a:r>
            <a:r>
              <a:rPr lang="en-US" sz="2000" dirty="0" smtClean="0"/>
              <a:t> </a:t>
            </a:r>
            <a:r>
              <a:rPr lang="en-US" sz="2000" dirty="0" err="1" smtClean="0"/>
              <a:t>Saeidian</a:t>
            </a:r>
            <a:r>
              <a:rPr lang="en-US" sz="2000" dirty="0" smtClean="0"/>
              <a:t> (</a:t>
            </a:r>
            <a:r>
              <a:rPr lang="en-US" sz="2000" dirty="0" err="1" smtClean="0"/>
              <a:t>IASBS,Zanjan,Iran</a:t>
            </a:r>
            <a:r>
              <a:rPr lang="en-US" sz="2000" dirty="0" smtClean="0"/>
              <a:t>) </a:t>
            </a:r>
            <a:endParaRPr lang="en-US" sz="20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Innsbruck experiment: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/>
              <a:t>Elmar</a:t>
            </a:r>
            <a:r>
              <a:rPr lang="en-US" sz="2000" dirty="0" smtClean="0"/>
              <a:t> Haller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Hans-</a:t>
            </a:r>
            <a:r>
              <a:rPr lang="en-US" sz="2000" dirty="0" err="1" smtClean="0"/>
              <a:t>Chrisroph</a:t>
            </a:r>
            <a:r>
              <a:rPr lang="en-US" sz="2000" dirty="0" smtClean="0"/>
              <a:t> </a:t>
            </a:r>
            <a:r>
              <a:rPr lang="en-US" sz="2000" dirty="0" err="1" smtClean="0"/>
              <a:t>Nagerl</a:t>
            </a:r>
            <a:endParaRPr lang="en-US" sz="2400" dirty="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240000" y="5112000"/>
            <a:ext cx="29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000000"/>
                </a:solidFill>
                <a:latin typeface="Tahoma" pitchFamily="34" charset="0"/>
              </a:rPr>
              <a:t>..</a:t>
            </a:r>
            <a:endParaRPr lang="ru-RU" b="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078" name="Titel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272337" cy="719137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Tuning 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interaction</a:t>
            </a:r>
            <a:r>
              <a:rPr lang="de-DE" sz="3200" dirty="0" smtClean="0"/>
              <a:t> in 1D: </a:t>
            </a:r>
            <a:r>
              <a:rPr lang="de-DE" sz="3200" dirty="0" smtClean="0">
                <a:solidFill>
                  <a:schemeClr val="hlink"/>
                </a:solidFill>
              </a:rPr>
              <a:t>B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hlink"/>
                </a:solidFill>
                <a:latin typeface="Symbol" pitchFamily="18" charset="2"/>
              </a:rPr>
              <a:t>w</a:t>
            </a:r>
            <a:endParaRPr lang="de-DE" sz="3200" dirty="0" smtClean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243714" name="Graph" r:id="rId4" imgW="3657600" imgH="1828800" progId="Origin50.Graph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243715" name="Graph" r:id="rId5" imgW="3657600" imgH="1828800" progId="Origin50.Graph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916832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078" name="Titel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272337" cy="719137"/>
          </a:xfrm>
        </p:spPr>
        <p:txBody>
          <a:bodyPr/>
          <a:lstStyle/>
          <a:p>
            <a:pPr eaLnBrk="1" hangingPunct="1"/>
            <a:r>
              <a:rPr lang="de-DE" sz="3200" dirty="0" smtClean="0"/>
              <a:t>Tuning 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interaction</a:t>
            </a:r>
            <a:r>
              <a:rPr lang="de-DE" sz="3200" dirty="0" smtClean="0"/>
              <a:t> in 1D: </a:t>
            </a:r>
            <a:r>
              <a:rPr lang="de-DE" sz="3200" dirty="0" smtClean="0">
                <a:solidFill>
                  <a:schemeClr val="hlink"/>
                </a:solidFill>
              </a:rPr>
              <a:t>B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hlink"/>
                </a:solidFill>
                <a:latin typeface="Symbol" pitchFamily="18" charset="2"/>
              </a:rPr>
              <a:t>w</a:t>
            </a:r>
            <a:endParaRPr lang="de-DE" sz="3200" dirty="0" smtClean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43010" name="Graph" r:id="rId4" imgW="3657600" imgH="1828800" progId="Origin50.Graph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43011" name="Graph" r:id="rId5" imgW="3657600" imgH="1828800" progId="Origin50.Graph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916832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000" y="3591660"/>
            <a:ext cx="4608512" cy="31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827584" y="350100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68000" y="3492000"/>
            <a:ext cx="1008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981075"/>
            <a:ext cx="2438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492375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81300"/>
            <a:ext cx="1438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573463"/>
            <a:ext cx="714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149725"/>
            <a:ext cx="7524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987675" y="908050"/>
            <a:ext cx="2663825" cy="433388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389438" y="1798638"/>
            <a:ext cx="3168650" cy="188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23850" y="188913"/>
            <a:ext cx="655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E.Haller, M.J. Mark, R. Hart, J.G. Danzl, L. Reichsoellner, V.Melezhik, P. Schmelcher and </a:t>
            </a:r>
          </a:p>
          <a:p>
            <a:pPr eaLnBrk="1" hangingPunct="1"/>
            <a:r>
              <a:rPr lang="en-US" sz="1200" b="1">
                <a:latin typeface="Arial" charset="0"/>
              </a:rPr>
              <a:t>H.-C. Naegerle, Phys.Rev.Lett. 104 (2010)153203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356100" y="3573463"/>
            <a:ext cx="3671888" cy="259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8" name="Picture 3" descr="F:\My Dropbox\SyncSmall\konferenzen\SFB\balls_3.png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 t="16945"/>
          <a:stretch>
            <a:fillRect/>
          </a:stretch>
        </p:blipFill>
        <p:spPr bwMode="auto">
          <a:xfrm>
            <a:off x="4859338" y="2636838"/>
            <a:ext cx="165893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4" descr="F:\My Dropbox\SyncSmall\konferenzen\SFB\molecules.png"/>
          <p:cNvPicPr>
            <a:picLocks noChangeAspect="1" noChangeArrowheads="1"/>
          </p:cNvPicPr>
          <p:nvPr/>
        </p:nvPicPr>
        <p:blipFill>
          <a:blip r:embed="rId9" cstate="print">
            <a:lum bright="10000" contrast="20000"/>
          </a:blip>
          <a:srcRect t="29353"/>
          <a:stretch>
            <a:fillRect/>
          </a:stretch>
        </p:blipFill>
        <p:spPr bwMode="auto">
          <a:xfrm>
            <a:off x="7092950" y="2708275"/>
            <a:ext cx="18494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Стрелка вправо 14"/>
          <p:cNvSpPr>
            <a:spLocks noChangeArrowheads="1"/>
          </p:cNvSpPr>
          <p:nvPr/>
        </p:nvSpPr>
        <p:spPr bwMode="auto">
          <a:xfrm>
            <a:off x="6443663" y="3068638"/>
            <a:ext cx="720725" cy="73025"/>
          </a:xfrm>
          <a:prstGeom prst="rightArrow">
            <a:avLst>
              <a:gd name="adj1" fmla="val 50000"/>
              <a:gd name="adj2" fmla="val 493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1" name="Textfeld 95"/>
          <p:cNvSpPr txBox="1">
            <a:spLocks noChangeArrowheads="1"/>
          </p:cNvSpPr>
          <p:nvPr/>
        </p:nvSpPr>
        <p:spPr bwMode="auto">
          <a:xfrm>
            <a:off x="5076825" y="3644900"/>
            <a:ext cx="1128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latin typeface="Calibri" pitchFamily="34" charset="0"/>
              </a:rPr>
              <a:t>three atoms</a:t>
            </a:r>
          </a:p>
        </p:txBody>
      </p:sp>
      <p:sp>
        <p:nvSpPr>
          <p:cNvPr id="45072" name="Textfeld 94"/>
          <p:cNvSpPr txBox="1">
            <a:spLocks noChangeArrowheads="1"/>
          </p:cNvSpPr>
          <p:nvPr/>
        </p:nvSpPr>
        <p:spPr bwMode="auto">
          <a:xfrm>
            <a:off x="7235825" y="3644900"/>
            <a:ext cx="1584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500">
                <a:latin typeface="Calibri" pitchFamily="34" charset="0"/>
              </a:rPr>
              <a:t>molecule + atom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692696"/>
            <a:ext cx="930275" cy="8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981075"/>
            <a:ext cx="2438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492375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81300"/>
            <a:ext cx="1438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573463"/>
            <a:ext cx="714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149725"/>
            <a:ext cx="7524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987675" y="908050"/>
            <a:ext cx="2663825" cy="433388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655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E.Haller, M.J. Mark, R. Hart, J.G. Danzl, L. Reichsoellner, V.Melezhik, P. Schmelcher and </a:t>
            </a:r>
          </a:p>
          <a:p>
            <a:pPr eaLnBrk="1" hangingPunct="1"/>
            <a:r>
              <a:rPr lang="en-US" sz="1200" b="1">
                <a:latin typeface="Arial" charset="0"/>
              </a:rPr>
              <a:t>H.-C. Naegerle, Phys.Rev.Lett. 104 (2010)153203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284663" y="3681413"/>
            <a:ext cx="3600450" cy="2520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356100" y="34290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 rot="20060557">
            <a:off x="4910586" y="2191566"/>
            <a:ext cx="2016224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00" y="691200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981075"/>
            <a:ext cx="2438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492375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81300"/>
            <a:ext cx="1438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573463"/>
            <a:ext cx="714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149725"/>
            <a:ext cx="7524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987675" y="908050"/>
            <a:ext cx="2663825" cy="433388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1125538"/>
            <a:ext cx="2105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6227763" y="1412875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56325" y="14128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1412875"/>
            <a:ext cx="10953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738188"/>
            <a:ext cx="8651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23850" y="188913"/>
            <a:ext cx="655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E.Haller, M.J. Mark, R. Hart, J.G. Danzl, L. Reichsoellner, V.Melezhik, P. Schmelcher and </a:t>
            </a:r>
          </a:p>
          <a:p>
            <a:pPr eaLnBrk="1" hangingPunct="1"/>
            <a:r>
              <a:rPr lang="en-US" sz="1200" b="1">
                <a:latin typeface="Arial" charset="0"/>
              </a:rPr>
              <a:t>H.-C. Naegerle, Phys.Rev.Lett. 104 (2010)153203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4284663" y="3681413"/>
            <a:ext cx="3455987" cy="259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4356100" y="3500438"/>
            <a:ext cx="3603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4500563" y="4941888"/>
            <a:ext cx="4333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latin typeface="Arial Black" pitchFamily="34" charset="0"/>
              </a:rPr>
              <a:t>When s-wave atom-atom scattering length approaches the length scale of the transversal confinement, atom-atom scattering is substantially modified.</a:t>
            </a:r>
          </a:p>
          <a:p>
            <a:pPr eaLnBrk="1" hangingPunct="1"/>
            <a:r>
              <a:rPr lang="en-US" sz="1000">
                <a:latin typeface="Arial Black" pitchFamily="34" charset="0"/>
              </a:rPr>
              <a:t>It was detected by characteristic minimum of the number of atoms ( confinement-induced resonance) in the 1D tubes   </a:t>
            </a:r>
          </a:p>
        </p:txBody>
      </p:sp>
      <p:sp>
        <p:nvSpPr>
          <p:cNvPr id="18" name="Овал 17"/>
          <p:cNvSpPr/>
          <p:nvPr/>
        </p:nvSpPr>
        <p:spPr>
          <a:xfrm rot="20015397">
            <a:off x="4864952" y="2290338"/>
            <a:ext cx="144016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16216" y="191683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000" y="691200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smtClean="0"/>
              <a:t>tensorial  </a:t>
            </a:r>
            <a:r>
              <a:rPr lang="en-US" sz="3200" smtClean="0"/>
              <a:t>structure of the interatomic interaction V(r)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89138"/>
            <a:ext cx="648176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4427538" y="3357563"/>
            <a:ext cx="215900" cy="215900"/>
          </a:xfrm>
          <a:prstGeom prst="ellipse">
            <a:avLst/>
          </a:prstGeom>
          <a:solidFill>
            <a:schemeClr val="hlink">
              <a:alpha val="10196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64388" y="5589588"/>
            <a:ext cx="287337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228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688000" y="1440000"/>
            <a:ext cx="785818" cy="142876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54868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two-channel</a:t>
            </a:r>
            <a:r>
              <a:rPr lang="en-US" sz="1800" dirty="0" smtClean="0"/>
              <a:t> problem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276872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733256"/>
            <a:ext cx="597666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64388" y="5589588"/>
            <a:ext cx="287337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228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688000" y="1440000"/>
            <a:ext cx="785818" cy="142876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54868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two-channel</a:t>
            </a:r>
            <a:r>
              <a:rPr lang="en-US" sz="1800" dirty="0" smtClean="0"/>
              <a:t> problem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tensorial</a:t>
            </a:r>
            <a:r>
              <a:rPr lang="en-US" sz="2000" dirty="0" smtClean="0"/>
              <a:t> </a:t>
            </a:r>
            <a:r>
              <a:rPr lang="en-US" sz="2000" dirty="0" err="1" smtClean="0"/>
              <a:t>sructure</a:t>
            </a:r>
            <a:r>
              <a:rPr lang="en-US" sz="2000" dirty="0" smtClean="0"/>
              <a:t> of molecular state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276872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733256"/>
            <a:ext cx="597666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56176" y="9807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9807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119675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64388" y="5589588"/>
            <a:ext cx="287337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228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688000" y="1440000"/>
            <a:ext cx="785818" cy="142876"/>
          </a:xfrm>
          <a:prstGeom prst="ellipse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54868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two-channel</a:t>
            </a:r>
            <a:r>
              <a:rPr lang="en-US" sz="1800" dirty="0" smtClean="0"/>
              <a:t> problem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tensorial</a:t>
            </a:r>
            <a:r>
              <a:rPr lang="en-US" sz="2000" dirty="0" smtClean="0"/>
              <a:t> </a:t>
            </a:r>
            <a:r>
              <a:rPr lang="en-US" sz="2000" dirty="0" err="1" smtClean="0"/>
              <a:t>sructure</a:t>
            </a:r>
            <a:r>
              <a:rPr lang="en-US" sz="2000" dirty="0" smtClean="0"/>
              <a:t> of molecular state</a:t>
            </a:r>
            <a:endParaRPr lang="ru-RU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84612"/>
            <a:ext cx="6481762" cy="37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15616" y="2276872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733256"/>
            <a:ext cx="597666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2420888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Innsbruck experiment with Cs atoms: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4211960" y="4149080"/>
            <a:ext cx="216024" cy="288032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56176" y="9807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9807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119675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6021288"/>
            <a:ext cx="246239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3707904" y="5949280"/>
            <a:ext cx="1224136" cy="64807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88000"/>
            <a:ext cx="766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two-channel model of Lange et. al. Phys.Rev.79,013622(2009)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76701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12477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36912"/>
            <a:ext cx="1362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412776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988840"/>
            <a:ext cx="4191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1640" y="2996952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fitting parameters:</a:t>
            </a:r>
            <a:endParaRPr lang="ru-RU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429000"/>
            <a:ext cx="1657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05064"/>
            <a:ext cx="1085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437112"/>
            <a:ext cx="642942" cy="2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972000" y="3708000"/>
            <a:ext cx="216024" cy="216024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60000" y="4032000"/>
            <a:ext cx="216000" cy="180000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56000" y="3456000"/>
            <a:ext cx="180000" cy="14400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51720" y="342900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2195736" y="3933056"/>
            <a:ext cx="720080" cy="457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861048"/>
            <a:ext cx="91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3131840" y="3789040"/>
            <a:ext cx="972000" cy="36000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6900" y="4438650"/>
            <a:ext cx="7277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2132856"/>
            <a:ext cx="8353425" cy="39596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1800" dirty="0" err="1" smtClean="0"/>
              <a:t>Ultracold</a:t>
            </a:r>
            <a:r>
              <a:rPr lang="en-US" sz="1800" dirty="0" smtClean="0"/>
              <a:t>  atoms  and molecules in confined geometry  of optical traps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SzTx/>
              <a:buNone/>
            </a:pPr>
            <a:r>
              <a:rPr lang="en-US" sz="1800" dirty="0" smtClean="0"/>
              <a:t>     Why it is interesting, peculiarities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dirty="0" smtClean="0"/>
              <a:t>     Magnetic  </a:t>
            </a:r>
            <a:r>
              <a:rPr lang="en-US" sz="1800" dirty="0" err="1" smtClean="0"/>
              <a:t>Feshbach</a:t>
            </a:r>
            <a:r>
              <a:rPr lang="en-US" sz="1800" dirty="0" smtClean="0"/>
              <a:t> resonances (MFR)  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SzTx/>
              <a:buFontTx/>
              <a:buChar char="•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1800" dirty="0" smtClean="0"/>
              <a:t>Shifts of  MFR in confining traps (simple model)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dirty="0" smtClean="0"/>
              <a:t>     Shifts and widths  of MFR in atomic waveguides (quantitative analysis)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1800" dirty="0" smtClean="0"/>
              <a:t>     Outlook</a:t>
            </a:r>
          </a:p>
          <a:p>
            <a:pPr eaLnBrk="1" hangingPunct="1">
              <a:lnSpc>
                <a:spcPct val="80000"/>
              </a:lnSpc>
              <a:buSz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SzTx/>
              <a:buNone/>
            </a:pPr>
            <a:r>
              <a:rPr lang="en-US" sz="1800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31840" y="119675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Outline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 bwMode="auto">
          <a:xfrm flipH="1" flipV="1">
            <a:off x="900000" y="3401271"/>
            <a:ext cx="90000" cy="90000"/>
          </a:xfrm>
          <a:prstGeom prst="flowChartConnector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 bwMode="auto">
          <a:xfrm flipH="1">
            <a:off x="900000" y="5004000"/>
            <a:ext cx="90000" cy="90000"/>
          </a:xfrm>
          <a:prstGeom prst="flowChartConnector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900000" y="4365104"/>
            <a:ext cx="90000" cy="90000"/>
          </a:xfrm>
          <a:prstGeom prst="flowChartConnector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2619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571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600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92896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861048"/>
            <a:ext cx="476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077072"/>
            <a:ext cx="312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4581525"/>
            <a:ext cx="3305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8263" y="4292600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5373688"/>
            <a:ext cx="495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5373688"/>
            <a:ext cx="704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71600" y="2492896"/>
            <a:ext cx="576263" cy="144463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3861048"/>
            <a:ext cx="503237" cy="14287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150" y="5300663"/>
            <a:ext cx="1296988" cy="36036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3284984"/>
            <a:ext cx="3400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288000"/>
            <a:ext cx="6304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two-channel model of Lange et. al. to 1D geometry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2000" y="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extension of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936000" y="692696"/>
            <a:ext cx="616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149080"/>
            <a:ext cx="590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220072" y="2880000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4-coupled radial equations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80000" y="414000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4-coupled 2D equations in the plane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3717032"/>
            <a:ext cx="842493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2619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571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600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92896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861048"/>
            <a:ext cx="476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077072"/>
            <a:ext cx="312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4581525"/>
            <a:ext cx="3305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8263" y="4292600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5373688"/>
            <a:ext cx="495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5373688"/>
            <a:ext cx="704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71600" y="2492896"/>
            <a:ext cx="576263" cy="144463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3861048"/>
            <a:ext cx="503237" cy="14287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150" y="5300663"/>
            <a:ext cx="1296988" cy="36036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3284984"/>
            <a:ext cx="3400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288000"/>
            <a:ext cx="6304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two-channel model of Lange et. al. to 1D geometry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2000" y="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extension of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936000" y="692696"/>
            <a:ext cx="616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149080"/>
            <a:ext cx="590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220072" y="2880000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4-coupled radial equations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80000" y="414000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4-coupled 2D equations in the plane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2619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2447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3571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600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92896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861048"/>
            <a:ext cx="476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077072"/>
            <a:ext cx="312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4581525"/>
            <a:ext cx="3305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8263" y="4292600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9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5373688"/>
            <a:ext cx="495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5373688"/>
            <a:ext cx="704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71600" y="2492896"/>
            <a:ext cx="576263" cy="144463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3861048"/>
            <a:ext cx="503237" cy="14287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150" y="5300663"/>
            <a:ext cx="1296988" cy="36036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3284984"/>
            <a:ext cx="3400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288000"/>
            <a:ext cx="6304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two-channel model of Lange et. al. to 1D geometry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2000" y="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extension of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936000" y="692696"/>
            <a:ext cx="616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149080"/>
            <a:ext cx="590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220072" y="2880000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4-coupled radial equations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80000" y="414000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4-coupled 2D equations in the plane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5661248"/>
            <a:ext cx="5575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problem  </a:t>
            </a:r>
            <a:r>
              <a:rPr lang="en-US" dirty="0" smtClean="0">
                <a:sym typeface="Wingdings" pitchFamily="2" charset="2"/>
              </a:rPr>
              <a:t> boundary-value problem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V.Melezhik,C.Y.Hu,Phys.Rev.Lett.90(2003)083202</a:t>
            </a:r>
          </a:p>
          <a:p>
            <a:r>
              <a:rPr lang="en-US" dirty="0" smtClean="0">
                <a:sym typeface="Wingdings" pitchFamily="2" charset="2"/>
              </a:rPr>
              <a:t>S.Saeidian,V.Melezhik,P.Schmelcher,Phys.Rev.A77(2008)042701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3357563"/>
            <a:ext cx="3457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7635875" cy="461962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 </a:t>
            </a:r>
          </a:p>
        </p:txBody>
      </p:sp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81300"/>
            <a:ext cx="449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3238"/>
            <a:ext cx="45005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44675"/>
            <a:ext cx="200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916113"/>
            <a:ext cx="441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2708275"/>
            <a:ext cx="685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2276475"/>
            <a:ext cx="195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6021388"/>
            <a:ext cx="30273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>
            <a:off x="4643438" y="6308725"/>
            <a:ext cx="2887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(d-wave Feshbach resonance)</a:t>
            </a:r>
            <a:endParaRPr lang="ru-RU"/>
          </a:p>
        </p:txBody>
      </p:sp>
      <p:sp>
        <p:nvSpPr>
          <p:cNvPr id="30738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30739" name="Прямоугольник 20"/>
          <p:cNvSpPr>
            <a:spLocks noChangeArrowheads="1"/>
          </p:cNvSpPr>
          <p:nvPr/>
        </p:nvSpPr>
        <p:spPr bwMode="auto">
          <a:xfrm>
            <a:off x="4500563" y="6000750"/>
            <a:ext cx="3714750" cy="857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0" dirty="0">
              <a:latin typeface="Tahoma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2000" y="331200"/>
            <a:ext cx="8315356" cy="575639"/>
            <a:chOff x="0" y="0"/>
            <a:chExt cx="8315356" cy="57563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267744" y="1916832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51720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</a:t>
            </a:r>
            <a:endParaRPr lang="ru-RU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22768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</a:t>
            </a: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51920" y="26369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3357563"/>
            <a:ext cx="3457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7635875" cy="461962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 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6551613"/>
            <a:ext cx="771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81300"/>
            <a:ext cx="449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3238"/>
            <a:ext cx="45005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825"/>
            <a:ext cx="47164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44675"/>
            <a:ext cx="200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3" y="4437063"/>
            <a:ext cx="228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6638925"/>
            <a:ext cx="1390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1916113"/>
            <a:ext cx="441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5445125"/>
            <a:ext cx="237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42926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0113" y="2708275"/>
            <a:ext cx="685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4663" y="2276475"/>
            <a:ext cx="195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6021388"/>
            <a:ext cx="30273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>
            <a:off x="4643438" y="6308725"/>
            <a:ext cx="2887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(d-wave Feshbach resonance)</a:t>
            </a:r>
            <a:endParaRPr lang="ru-RU"/>
          </a:p>
        </p:txBody>
      </p:sp>
      <p:sp>
        <p:nvSpPr>
          <p:cNvPr id="30738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30739" name="Прямоугольник 20"/>
          <p:cNvSpPr>
            <a:spLocks noChangeArrowheads="1"/>
          </p:cNvSpPr>
          <p:nvPr/>
        </p:nvSpPr>
        <p:spPr bwMode="auto">
          <a:xfrm>
            <a:off x="4500563" y="6000750"/>
            <a:ext cx="3714750" cy="857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0" dirty="0">
              <a:latin typeface="Tahoma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252000" y="331200"/>
            <a:ext cx="8315356" cy="575639"/>
            <a:chOff x="0" y="0"/>
            <a:chExt cx="8315356" cy="57563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267744" y="1916832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51720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</a:t>
            </a:r>
            <a:endParaRPr lang="ru-RU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22768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</a:t>
            </a: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51920" y="26369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3357563"/>
            <a:ext cx="3457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7635875" cy="461962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 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6551613"/>
            <a:ext cx="7715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81300"/>
            <a:ext cx="449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3238"/>
            <a:ext cx="45005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825"/>
            <a:ext cx="47164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44675"/>
            <a:ext cx="200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3" y="4437063"/>
            <a:ext cx="228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6638925"/>
            <a:ext cx="1390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1916113"/>
            <a:ext cx="441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5445125"/>
            <a:ext cx="237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42926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0113" y="2708275"/>
            <a:ext cx="685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4663" y="2276475"/>
            <a:ext cx="1952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6021388"/>
            <a:ext cx="30273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1" name="Овал 16"/>
          <p:cNvSpPr>
            <a:spLocks noChangeArrowheads="1"/>
          </p:cNvSpPr>
          <p:nvPr/>
        </p:nvSpPr>
        <p:spPr bwMode="auto">
          <a:xfrm>
            <a:off x="3708400" y="4797425"/>
            <a:ext cx="215900" cy="863600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31762" name="Прямая со стрелкой 18"/>
          <p:cNvCxnSpPr>
            <a:cxnSpLocks noChangeShapeType="1"/>
            <a:stCxn id="16" idx="1"/>
          </p:cNvCxnSpPr>
          <p:nvPr/>
        </p:nvCxnSpPr>
        <p:spPr bwMode="auto">
          <a:xfrm flipH="1" flipV="1">
            <a:off x="3924300" y="5373688"/>
            <a:ext cx="647700" cy="8175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4643438" y="6308725"/>
            <a:ext cx="2887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(d-wave Feshbach resonance)</a:t>
            </a:r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52000" y="331200"/>
            <a:ext cx="8315356" cy="575639"/>
            <a:chOff x="0" y="0"/>
            <a:chExt cx="8315356" cy="57563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4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194400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19906982">
            <a:off x="1904920" y="3997060"/>
            <a:ext cx="974444" cy="376048"/>
          </a:xfrm>
          <a:prstGeom prst="ellipse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19906982">
            <a:off x="1904920" y="3997060"/>
            <a:ext cx="974444" cy="376048"/>
          </a:xfrm>
          <a:prstGeom prst="ellipse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0232" y="5085184"/>
            <a:ext cx="1440160" cy="504056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2" idx="2"/>
          </p:cNvCxnSpPr>
          <p:nvPr/>
        </p:nvCxnSpPr>
        <p:spPr>
          <a:xfrm>
            <a:off x="2627784" y="4221088"/>
            <a:ext cx="4032448" cy="1116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6119336"/>
            <a:ext cx="2926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experiment:</a:t>
            </a:r>
          </a:p>
          <a:p>
            <a:r>
              <a:rPr lang="en-US" dirty="0" err="1" smtClean="0"/>
              <a:t>E.Haller</a:t>
            </a:r>
            <a:r>
              <a:rPr lang="en-US" dirty="0" smtClean="0"/>
              <a:t> et.al. Phys.Rev.Lett.104,</a:t>
            </a:r>
          </a:p>
          <a:p>
            <a:r>
              <a:rPr lang="en-US" dirty="0" smtClean="0"/>
              <a:t>                               153203 (201</a:t>
            </a:r>
            <a:r>
              <a:rPr lang="ru-RU" dirty="0" smtClean="0"/>
              <a:t>0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822077"/>
            <a:ext cx="2376264" cy="1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19906982">
            <a:off x="1904920" y="3997060"/>
            <a:ext cx="974444" cy="376048"/>
          </a:xfrm>
          <a:prstGeom prst="ellipse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0232" y="5085184"/>
            <a:ext cx="1440160" cy="504056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2" idx="2"/>
          </p:cNvCxnSpPr>
          <p:nvPr/>
        </p:nvCxnSpPr>
        <p:spPr>
          <a:xfrm>
            <a:off x="2627784" y="4221088"/>
            <a:ext cx="4032448" cy="1116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6119336"/>
            <a:ext cx="2926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experiment:</a:t>
            </a:r>
          </a:p>
          <a:p>
            <a:r>
              <a:rPr lang="en-US" dirty="0" err="1" smtClean="0"/>
              <a:t>E.Haller</a:t>
            </a:r>
            <a:r>
              <a:rPr lang="en-US" dirty="0" smtClean="0"/>
              <a:t> et.al. Phys.Rev.Lett.104,</a:t>
            </a:r>
          </a:p>
          <a:p>
            <a:r>
              <a:rPr lang="en-US" dirty="0" smtClean="0"/>
              <a:t>                               153203 (201</a:t>
            </a:r>
            <a:r>
              <a:rPr lang="ru-RU" dirty="0" smtClean="0"/>
              <a:t>0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1938" y="4797152"/>
            <a:ext cx="2071910" cy="14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3834" y="6550223"/>
            <a:ext cx="3678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M.Olshanii</a:t>
            </a:r>
            <a:r>
              <a:rPr lang="en-US" dirty="0" smtClean="0"/>
              <a:t>, Phys.Rev.Lett.81,938 (1998) :</a:t>
            </a:r>
            <a:endParaRPr lang="ru-RU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822077"/>
            <a:ext cx="2376264" cy="1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237312"/>
            <a:ext cx="572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 multi-channel theory coincides with single-channel theory of</a:t>
            </a:r>
            <a:endParaRPr lang="ru-RU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661248"/>
            <a:ext cx="116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3" y="5403530"/>
            <a:ext cx="1224135" cy="2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6588000"/>
            <a:ext cx="1304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9894336">
            <a:off x="1260000" y="5220000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 rot="19906982">
            <a:off x="1904920" y="3997060"/>
            <a:ext cx="974444" cy="376048"/>
          </a:xfrm>
          <a:prstGeom prst="ellipse">
            <a:avLst/>
          </a:prstGeom>
          <a:solidFill>
            <a:srgbClr val="FF0000">
              <a:alpha val="2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12160" y="6119336"/>
            <a:ext cx="2926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experiment:</a:t>
            </a:r>
          </a:p>
          <a:p>
            <a:r>
              <a:rPr lang="en-US" dirty="0" err="1" smtClean="0"/>
              <a:t>E.Haller</a:t>
            </a:r>
            <a:r>
              <a:rPr lang="en-US" dirty="0" smtClean="0"/>
              <a:t> et.al. Phys.Rev.Lett.104,</a:t>
            </a:r>
          </a:p>
          <a:p>
            <a:r>
              <a:rPr lang="en-US" dirty="0" smtClean="0"/>
              <a:t>                               153203 (201</a:t>
            </a:r>
            <a:r>
              <a:rPr lang="ru-RU" dirty="0" smtClean="0"/>
              <a:t>0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938" y="4797152"/>
            <a:ext cx="2071910" cy="14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3834" y="6550223"/>
            <a:ext cx="3678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M.Olshanii</a:t>
            </a:r>
            <a:r>
              <a:rPr lang="en-US" dirty="0" smtClean="0"/>
              <a:t>, Phys.Rev.Lett.81,938 (1998) :</a:t>
            </a:r>
            <a:endParaRPr lang="ru-RU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237312"/>
            <a:ext cx="572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 multi-channel theory coincides with single-channel theory of</a:t>
            </a:r>
            <a:endParaRPr lang="ru-RU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661248"/>
            <a:ext cx="116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5403530"/>
            <a:ext cx="1224135" cy="2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6588000"/>
            <a:ext cx="1304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284984"/>
            <a:ext cx="3276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364088" y="3212976"/>
            <a:ext cx="3779912" cy="2664296"/>
          </a:xfrm>
          <a:prstGeom prst="roundRect">
            <a:avLst/>
          </a:prstGeom>
          <a:solidFill>
            <a:srgbClr val="C00000">
              <a:alpha val="12000"/>
            </a:srgbClr>
          </a:solidFill>
          <a:ln>
            <a:solidFill>
              <a:srgbClr val="C00000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0005271">
            <a:off x="1239904" y="5186365"/>
            <a:ext cx="1479617" cy="2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052638"/>
            <a:ext cx="80692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9750" y="4365625"/>
            <a:ext cx="100806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869160"/>
            <a:ext cx="4606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445224"/>
            <a:ext cx="49911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83768" y="4869160"/>
            <a:ext cx="626469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635875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TextBox 19"/>
          <p:cNvSpPr txBox="1">
            <a:spLocks noChangeArrowheads="1"/>
          </p:cNvSpPr>
          <p:nvPr/>
        </p:nvSpPr>
        <p:spPr bwMode="auto">
          <a:xfrm>
            <a:off x="4716000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24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4825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175448" y="3429000"/>
            <a:ext cx="496855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/>
              <a:t>position of  </a:t>
            </a:r>
            <a:r>
              <a:rPr lang="en-US" sz="1600" dirty="0" err="1"/>
              <a:t>T</a:t>
            </a:r>
            <a:r>
              <a:rPr lang="en-US" sz="1600" baseline="-25000" dirty="0" err="1"/>
              <a:t>max</a:t>
            </a:r>
            <a:r>
              <a:rPr lang="en-US" sz="1600" dirty="0"/>
              <a:t>  is  stable with  respect  to </a:t>
            </a:r>
          </a:p>
          <a:p>
            <a:pPr eaLnBrk="0" hangingPunct="0">
              <a:defRPr/>
            </a:pPr>
            <a:endParaRPr lang="en-US" sz="1600" dirty="0"/>
          </a:p>
          <a:p>
            <a:pPr eaLnBrk="0" hangingPunct="0">
              <a:defRPr/>
            </a:pPr>
            <a:r>
              <a:rPr lang="en-US" sz="1600" dirty="0"/>
              <a:t>variation  of          and coincides  with </a:t>
            </a:r>
          </a:p>
          <a:p>
            <a:pPr eaLnBrk="0" hangingPunct="0">
              <a:defRPr/>
            </a:pPr>
            <a:endParaRPr lang="en-US" sz="1800" dirty="0"/>
          </a:p>
          <a:p>
            <a:pPr eaLnBrk="0" hangingPunct="0">
              <a:defRPr/>
            </a:pPr>
            <a:endParaRPr lang="en-US" sz="1800" dirty="0"/>
          </a:p>
          <a:p>
            <a:pPr eaLnBrk="0" hangingPunct="0">
              <a:defRPr/>
            </a:pP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4460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000" y="3933056"/>
            <a:ext cx="1101053" cy="2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613"/>
            <a:ext cx="4410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TextBox 19"/>
          <p:cNvSpPr txBox="1">
            <a:spLocks noChangeArrowheads="1"/>
          </p:cNvSpPr>
          <p:nvPr/>
        </p:nvSpPr>
        <p:spPr bwMode="auto">
          <a:xfrm>
            <a:off x="4716016" y="2494800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8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5849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5850" name="Овал 18"/>
          <p:cNvSpPr>
            <a:spLocks noChangeArrowheads="1"/>
          </p:cNvSpPr>
          <p:nvPr/>
        </p:nvSpPr>
        <p:spPr bwMode="auto">
          <a:xfrm>
            <a:off x="3203575" y="1844675"/>
            <a:ext cx="288925" cy="1728788"/>
          </a:xfrm>
          <a:prstGeom prst="ellipse">
            <a:avLst/>
          </a:prstGeom>
          <a:solidFill>
            <a:srgbClr val="FF0000">
              <a:alpha val="7843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32363" y="5111750"/>
            <a:ext cx="36734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Innsbruck data,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E.Haller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(unpublished)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2" name="Стрелка влево 26"/>
          <p:cNvSpPr>
            <a:spLocks noChangeArrowheads="1"/>
          </p:cNvSpPr>
          <p:nvPr/>
        </p:nvSpPr>
        <p:spPr bwMode="auto">
          <a:xfrm>
            <a:off x="4211638" y="5229225"/>
            <a:ext cx="647700" cy="144463"/>
          </a:xfrm>
          <a:prstGeom prst="lef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5853" name="TextBox 28"/>
          <p:cNvSpPr txBox="1">
            <a:spLocks noChangeArrowheads="1"/>
          </p:cNvSpPr>
          <p:nvPr/>
        </p:nvSpPr>
        <p:spPr bwMode="auto">
          <a:xfrm>
            <a:off x="2843213" y="5445125"/>
            <a:ext cx="33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?</a:t>
            </a:r>
            <a:endParaRPr lang="ru-RU" sz="2400"/>
          </a:p>
        </p:txBody>
      </p:sp>
      <p:sp>
        <p:nvSpPr>
          <p:cNvPr id="358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475656" y="10527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613"/>
            <a:ext cx="4410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72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6873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6874" name="TextBox 28"/>
          <p:cNvSpPr txBox="1">
            <a:spLocks noChangeArrowheads="1"/>
          </p:cNvSpPr>
          <p:nvPr/>
        </p:nvSpPr>
        <p:spPr bwMode="auto">
          <a:xfrm>
            <a:off x="2843213" y="5445125"/>
            <a:ext cx="33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?</a:t>
            </a:r>
            <a:endParaRPr lang="ru-RU" sz="2400"/>
          </a:p>
        </p:txBody>
      </p:sp>
      <p:sp>
        <p:nvSpPr>
          <p:cNvPr id="36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dirty="0" err="1" smtClean="0"/>
              <a:t>tensorial</a:t>
            </a:r>
            <a:r>
              <a:rPr lang="en-US" sz="2400" i="1" dirty="0" smtClean="0"/>
              <a:t>  </a:t>
            </a:r>
            <a:r>
              <a:rPr lang="en-US" sz="2400" dirty="0" smtClean="0"/>
              <a:t>structure of the </a:t>
            </a:r>
            <a:r>
              <a:rPr lang="en-US" sz="2400" dirty="0" err="1" smtClean="0"/>
              <a:t>interatomic</a:t>
            </a:r>
            <a:r>
              <a:rPr lang="en-US" sz="2400" dirty="0" smtClean="0"/>
              <a:t> interaction V(r) </a:t>
            </a:r>
          </a:p>
        </p:txBody>
      </p:sp>
      <p:sp>
        <p:nvSpPr>
          <p:cNvPr id="36877" name="Овал 27"/>
          <p:cNvSpPr>
            <a:spLocks noChangeArrowheads="1"/>
          </p:cNvSpPr>
          <p:nvPr/>
        </p:nvSpPr>
        <p:spPr bwMode="auto">
          <a:xfrm>
            <a:off x="2857500" y="5500688"/>
            <a:ext cx="285750" cy="357187"/>
          </a:xfrm>
          <a:prstGeom prst="ellipse">
            <a:avLst/>
          </a:prstGeom>
          <a:solidFill>
            <a:srgbClr val="FF0000">
              <a:alpha val="7843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0">
              <a:latin typeface="Tahoma" pitchFamily="34" charset="0"/>
            </a:endParaRPr>
          </a:p>
        </p:txBody>
      </p:sp>
      <p:sp>
        <p:nvSpPr>
          <p:cNvPr id="36878" name="TextBox 29"/>
          <p:cNvSpPr txBox="1">
            <a:spLocks noChangeArrowheads="1"/>
          </p:cNvSpPr>
          <p:nvPr/>
        </p:nvSpPr>
        <p:spPr bwMode="auto">
          <a:xfrm>
            <a:off x="4714875" y="4786313"/>
            <a:ext cx="33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?</a:t>
            </a:r>
            <a:endParaRPr lang="ru-RU" sz="2400"/>
          </a:p>
        </p:txBody>
      </p:sp>
      <p:sp>
        <p:nvSpPr>
          <p:cNvPr id="36879" name="TextBox 17"/>
          <p:cNvSpPr txBox="1">
            <a:spLocks noChangeArrowheads="1"/>
          </p:cNvSpPr>
          <p:nvPr/>
        </p:nvSpPr>
        <p:spPr bwMode="auto">
          <a:xfrm>
            <a:off x="5286375" y="4643438"/>
            <a:ext cx="3097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d-wave shape resonance</a:t>
            </a:r>
          </a:p>
          <a:p>
            <a:pPr marL="342900" indent="-342900">
              <a:buFontTx/>
              <a:buAutoNum type="arabicParenR"/>
            </a:pPr>
            <a:endParaRPr lang="en-US"/>
          </a:p>
          <a:p>
            <a:pPr marL="342900" indent="-342900"/>
            <a:r>
              <a:rPr lang="en-US"/>
              <a:t>2)  Efimov like resonance  (3 body) :</a:t>
            </a:r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628056" y="1205136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613"/>
            <a:ext cx="4410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6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7897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7898" name="TextBox 28"/>
          <p:cNvSpPr txBox="1">
            <a:spLocks noChangeArrowheads="1"/>
          </p:cNvSpPr>
          <p:nvPr/>
        </p:nvSpPr>
        <p:spPr bwMode="auto">
          <a:xfrm>
            <a:off x="2843213" y="5445125"/>
            <a:ext cx="331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?</a:t>
            </a:r>
            <a:endParaRPr lang="ru-RU" sz="2400"/>
          </a:p>
        </p:txBody>
      </p:sp>
      <p:sp>
        <p:nvSpPr>
          <p:cNvPr id="37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37900" name="Прямоугольник 26"/>
          <p:cNvSpPr>
            <a:spLocks noChangeArrowheads="1"/>
          </p:cNvSpPr>
          <p:nvPr/>
        </p:nvSpPr>
        <p:spPr bwMode="auto">
          <a:xfrm>
            <a:off x="1403648" y="1340768"/>
            <a:ext cx="6696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37901" name="Овал 27"/>
          <p:cNvSpPr>
            <a:spLocks noChangeArrowheads="1"/>
          </p:cNvSpPr>
          <p:nvPr/>
        </p:nvSpPr>
        <p:spPr bwMode="auto">
          <a:xfrm>
            <a:off x="2857500" y="5500688"/>
            <a:ext cx="285750" cy="357187"/>
          </a:xfrm>
          <a:prstGeom prst="ellipse">
            <a:avLst/>
          </a:prstGeom>
          <a:solidFill>
            <a:srgbClr val="FF0000">
              <a:alpha val="7843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0">
              <a:latin typeface="Tahoma" pitchFamily="34" charset="0"/>
            </a:endParaRPr>
          </a:p>
        </p:txBody>
      </p:sp>
      <p:sp>
        <p:nvSpPr>
          <p:cNvPr id="37902" name="TextBox 29"/>
          <p:cNvSpPr txBox="1">
            <a:spLocks noChangeArrowheads="1"/>
          </p:cNvSpPr>
          <p:nvPr/>
        </p:nvSpPr>
        <p:spPr bwMode="auto">
          <a:xfrm>
            <a:off x="4714875" y="4786313"/>
            <a:ext cx="33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?</a:t>
            </a:r>
            <a:endParaRPr lang="ru-RU" sz="2400"/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>
            <a:off x="5286375" y="4643438"/>
            <a:ext cx="30972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/>
              <a:t>d-wave shape resonance</a:t>
            </a:r>
          </a:p>
          <a:p>
            <a:pPr marL="342900" indent="-342900">
              <a:buFontTx/>
              <a:buAutoNum type="arabicParenR"/>
            </a:pPr>
            <a:endParaRPr lang="en-US"/>
          </a:p>
          <a:p>
            <a:pPr marL="342900" indent="-342900"/>
            <a:r>
              <a:rPr lang="en-US"/>
              <a:t>2)  Efimov like resonance  (3 body) :</a:t>
            </a:r>
            <a:endParaRPr lang="ru-RU"/>
          </a:p>
        </p:txBody>
      </p:sp>
      <p:pic>
        <p:nvPicPr>
          <p:cNvPr id="37904" name="Рисунок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572125"/>
            <a:ext cx="2085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Рисунок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5500688"/>
            <a:ext cx="20716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6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7897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7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37900" name="Прямоугольник 26"/>
          <p:cNvSpPr>
            <a:spLocks noChangeArrowheads="1"/>
          </p:cNvSpPr>
          <p:nvPr/>
        </p:nvSpPr>
        <p:spPr bwMode="auto">
          <a:xfrm>
            <a:off x="1403648" y="1340768"/>
            <a:ext cx="6696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322800" y="3789040"/>
            <a:ext cx="71438" cy="1728787"/>
          </a:xfrm>
          <a:prstGeom prst="downArrow">
            <a:avLst>
              <a:gd name="adj1" fmla="val 50000"/>
              <a:gd name="adj2" fmla="val 604996"/>
            </a:avLst>
          </a:prstGeom>
          <a:solidFill>
            <a:srgbClr val="99CC00">
              <a:alpha val="36862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267744" y="5445224"/>
            <a:ext cx="2160240" cy="792088"/>
          </a:xfrm>
          <a:prstGeom prst="rect">
            <a:avLst/>
          </a:prstGeom>
          <a:solidFill>
            <a:srgbClr val="99CC0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58924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733256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7380312" y="522920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иагональная полоса 32"/>
          <p:cNvSpPr/>
          <p:nvPr/>
        </p:nvSpPr>
        <p:spPr>
          <a:xfrm>
            <a:off x="5400000" y="3645024"/>
            <a:ext cx="1008112" cy="1008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/>
          <p:cNvSpPr/>
          <p:nvPr/>
        </p:nvSpPr>
        <p:spPr>
          <a:xfrm>
            <a:off x="4752000" y="4653136"/>
            <a:ext cx="648072" cy="432048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6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7897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7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37900" name="Прямоугольник 26"/>
          <p:cNvSpPr>
            <a:spLocks noChangeArrowheads="1"/>
          </p:cNvSpPr>
          <p:nvPr/>
        </p:nvSpPr>
        <p:spPr bwMode="auto">
          <a:xfrm>
            <a:off x="1403648" y="1340768"/>
            <a:ext cx="6696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322800" y="3789040"/>
            <a:ext cx="71438" cy="1728787"/>
          </a:xfrm>
          <a:prstGeom prst="downArrow">
            <a:avLst>
              <a:gd name="adj1" fmla="val 50000"/>
              <a:gd name="adj2" fmla="val 604996"/>
            </a:avLst>
          </a:prstGeom>
          <a:solidFill>
            <a:srgbClr val="99CC00">
              <a:alpha val="36862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267744" y="5445224"/>
            <a:ext cx="2160240" cy="792088"/>
          </a:xfrm>
          <a:prstGeom prst="rect">
            <a:avLst/>
          </a:prstGeom>
          <a:solidFill>
            <a:srgbClr val="99CC0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58924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733256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501008"/>
            <a:ext cx="2232248" cy="18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7" y="3564000"/>
            <a:ext cx="2338555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7380312" y="522920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1" y="5184000"/>
            <a:ext cx="576064" cy="16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Диагональная полоса 32"/>
          <p:cNvSpPr/>
          <p:nvPr/>
        </p:nvSpPr>
        <p:spPr>
          <a:xfrm>
            <a:off x="5400000" y="3645024"/>
            <a:ext cx="1008112" cy="1008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/>
          <p:cNvSpPr/>
          <p:nvPr/>
        </p:nvSpPr>
        <p:spPr>
          <a:xfrm>
            <a:off x="4752000" y="4653136"/>
            <a:ext cx="648072" cy="432048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16463" y="1989138"/>
            <a:ext cx="3027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Innsbruck experiment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TextBox 19"/>
          <p:cNvSpPr txBox="1">
            <a:spLocks noChangeArrowheads="1"/>
          </p:cNvSpPr>
          <p:nvPr/>
        </p:nvSpPr>
        <p:spPr bwMode="auto">
          <a:xfrm>
            <a:off x="4716016" y="2492896"/>
            <a:ext cx="288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(d-wave </a:t>
            </a:r>
            <a:r>
              <a:rPr lang="en-US" sz="1600" dirty="0" err="1"/>
              <a:t>Feshbach</a:t>
            </a:r>
            <a:r>
              <a:rPr lang="en-US" sz="1600" dirty="0"/>
              <a:t> resonance)</a:t>
            </a:r>
            <a:endParaRPr lang="ru-RU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8893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647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144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6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1187450" y="4005263"/>
            <a:ext cx="28797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37897" name="Прямая соединительная линия 10"/>
          <p:cNvCxnSpPr>
            <a:cxnSpLocks noChangeShapeType="1"/>
          </p:cNvCxnSpPr>
          <p:nvPr/>
        </p:nvCxnSpPr>
        <p:spPr bwMode="auto">
          <a:xfrm flipV="1">
            <a:off x="3348038" y="1989138"/>
            <a:ext cx="0" cy="251936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37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564437" cy="390525"/>
          </a:xfrm>
        </p:spPr>
        <p:txBody>
          <a:bodyPr/>
          <a:lstStyle/>
          <a:p>
            <a:pPr eaLnBrk="1" hangingPunct="1"/>
            <a:r>
              <a:rPr lang="en-US" sz="2400" i="1" smtClean="0"/>
              <a:t>tensorial  </a:t>
            </a:r>
            <a:r>
              <a:rPr lang="en-US" sz="2400" smtClean="0"/>
              <a:t>structure of the interatomic interaction V(r) </a:t>
            </a:r>
          </a:p>
        </p:txBody>
      </p:sp>
      <p:sp>
        <p:nvSpPr>
          <p:cNvPr id="37900" name="Прямоугольник 26"/>
          <p:cNvSpPr>
            <a:spLocks noChangeArrowheads="1"/>
          </p:cNvSpPr>
          <p:nvPr/>
        </p:nvSpPr>
        <p:spPr bwMode="auto">
          <a:xfrm>
            <a:off x="1403648" y="1340768"/>
            <a:ext cx="6696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251520" y="332656"/>
            <a:ext cx="8315356" cy="575639"/>
            <a:chOff x="0" y="0"/>
            <a:chExt cx="8315356" cy="57563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8315356" cy="575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8100" y="28100"/>
              <a:ext cx="8259156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Shifts and widths of </a:t>
              </a:r>
              <a:r>
                <a:rPr lang="en-US" sz="2400" kern="1200" dirty="0" err="1" smtClean="0"/>
                <a:t>Feshbach</a:t>
              </a:r>
              <a:r>
                <a:rPr lang="en-US" sz="2400" kern="1200" dirty="0" smtClean="0"/>
                <a:t> resonances in atomic waveguides</a:t>
              </a:r>
              <a:endParaRPr lang="ru-RU" sz="2400" kern="1200" dirty="0"/>
            </a:p>
          </p:txBody>
        </p:sp>
      </p:grp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322800" y="3789040"/>
            <a:ext cx="71438" cy="1728787"/>
          </a:xfrm>
          <a:prstGeom prst="downArrow">
            <a:avLst>
              <a:gd name="adj1" fmla="val 50000"/>
              <a:gd name="adj2" fmla="val 604996"/>
            </a:avLst>
          </a:prstGeom>
          <a:solidFill>
            <a:srgbClr val="99CC00">
              <a:alpha val="36862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267744" y="5445224"/>
            <a:ext cx="2160240" cy="792088"/>
          </a:xfrm>
          <a:prstGeom prst="rect">
            <a:avLst/>
          </a:prstGeom>
          <a:solidFill>
            <a:srgbClr val="99CC0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58924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733256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501008"/>
            <a:ext cx="2232248" cy="18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7" y="3564000"/>
            <a:ext cx="2338555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7380312" y="522920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1" y="5184000"/>
            <a:ext cx="576064" cy="16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6165304"/>
            <a:ext cx="4038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Диагональная полоса 32"/>
          <p:cNvSpPr/>
          <p:nvPr/>
        </p:nvSpPr>
        <p:spPr>
          <a:xfrm>
            <a:off x="5400000" y="3645024"/>
            <a:ext cx="1008112" cy="1008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Диагональная полоса 33"/>
          <p:cNvSpPr/>
          <p:nvPr/>
        </p:nvSpPr>
        <p:spPr>
          <a:xfrm>
            <a:off x="4752000" y="4653136"/>
            <a:ext cx="648072" cy="432048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733256"/>
            <a:ext cx="376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720" y="928670"/>
          <a:ext cx="885828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4797425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575" y="5718175"/>
            <a:ext cx="16144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7050" y="5480050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16800" y="5335588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724525" y="5480050"/>
            <a:ext cx="1246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narrowing width</a:t>
            </a:r>
          </a:p>
        </p:txBody>
      </p:sp>
      <p:sp>
        <p:nvSpPr>
          <p:cNvPr id="38924" name="Text Box 17"/>
          <p:cNvSpPr txBox="1">
            <a:spLocks noChangeArrowheads="1"/>
          </p:cNvSpPr>
          <p:nvPr/>
        </p:nvSpPr>
        <p:spPr bwMode="auto">
          <a:xfrm>
            <a:off x="5738813" y="5934075"/>
            <a:ext cx="212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with increasing of waveguide</a:t>
            </a:r>
          </a:p>
        </p:txBody>
      </p:sp>
      <p:sp>
        <p:nvSpPr>
          <p:cNvPr id="38925" name="Text Box 18"/>
          <p:cNvSpPr txBox="1">
            <a:spLocks noChangeArrowheads="1"/>
          </p:cNvSpPr>
          <p:nvPr/>
        </p:nvSpPr>
        <p:spPr bwMode="auto">
          <a:xfrm>
            <a:off x="5738813" y="6329363"/>
            <a:ext cx="280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can potentially be used experimentally </a:t>
            </a:r>
          </a:p>
        </p:txBody>
      </p:sp>
      <p:pic>
        <p:nvPicPr>
          <p:cNvPr id="38926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12088" y="6021388"/>
            <a:ext cx="246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AutoShape 20"/>
          <p:cNvSpPr>
            <a:spLocks noChangeArrowheads="1"/>
          </p:cNvSpPr>
          <p:nvPr/>
        </p:nvSpPr>
        <p:spPr bwMode="auto">
          <a:xfrm>
            <a:off x="7019925" y="3573463"/>
            <a:ext cx="71438" cy="1728787"/>
          </a:xfrm>
          <a:prstGeom prst="downArrow">
            <a:avLst>
              <a:gd name="adj1" fmla="val 50000"/>
              <a:gd name="adj2" fmla="val 604996"/>
            </a:avLst>
          </a:prstGeom>
          <a:solidFill>
            <a:srgbClr val="99CC00">
              <a:alpha val="36862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38928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388" y="636746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1908175" y="45815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1" name="Line 24"/>
          <p:cNvSpPr>
            <a:spLocks noChangeShapeType="1"/>
          </p:cNvSpPr>
          <p:nvPr/>
        </p:nvSpPr>
        <p:spPr bwMode="auto">
          <a:xfrm flipH="1">
            <a:off x="4140200" y="4652963"/>
            <a:ext cx="1368425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32" name="Text Box 25"/>
          <p:cNvSpPr txBox="1">
            <a:spLocks noChangeArrowheads="1"/>
          </p:cNvSpPr>
          <p:nvPr/>
        </p:nvSpPr>
        <p:spPr bwMode="auto">
          <a:xfrm>
            <a:off x="2159000" y="522922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FF6600"/>
                </a:solidFill>
              </a:rPr>
              <a:t>experiment</a:t>
            </a:r>
          </a:p>
        </p:txBody>
      </p:sp>
      <p:sp>
        <p:nvSpPr>
          <p:cNvPr id="38933" name="Text Box 26"/>
          <p:cNvSpPr txBox="1">
            <a:spLocks noChangeArrowheads="1"/>
          </p:cNvSpPr>
          <p:nvPr/>
        </p:nvSpPr>
        <p:spPr bwMode="auto">
          <a:xfrm>
            <a:off x="3940175" y="548005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6600"/>
                </a:solidFill>
              </a:rPr>
              <a:t>theory</a:t>
            </a:r>
          </a:p>
        </p:txBody>
      </p:sp>
      <p:sp>
        <p:nvSpPr>
          <p:cNvPr id="38934" name="Rectangle 28"/>
          <p:cNvSpPr>
            <a:spLocks noChangeArrowheads="1"/>
          </p:cNvSpPr>
          <p:nvPr/>
        </p:nvSpPr>
        <p:spPr bwMode="auto">
          <a:xfrm>
            <a:off x="5724525" y="5300663"/>
            <a:ext cx="2951163" cy="1368425"/>
          </a:xfrm>
          <a:prstGeom prst="rect">
            <a:avLst/>
          </a:prstGeom>
          <a:solidFill>
            <a:srgbClr val="99CC00">
              <a:alpha val="1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5" name="Text Box 29"/>
          <p:cNvSpPr txBox="1">
            <a:spLocks noChangeArrowheads="1"/>
          </p:cNvSpPr>
          <p:nvPr/>
        </p:nvSpPr>
        <p:spPr bwMode="auto">
          <a:xfrm>
            <a:off x="250825" y="1412875"/>
            <a:ext cx="51895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shifts and widths of s-,d- and g-wave magnetic FRs of Sc atoms</a:t>
            </a:r>
          </a:p>
          <a:p>
            <a:endParaRPr lang="en-US" b="0" dirty="0"/>
          </a:p>
          <a:p>
            <a:r>
              <a:rPr lang="en-US" b="0" dirty="0"/>
              <a:t>in  optical waveguides</a:t>
            </a:r>
          </a:p>
          <a:p>
            <a:endParaRPr lang="en-US" b="0" dirty="0"/>
          </a:p>
          <a:p>
            <a:r>
              <a:rPr lang="en-US" b="0" dirty="0"/>
              <a:t>with</a:t>
            </a:r>
          </a:p>
          <a:p>
            <a:endParaRPr lang="en-US" b="0" dirty="0"/>
          </a:p>
          <a:p>
            <a:r>
              <a:rPr lang="en-US" b="0" dirty="0"/>
              <a:t>were calculated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</a:t>
            </a:r>
          </a:p>
        </p:txBody>
      </p:sp>
      <p:sp>
        <p:nvSpPr>
          <p:cNvPr id="38936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d-wave FR at 47.8G develops in waveguide as</a:t>
            </a:r>
          </a:p>
          <a:p>
            <a:r>
              <a:rPr lang="en-US" sz="1200"/>
              <a:t>depending on       minimums and stable maximum</a:t>
            </a:r>
          </a:p>
          <a:p>
            <a:r>
              <a:rPr lang="en-US" sz="1200"/>
              <a:t>of transmission coefficient T   </a:t>
            </a:r>
          </a:p>
        </p:txBody>
      </p:sp>
      <p:pic>
        <p:nvPicPr>
          <p:cNvPr id="38937" name="Picture 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95413" y="4102100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Диагональная полоса 25"/>
          <p:cNvSpPr/>
          <p:nvPr/>
        </p:nvSpPr>
        <p:spPr>
          <a:xfrm>
            <a:off x="3419872" y="5877272"/>
            <a:ext cx="936104" cy="57606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720" y="928670"/>
          <a:ext cx="885828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4941168"/>
            <a:ext cx="4486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5661248"/>
            <a:ext cx="458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84000" y="5904000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8000" y="5616000"/>
            <a:ext cx="1362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270892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4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3140968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720" y="928670"/>
          <a:ext cx="885828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4941168"/>
            <a:ext cx="4486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5661248"/>
            <a:ext cx="458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84000" y="5904000"/>
            <a:ext cx="466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8000" y="5616000"/>
            <a:ext cx="1362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270892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4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4088" y="3140968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9552" y="2579543"/>
            <a:ext cx="3240360" cy="25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052638"/>
            <a:ext cx="80692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9750" y="4365625"/>
            <a:ext cx="100806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45224"/>
            <a:ext cx="49911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085184"/>
            <a:ext cx="4606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0" y="1052513"/>
            <a:ext cx="61118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985838"/>
            <a:ext cx="81629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219700" y="188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Arial" charset="0"/>
              </a:rPr>
              <a:t>?</a:t>
            </a:r>
            <a:endParaRPr lang="en-US" sz="1800">
              <a:latin typeface="Arial" charset="0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60350"/>
            <a:ext cx="3067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908175" y="188913"/>
            <a:ext cx="3600450" cy="360362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932363" y="1052513"/>
            <a:ext cx="1800225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ChangeArrowheads="1"/>
          </p:cNvSpPr>
          <p:nvPr/>
        </p:nvSpPr>
        <p:spPr bwMode="auto">
          <a:xfrm>
            <a:off x="0" y="1052513"/>
            <a:ext cx="53975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985838"/>
            <a:ext cx="81629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219700" y="188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Arial" charset="0"/>
              </a:rPr>
              <a:t>?</a:t>
            </a:r>
            <a:endParaRPr lang="en-US" sz="1800">
              <a:latin typeface="Arial" charset="0"/>
            </a:endParaRP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60350"/>
            <a:ext cx="3067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908175" y="188913"/>
            <a:ext cx="3600450" cy="360362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8913"/>
            <a:ext cx="1200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620713"/>
            <a:ext cx="3162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7019925" y="1158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Arial" charset="0"/>
              </a:rPr>
              <a:t>!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ChangeArrowheads="1"/>
          </p:cNvSpPr>
          <p:nvPr/>
        </p:nvSpPr>
        <p:spPr bwMode="auto">
          <a:xfrm>
            <a:off x="0" y="908050"/>
            <a:ext cx="539750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-7938"/>
            <a:ext cx="7934325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181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773238"/>
            <a:ext cx="1181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0350"/>
            <a:ext cx="1781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661025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Line 8"/>
          <p:cNvSpPr>
            <a:spLocks noChangeShapeType="1"/>
          </p:cNvSpPr>
          <p:nvPr/>
        </p:nvSpPr>
        <p:spPr bwMode="auto">
          <a:xfrm flipH="1" flipV="1">
            <a:off x="6372225" y="5661025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468313" y="4292600"/>
            <a:ext cx="8135937" cy="256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1331913" y="981075"/>
            <a:ext cx="2879725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4067175" y="1989138"/>
            <a:ext cx="3457575" cy="1655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6084888" y="1773238"/>
            <a:ext cx="14398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ChangeArrowheads="1"/>
          </p:cNvSpPr>
          <p:nvPr/>
        </p:nvSpPr>
        <p:spPr bwMode="auto">
          <a:xfrm>
            <a:off x="0" y="1052513"/>
            <a:ext cx="61118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343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181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773238"/>
            <a:ext cx="1181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0350"/>
            <a:ext cx="1781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661025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Line 8"/>
          <p:cNvSpPr>
            <a:spLocks noChangeShapeType="1"/>
          </p:cNvSpPr>
          <p:nvPr/>
        </p:nvSpPr>
        <p:spPr bwMode="auto">
          <a:xfrm flipH="1" flipV="1">
            <a:off x="6372225" y="5661025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468313" y="4292600"/>
            <a:ext cx="8135937" cy="256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052513"/>
            <a:ext cx="61118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9343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181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773238"/>
            <a:ext cx="1181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0350"/>
            <a:ext cx="1781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661025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6372225" y="5661025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468313" y="4292600"/>
            <a:ext cx="8135937" cy="256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uppieren 24"/>
          <p:cNvGrpSpPr>
            <a:grpSpLocks/>
          </p:cNvGrpSpPr>
          <p:nvPr/>
        </p:nvGrpSpPr>
        <p:grpSpPr bwMode="auto">
          <a:xfrm rot="5400000">
            <a:off x="1580357" y="4909344"/>
            <a:ext cx="576262" cy="1073150"/>
            <a:chOff x="4714875" y="1343025"/>
            <a:chExt cx="695324" cy="685800"/>
          </a:xfrm>
        </p:grpSpPr>
        <p:sp>
          <p:nvSpPr>
            <p:cNvPr id="80" name="Ellipse 79"/>
            <p:cNvSpPr>
              <a:spLocks noChangeArrowheads="1"/>
            </p:cNvSpPr>
            <p:nvPr/>
          </p:nvSpPr>
          <p:spPr bwMode="auto">
            <a:xfrm>
              <a:off x="4724452" y="1343025"/>
              <a:ext cx="685747" cy="685800"/>
            </a:xfrm>
            <a:prstGeom prst="ellipse">
              <a:avLst/>
            </a:prstGeom>
            <a:noFill/>
            <a:ln w="25400" cap="rnd" algn="ctr">
              <a:solidFill>
                <a:srgbClr val="F9BDBD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1" name="Ellipse 80"/>
            <p:cNvSpPr>
              <a:spLocks noChangeArrowheads="1"/>
            </p:cNvSpPr>
            <p:nvPr/>
          </p:nvSpPr>
          <p:spPr bwMode="auto">
            <a:xfrm>
              <a:off x="4714875" y="1428243"/>
              <a:ext cx="685747" cy="533625"/>
            </a:xfrm>
            <a:prstGeom prst="ellipse">
              <a:avLst/>
            </a:prstGeom>
            <a:noFill/>
            <a:ln w="25400" cap="rnd" algn="ctr">
              <a:solidFill>
                <a:srgbClr val="EF4F4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2" name="Ellipse 81"/>
            <p:cNvSpPr>
              <a:spLocks noChangeArrowheads="1"/>
            </p:cNvSpPr>
            <p:nvPr/>
          </p:nvSpPr>
          <p:spPr bwMode="auto">
            <a:xfrm>
              <a:off x="4714875" y="1511432"/>
              <a:ext cx="685747" cy="380437"/>
            </a:xfrm>
            <a:prstGeom prst="ellipse">
              <a:avLst/>
            </a:prstGeom>
            <a:noFill/>
            <a:ln w="25400" cap="rnd" algn="ctr">
              <a:solidFill>
                <a:srgbClr val="C1111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52236" name="Textfeld 83"/>
          <p:cNvSpPr txBox="1">
            <a:spLocks noChangeArrowheads="1"/>
          </p:cNvSpPr>
          <p:nvPr/>
        </p:nvSpPr>
        <p:spPr bwMode="auto">
          <a:xfrm>
            <a:off x="395288" y="5229225"/>
            <a:ext cx="6699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1800">
                <a:latin typeface="Symbol" pitchFamily="18" charset="2"/>
              </a:rPr>
              <a:t>w</a:t>
            </a:r>
            <a:r>
              <a:rPr lang="en-US" sz="1800" baseline="-25000">
                <a:latin typeface="Calibri" pitchFamily="34" charset="0"/>
              </a:rPr>
              <a:t>1</a:t>
            </a:r>
            <a:endParaRPr lang="en-US" sz="1800">
              <a:latin typeface="Calibri" pitchFamily="34" charset="0"/>
            </a:endParaRPr>
          </a:p>
        </p:txBody>
      </p:sp>
      <p:sp>
        <p:nvSpPr>
          <p:cNvPr id="52237" name="Textfeld 85"/>
          <p:cNvSpPr txBox="1">
            <a:spLocks noChangeArrowheads="1"/>
          </p:cNvSpPr>
          <p:nvPr/>
        </p:nvSpPr>
        <p:spPr bwMode="auto">
          <a:xfrm>
            <a:off x="1547813" y="5876925"/>
            <a:ext cx="5032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1800">
                <a:latin typeface="Symbol" pitchFamily="18" charset="2"/>
              </a:rPr>
              <a:t>w</a:t>
            </a:r>
            <a:r>
              <a:rPr lang="en-US" sz="1800" baseline="-25000">
                <a:latin typeface="Calibri" pitchFamily="34" charset="0"/>
              </a:rPr>
              <a:t>2</a:t>
            </a:r>
            <a:endParaRPr lang="en-US" sz="1800">
              <a:latin typeface="Calibri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rot="16200000">
            <a:off x="748506" y="5380832"/>
            <a:ext cx="447675" cy="1588"/>
          </a:xfrm>
          <a:prstGeom prst="straightConnector1">
            <a:avLst/>
          </a:prstGeom>
          <a:ln cap="rnd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rot="10800000">
            <a:off x="1403350" y="5949950"/>
            <a:ext cx="892175" cy="1588"/>
          </a:xfrm>
          <a:prstGeom prst="straightConnector1">
            <a:avLst/>
          </a:prstGeom>
          <a:ln cap="rnd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3708400" y="4724400"/>
            <a:ext cx="1536700" cy="1163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j-lt"/>
              </a:rPr>
              <a:t>anisotropic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j-lt"/>
              </a:rPr>
              <a:t>transversal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confinement</a:t>
            </a:r>
            <a:endParaRPr lang="en-US" sz="1800" b="1" dirty="0">
              <a:latin typeface="+mj-lt"/>
            </a:endParaRPr>
          </a:p>
        </p:txBody>
      </p:sp>
      <p:pic>
        <p:nvPicPr>
          <p:cNvPr id="52241" name="Picture 4" descr="E:\SyncFolder\Gitter bilder\lattice\single_T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 flipV="1">
            <a:off x="2771775" y="4437063"/>
            <a:ext cx="70008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2" name="WordArt 21" descr="Paper bag"/>
          <p:cNvSpPr>
            <a:spLocks noChangeArrowheads="1" noChangeShapeType="1" noTextEdit="1"/>
          </p:cNvSpPr>
          <p:nvPr/>
        </p:nvSpPr>
        <p:spPr bwMode="auto">
          <a:xfrm>
            <a:off x="5327650" y="4941888"/>
            <a:ext cx="3816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 splitting of the confinement-induced resonance            </a:t>
            </a:r>
          </a:p>
          <a:p>
            <a:pPr algn="ctr"/>
            <a:r>
              <a:rPr lang="en-US" sz="1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was found upon introducing an anisotropy                        </a:t>
            </a:r>
          </a:p>
          <a:p>
            <a:pPr algn="ctr"/>
            <a:r>
              <a:rPr lang="en-US" sz="1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for the transversal confinement                                         </a:t>
            </a:r>
            <a:endParaRPr lang="ru-RU" sz="10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2243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5157788"/>
            <a:ext cx="7477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-7938"/>
            <a:ext cx="7934325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181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773238"/>
            <a:ext cx="1181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0350"/>
            <a:ext cx="1781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661025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6372225" y="5661025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364163" y="4292600"/>
            <a:ext cx="3095625" cy="256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-7938"/>
            <a:ext cx="7934325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181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162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773238"/>
            <a:ext cx="1181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60350"/>
            <a:ext cx="1781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661025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Line 8"/>
          <p:cNvSpPr>
            <a:spLocks noChangeShapeType="1"/>
          </p:cNvSpPr>
          <p:nvPr/>
        </p:nvSpPr>
        <p:spPr bwMode="auto">
          <a:xfrm flipH="1" flipV="1">
            <a:off x="6372225" y="5661025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481513"/>
            <a:ext cx="86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588963"/>
            <a:ext cx="8091487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341438"/>
            <a:ext cx="1171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76475"/>
            <a:ext cx="438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997200"/>
            <a:ext cx="409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789363"/>
            <a:ext cx="4476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508500"/>
            <a:ext cx="419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765175"/>
            <a:ext cx="1790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1628775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765175"/>
            <a:ext cx="1162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2924175"/>
            <a:ext cx="428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5013325"/>
            <a:ext cx="1438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888" y="6381750"/>
            <a:ext cx="1085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940425" y="6308725"/>
            <a:ext cx="1223963" cy="287338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216775" y="6256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Arial" charset="0"/>
              </a:rPr>
              <a:t>!</a:t>
            </a:r>
            <a:endParaRPr lang="en-US" sz="1800">
              <a:latin typeface="Arial" charset="0"/>
            </a:endParaRPr>
          </a:p>
        </p:txBody>
      </p:sp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125" y="5300663"/>
            <a:ext cx="1323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140200" y="4724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?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284663" y="39338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733257"/>
            <a:ext cx="7848872" cy="11247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theory including confined geometry of traps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15616" y="1412776"/>
            <a:ext cx="819666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Experimental setups in:</a:t>
            </a:r>
          </a:p>
          <a:p>
            <a:endParaRPr lang="en-US" sz="2000" dirty="0"/>
          </a:p>
          <a:p>
            <a:r>
              <a:rPr lang="en-US" sz="2000" dirty="0"/>
              <a:t>MIT (Boston), Boulder, NIST (Washington), Munich, Heidelberg, </a:t>
            </a:r>
          </a:p>
          <a:p>
            <a:r>
              <a:rPr lang="en-US" sz="2000" dirty="0" err="1"/>
              <a:t>Shtutgart</a:t>
            </a:r>
            <a:r>
              <a:rPr lang="en-US" sz="2000" dirty="0"/>
              <a:t>, Hamburg, Innsbruck, Vienna, Paris, Firenze, </a:t>
            </a:r>
            <a:r>
              <a:rPr lang="en-US" sz="2000" dirty="0" err="1"/>
              <a:t>Barselona</a:t>
            </a:r>
            <a:r>
              <a:rPr lang="en-US" sz="2000" dirty="0"/>
              <a:t>,</a:t>
            </a:r>
          </a:p>
          <a:p>
            <a:r>
              <a:rPr lang="en-US" sz="2000" dirty="0" smtClean="0"/>
              <a:t>FIAN, </a:t>
            </a:r>
            <a:r>
              <a:rPr lang="en-US" sz="2000" dirty="0" err="1" smtClean="0"/>
              <a:t>N.Novgorod</a:t>
            </a:r>
            <a:r>
              <a:rPr lang="en-US" sz="2000" dirty="0"/>
              <a:t>, </a:t>
            </a:r>
            <a:r>
              <a:rPr lang="en-US" sz="2000" dirty="0" err="1"/>
              <a:t>Troitsk</a:t>
            </a:r>
            <a:r>
              <a:rPr lang="en-US" sz="2000" dirty="0"/>
              <a:t> …   </a:t>
            </a:r>
            <a:endParaRPr lang="ru-RU" sz="2000" dirty="0"/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1311275" y="4138613"/>
            <a:ext cx="457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Rb,Cs,K,Sr,Li …</a:t>
            </a:r>
          </a:p>
          <a:p>
            <a:r>
              <a:rPr lang="en-US" sz="2000"/>
              <a:t> Rb</a:t>
            </a:r>
            <a:r>
              <a:rPr lang="en-US" sz="2000" baseline="-25000"/>
              <a:t>2 </a:t>
            </a:r>
            <a:r>
              <a:rPr lang="en-US" sz="2000"/>
              <a:t>, Cs</a:t>
            </a:r>
            <a:r>
              <a:rPr lang="en-US" sz="2000" baseline="-25000"/>
              <a:t>2</a:t>
            </a:r>
            <a:r>
              <a:rPr lang="en-US" sz="2000"/>
              <a:t> , RbK …</a:t>
            </a:r>
            <a:r>
              <a:rPr lang="en-US" sz="2000" baseline="-25000"/>
              <a:t>                     </a:t>
            </a:r>
            <a:r>
              <a:rPr lang="en-US" sz="2000"/>
              <a:t>1D, 2D, 3D</a:t>
            </a:r>
            <a:r>
              <a:rPr lang="en-US" sz="2000" baseline="-25000"/>
              <a:t> </a:t>
            </a:r>
            <a:endParaRPr lang="ru-RU" sz="2000"/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1455738" y="5100638"/>
            <a:ext cx="390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~ 80 experimental groups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en-US" sz="3200" smtClean="0"/>
              <a:t>Outlook</a:t>
            </a:r>
            <a:br>
              <a:rPr lang="en-US" sz="3200" smtClean="0"/>
            </a:br>
            <a:endParaRPr lang="ru-RU" sz="320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20938"/>
            <a:ext cx="1009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Содержимое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US" sz="2400" smtClean="0"/>
              <a:t>model </a:t>
            </a:r>
            <a:r>
              <a:rPr lang="en-US" sz="2400" smtClean="0">
                <a:sym typeface="Wingdings" pitchFamily="2" charset="2"/>
              </a:rPr>
              <a:t> widths and shifts of FRs in atomic waveguides</a:t>
            </a:r>
          </a:p>
          <a:p>
            <a:r>
              <a:rPr lang="en-US" sz="2400" smtClean="0">
                <a:sym typeface="Wingdings" pitchFamily="2" charset="2"/>
              </a:rPr>
              <a:t>confirmed                 for s-,d- and g-wave resonances</a:t>
            </a:r>
          </a:p>
          <a:p>
            <a:r>
              <a:rPr lang="en-US" sz="2400" smtClean="0">
                <a:sym typeface="Wingdings" pitchFamily="2" charset="2"/>
              </a:rPr>
              <a:t>                  </a:t>
            </a:r>
          </a:p>
          <a:p>
            <a:r>
              <a:rPr lang="en-US" sz="2400" smtClean="0">
                <a:sym typeface="Wingdings" pitchFamily="2" charset="2"/>
              </a:rPr>
              <a:t>molecule formation rates in waveguides show enhancement in  point         </a:t>
            </a:r>
            <a:endParaRPr lang="ru-RU" sz="240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644900"/>
            <a:ext cx="1019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36838"/>
            <a:ext cx="3162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276872"/>
            <a:ext cx="835292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052638"/>
            <a:ext cx="80692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9750" y="4365625"/>
            <a:ext cx="100806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84313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916113"/>
            <a:ext cx="2105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276475"/>
            <a:ext cx="1038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445224"/>
            <a:ext cx="49911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085184"/>
            <a:ext cx="4606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en-US" sz="3200" dirty="0" smtClean="0"/>
              <a:t>Outlook</a:t>
            </a:r>
            <a:br>
              <a:rPr lang="en-US" sz="3200" dirty="0" smtClean="0"/>
            </a:br>
            <a:endParaRPr lang="ru-RU" sz="3200" dirty="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20938"/>
            <a:ext cx="1009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Содержимое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US" sz="2400" dirty="0" smtClean="0"/>
              <a:t>model </a:t>
            </a:r>
            <a:r>
              <a:rPr lang="en-US" sz="2400" dirty="0" smtClean="0">
                <a:sym typeface="Wingdings" pitchFamily="2" charset="2"/>
              </a:rPr>
              <a:t> widths and shifts of FRs in atomic waveguides</a:t>
            </a:r>
          </a:p>
          <a:p>
            <a:r>
              <a:rPr lang="en-US" sz="2400" dirty="0" smtClean="0">
                <a:sym typeface="Wingdings" pitchFamily="2" charset="2"/>
              </a:rPr>
              <a:t>confirmed                 for s-,d- and g-wave resonances</a:t>
            </a:r>
          </a:p>
          <a:p>
            <a:r>
              <a:rPr lang="en-US" sz="2400" dirty="0" smtClean="0">
                <a:sym typeface="Wingdings" pitchFamily="2" charset="2"/>
              </a:rPr>
              <a:t>                  </a:t>
            </a:r>
          </a:p>
          <a:p>
            <a:r>
              <a:rPr lang="en-US" sz="2400" dirty="0" smtClean="0">
                <a:sym typeface="Wingdings" pitchFamily="2" charset="2"/>
              </a:rPr>
              <a:t>molecule formation rates in waveguides show enhancement in  point         </a:t>
            </a:r>
            <a:endParaRPr lang="ru-RU" sz="2400" dirty="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644900"/>
            <a:ext cx="1019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36838"/>
            <a:ext cx="3162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2700000"/>
            <a:ext cx="820891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en-US" sz="3200" smtClean="0"/>
              <a:t>Outlook</a:t>
            </a:r>
            <a:br>
              <a:rPr lang="en-US" sz="3200" smtClean="0"/>
            </a:br>
            <a:endParaRPr lang="ru-RU" sz="320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20938"/>
            <a:ext cx="1009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Содержимое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US" sz="2400" smtClean="0"/>
              <a:t>model </a:t>
            </a:r>
            <a:r>
              <a:rPr lang="en-US" sz="2400" smtClean="0">
                <a:sym typeface="Wingdings" pitchFamily="2" charset="2"/>
              </a:rPr>
              <a:t> widths and shifts of FRs in atomic waveguides</a:t>
            </a:r>
          </a:p>
          <a:p>
            <a:r>
              <a:rPr lang="en-US" sz="2400" smtClean="0">
                <a:sym typeface="Wingdings" pitchFamily="2" charset="2"/>
              </a:rPr>
              <a:t>confirmed                 for s-,d- and g-wave resonances</a:t>
            </a:r>
          </a:p>
          <a:p>
            <a:r>
              <a:rPr lang="en-US" sz="2400" smtClean="0">
                <a:sym typeface="Wingdings" pitchFamily="2" charset="2"/>
              </a:rPr>
              <a:t>                  </a:t>
            </a:r>
          </a:p>
          <a:p>
            <a:r>
              <a:rPr lang="en-US" sz="2400" smtClean="0">
                <a:sym typeface="Wingdings" pitchFamily="2" charset="2"/>
              </a:rPr>
              <a:t>molecule formation rates in waveguides show enhancement in  point         </a:t>
            </a:r>
            <a:endParaRPr lang="ru-RU" sz="240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644900"/>
            <a:ext cx="1019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36838"/>
            <a:ext cx="3162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284984"/>
            <a:ext cx="80648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en-US" sz="3200" dirty="0" smtClean="0"/>
              <a:t>Outlook</a:t>
            </a:r>
            <a:br>
              <a:rPr lang="en-US" sz="3200" dirty="0" smtClean="0"/>
            </a:br>
            <a:endParaRPr lang="ru-RU" sz="3200" dirty="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20938"/>
            <a:ext cx="1009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Содержимое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US" sz="2400" dirty="0" smtClean="0"/>
              <a:t>model </a:t>
            </a:r>
            <a:r>
              <a:rPr lang="en-US" sz="2400" dirty="0" smtClean="0">
                <a:sym typeface="Wingdings" pitchFamily="2" charset="2"/>
              </a:rPr>
              <a:t> widths and shifts of FRs in atomic waveguides</a:t>
            </a:r>
          </a:p>
          <a:p>
            <a:r>
              <a:rPr lang="en-US" sz="2400" dirty="0" smtClean="0">
                <a:sym typeface="Wingdings" pitchFamily="2" charset="2"/>
              </a:rPr>
              <a:t>confirmed                 for s-,d- and g-wave resonances</a:t>
            </a:r>
          </a:p>
          <a:p>
            <a:r>
              <a:rPr lang="en-US" sz="2400" dirty="0" smtClean="0">
                <a:sym typeface="Wingdings" pitchFamily="2" charset="2"/>
              </a:rPr>
              <a:t>                 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Feshbach</a:t>
            </a:r>
            <a:r>
              <a:rPr lang="en-US" sz="2400" dirty="0" smtClean="0">
                <a:sym typeface="Wingdings" pitchFamily="2" charset="2"/>
              </a:rPr>
              <a:t> resonances in </a:t>
            </a:r>
            <a:r>
              <a:rPr lang="en-US" sz="2400" dirty="0" err="1" smtClean="0">
                <a:sym typeface="Wingdings" pitchFamily="2" charset="2"/>
              </a:rPr>
              <a:t>fermionic</a:t>
            </a:r>
            <a:r>
              <a:rPr lang="en-US" sz="2400" dirty="0" smtClean="0">
                <a:sym typeface="Wingdings" pitchFamily="2" charset="2"/>
              </a:rPr>
              <a:t> systems, </a:t>
            </a:r>
            <a:r>
              <a:rPr lang="en-US" sz="2400" dirty="0" smtClean="0">
                <a:sym typeface="Wingdings" pitchFamily="2" charset="2"/>
              </a:rPr>
              <a:t>including  </a:t>
            </a:r>
            <a:r>
              <a:rPr lang="en-US" sz="2400" dirty="0" err="1" smtClean="0">
                <a:sym typeface="Wingdings" pitchFamily="2" charset="2"/>
              </a:rPr>
              <a:t>anharmonicity</a:t>
            </a:r>
            <a:r>
              <a:rPr lang="en-US" sz="2400" dirty="0" smtClean="0">
                <a:sym typeface="Wingdings" pitchFamily="2" charset="2"/>
              </a:rPr>
              <a:t> of  traps,  …    </a:t>
            </a:r>
            <a:endParaRPr lang="ru-RU" sz="2400" dirty="0" smtClean="0"/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3162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few-body 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17245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dirty="0" smtClean="0"/>
              <a:t>control over: quantum states, particle number, interaction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attractive interactions        BCS-like pairing in finite systems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repulsive </a:t>
            </a:r>
            <a:r>
              <a:rPr lang="en-US" sz="2000" dirty="0" err="1" smtClean="0"/>
              <a:t>int.+splitting</a:t>
            </a:r>
            <a:r>
              <a:rPr lang="en-US" sz="2000" dirty="0" smtClean="0"/>
              <a:t> of trap      entangled pairs of atoms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           (quantum information processing)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+ periodic potential        quantum many-body physics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(systems with low entropy to explore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such as quantum magnetism)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...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ru-RU" sz="2000" dirty="0" smtClean="0"/>
          </a:p>
        </p:txBody>
      </p:sp>
      <p:pic>
        <p:nvPicPr>
          <p:cNvPr id="7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8432" y="5445224"/>
            <a:ext cx="3255568" cy="1135248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 rot="10800000" flipV="1">
            <a:off x="1691680" y="5661247"/>
            <a:ext cx="4824536" cy="4571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Calibri"/>
              </a:rPr>
              <a:t>Bose-Hubbard Physics</a:t>
            </a:r>
            <a:endParaRPr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63888" y="2924944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3968" y="3573016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12000" y="4500000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32656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Preparation</a:t>
            </a:r>
          </a:p>
        </p:txBody>
      </p:sp>
      <p:pic>
        <p:nvPicPr>
          <p:cNvPr id="15363" name="Picture 9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5182" t="64404" r="4103" b="26244"/>
          <a:stretch>
            <a:fillRect/>
          </a:stretch>
        </p:blipFill>
        <p:spPr bwMode="auto">
          <a:xfrm>
            <a:off x="77788" y="3213100"/>
            <a:ext cx="90662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3995738" y="1125538"/>
            <a:ext cx="5159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2-component mixture in reservoir T=250nK</a:t>
            </a: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995738" y="1484313"/>
            <a:ext cx="2924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superimpose microtrap</a:t>
            </a:r>
          </a:p>
        </p:txBody>
      </p:sp>
      <p:sp>
        <p:nvSpPr>
          <p:cNvPr id="408593" name="Text Box 17"/>
          <p:cNvSpPr txBox="1">
            <a:spLocks noChangeArrowheads="1"/>
          </p:cNvSpPr>
          <p:nvPr/>
        </p:nvSpPr>
        <p:spPr bwMode="auto">
          <a:xfrm>
            <a:off x="4572000" y="1773238"/>
            <a:ext cx="457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scattering </a:t>
            </a:r>
            <a:r>
              <a:rPr lang="de-DE">
                <a:sym typeface="Wingdings" pitchFamily="2" charset="2"/>
              </a:rPr>
              <a:t> </a:t>
            </a:r>
            <a:r>
              <a:rPr lang="de-DE"/>
              <a:t>thermalisation</a:t>
            </a:r>
          </a:p>
        </p:txBody>
      </p:sp>
      <p:pic>
        <p:nvPicPr>
          <p:cNvPr id="408582" name="Picture 6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4643" t="42804" r="4103" b="26964"/>
          <a:stretch>
            <a:fillRect/>
          </a:stretch>
        </p:blipFill>
        <p:spPr bwMode="auto">
          <a:xfrm>
            <a:off x="9525" y="3284538"/>
            <a:ext cx="9134475" cy="226853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08612" name="Text Box 36"/>
          <p:cNvSpPr txBox="1">
            <a:spLocks noChangeArrowheads="1"/>
          </p:cNvSpPr>
          <p:nvPr/>
        </p:nvSpPr>
        <p:spPr bwMode="auto">
          <a:xfrm>
            <a:off x="3995738" y="2551113"/>
            <a:ext cx="24574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switch off reservoir</a:t>
            </a:r>
          </a:p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87900" y="4503738"/>
            <a:ext cx="2255838" cy="654050"/>
            <a:chOff x="3016" y="2837"/>
            <a:chExt cx="1421" cy="412"/>
          </a:xfrm>
        </p:grpSpPr>
        <p:sp>
          <p:nvSpPr>
            <p:cNvPr id="15380" name="Line 41"/>
            <p:cNvSpPr>
              <a:spLocks noChangeShapeType="1"/>
            </p:cNvSpPr>
            <p:nvPr/>
          </p:nvSpPr>
          <p:spPr bwMode="auto">
            <a:xfrm flipV="1">
              <a:off x="3016" y="3022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5381" name="Text Box 42"/>
            <p:cNvSpPr txBox="1">
              <a:spLocks noChangeArrowheads="1"/>
            </p:cNvSpPr>
            <p:nvPr/>
          </p:nvSpPr>
          <p:spPr bwMode="auto">
            <a:xfrm>
              <a:off x="3548" y="2837"/>
              <a:ext cx="8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p</a:t>
              </a:r>
              <a:r>
                <a:rPr lang="de-DE" baseline="-25000"/>
                <a:t>0</a:t>
              </a:r>
              <a:r>
                <a:rPr lang="de-DE"/>
                <a:t>= 0.9999</a:t>
              </a:r>
              <a:endParaRPr lang="de-DE" baseline="30000"/>
            </a:p>
          </p:txBody>
        </p:sp>
      </p:grpSp>
      <p:sp>
        <p:nvSpPr>
          <p:cNvPr id="408613" name="Rectangle 37"/>
          <p:cNvSpPr>
            <a:spLocks noChangeArrowheads="1"/>
          </p:cNvSpPr>
          <p:nvPr/>
        </p:nvSpPr>
        <p:spPr bwMode="auto">
          <a:xfrm>
            <a:off x="0" y="3260725"/>
            <a:ext cx="9144000" cy="2225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</p:txBody>
      </p:sp>
      <p:pic>
        <p:nvPicPr>
          <p:cNvPr id="408583" name="Picture 7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49478" t="47124" r="24617" b="25523"/>
          <a:stretch>
            <a:fillRect/>
          </a:stretch>
        </p:blipFill>
        <p:spPr bwMode="auto">
          <a:xfrm>
            <a:off x="3241675" y="3635375"/>
            <a:ext cx="2590800" cy="20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5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405188"/>
            <a:ext cx="1801813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6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860800"/>
            <a:ext cx="2262187" cy="180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8620" name="Text Box 44"/>
          <p:cNvSpPr txBox="1">
            <a:spLocks noChangeArrowheads="1"/>
          </p:cNvSpPr>
          <p:nvPr/>
        </p:nvSpPr>
        <p:spPr bwMode="auto">
          <a:xfrm>
            <a:off x="2627313" y="5721350"/>
            <a:ext cx="2808287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+ magnetic field gradient in axial direction</a:t>
            </a:r>
          </a:p>
          <a:p>
            <a:pPr algn="ctr">
              <a:spcBef>
                <a:spcPct val="50000"/>
              </a:spcBef>
            </a:pPr>
            <a:endParaRPr lang="de-DE" sz="1600"/>
          </a:p>
        </p:txBody>
      </p:sp>
      <p:sp>
        <p:nvSpPr>
          <p:cNvPr id="408621" name="Text Box 45"/>
          <p:cNvSpPr txBox="1">
            <a:spLocks noChangeArrowheads="1"/>
          </p:cNvSpPr>
          <p:nvPr/>
        </p:nvSpPr>
        <p:spPr bwMode="auto">
          <a:xfrm>
            <a:off x="4572000" y="2060575"/>
            <a:ext cx="3960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expected degeneracy: T/T</a:t>
            </a:r>
            <a:r>
              <a:rPr lang="de-DE" baseline="-25000"/>
              <a:t>F</a:t>
            </a:r>
            <a:r>
              <a:rPr lang="de-DE"/>
              <a:t>= 0.1</a:t>
            </a:r>
          </a:p>
        </p:txBody>
      </p:sp>
      <p:sp>
        <p:nvSpPr>
          <p:cNvPr id="408622" name="AutoShape 46"/>
          <p:cNvSpPr>
            <a:spLocks noChangeArrowheads="1"/>
          </p:cNvSpPr>
          <p:nvPr/>
        </p:nvSpPr>
        <p:spPr bwMode="auto">
          <a:xfrm>
            <a:off x="5364163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8623" name="AutoShape 47"/>
          <p:cNvSpPr>
            <a:spLocks noChangeArrowheads="1"/>
          </p:cNvSpPr>
          <p:nvPr/>
        </p:nvSpPr>
        <p:spPr bwMode="auto">
          <a:xfrm>
            <a:off x="2771775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78" name="Rectangle 13"/>
          <p:cNvSpPr>
            <a:spLocks noChangeArrowheads="1"/>
          </p:cNvSpPr>
          <p:nvPr/>
        </p:nvSpPr>
        <p:spPr bwMode="auto">
          <a:xfrm>
            <a:off x="0" y="6553200"/>
            <a:ext cx="303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S.Serwane et.al. Science 332 (2011)</a:t>
            </a:r>
            <a:endParaRPr lang="ru-RU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416800" y="4605338"/>
            <a:ext cx="1692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count the atoms</a:t>
            </a:r>
            <a:endParaRPr lang="de-DE" sz="160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3191 -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1" grpId="0"/>
      <p:bldP spid="408593" grpId="0"/>
      <p:bldP spid="408612" grpId="0"/>
      <p:bldP spid="408620" grpId="0"/>
      <p:bldP spid="408621" grpId="0"/>
      <p:bldP spid="408622" grpId="0" animBg="1"/>
      <p:bldP spid="408623" grpId="0" animBg="1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4925" y="981075"/>
            <a:ext cx="860425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35013" y="-201613"/>
            <a:ext cx="7772400" cy="1470026"/>
          </a:xfrm>
        </p:spPr>
        <p:txBody>
          <a:bodyPr/>
          <a:lstStyle/>
          <a:p>
            <a:pPr eaLnBrk="1" hangingPunct="1"/>
            <a:r>
              <a:rPr lang="de-DE" smtClean="0"/>
              <a:t>High fidelity preparation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r="48196"/>
          <a:stretch>
            <a:fillRect/>
          </a:stretch>
        </p:blipFill>
        <p:spPr bwMode="auto">
          <a:xfrm>
            <a:off x="2425700" y="3181350"/>
            <a:ext cx="3692525" cy="262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2732088" y="5784850"/>
            <a:ext cx="3425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fluorescence normalized to atom number</a:t>
            </a:r>
          </a:p>
        </p:txBody>
      </p:sp>
      <p:sp>
        <p:nvSpPr>
          <p:cNvPr id="18438" name="Textfeld 1"/>
          <p:cNvSpPr txBox="1">
            <a:spLocks noChangeArrowheads="1"/>
          </p:cNvSpPr>
          <p:nvPr/>
        </p:nvSpPr>
        <p:spPr bwMode="auto">
          <a:xfrm>
            <a:off x="3744913" y="1214438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000000"/>
                </a:solidFill>
              </a:rPr>
              <a:t>2 fermions</a:t>
            </a:r>
          </a:p>
        </p:txBody>
      </p:sp>
      <p:sp>
        <p:nvSpPr>
          <p:cNvPr id="18439" name="Rechteck 9"/>
          <p:cNvSpPr>
            <a:spLocks noChangeArrowheads="1"/>
          </p:cNvSpPr>
          <p:nvPr/>
        </p:nvSpPr>
        <p:spPr bwMode="auto">
          <a:xfrm>
            <a:off x="5097463" y="6275388"/>
            <a:ext cx="4046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Calibri" pitchFamily="34" charset="0"/>
              </a:rPr>
              <a:t>F. Serwane et al., Science 332, 336-338 (2011)</a:t>
            </a:r>
          </a:p>
        </p:txBody>
      </p:sp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4" cstate="print"/>
          <a:srcRect t="8409"/>
          <a:stretch>
            <a:fillRect/>
          </a:stretch>
        </p:blipFill>
        <p:spPr bwMode="auto">
          <a:xfrm>
            <a:off x="3921125" y="1700213"/>
            <a:ext cx="10287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7"/>
          <p:cNvSpPr>
            <a:spLocks noChangeArrowheads="1"/>
          </p:cNvSpPr>
          <p:nvPr/>
        </p:nvSpPr>
        <p:spPr bwMode="auto">
          <a:xfrm>
            <a:off x="34925" y="981075"/>
            <a:ext cx="853281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Detection: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5937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Modern CCD Cameras allow detection of single photons: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3535363"/>
            <a:ext cx="674688" cy="765175"/>
            <a:chOff x="924" y="1578"/>
            <a:chExt cx="1097" cy="1246"/>
          </a:xfrm>
        </p:grpSpPr>
        <p:sp>
          <p:nvSpPr>
            <p:cNvPr id="16414" name="Freeform 7"/>
            <p:cNvSpPr>
              <a:spLocks noChangeAspect="1"/>
            </p:cNvSpPr>
            <p:nvPr/>
          </p:nvSpPr>
          <p:spPr bwMode="auto">
            <a:xfrm>
              <a:off x="924" y="1578"/>
              <a:ext cx="1097" cy="1246"/>
            </a:xfrm>
            <a:custGeom>
              <a:avLst/>
              <a:gdLst>
                <a:gd name="T0" fmla="*/ 0 w 998"/>
                <a:gd name="T1" fmla="*/ 0 h 1134"/>
                <a:gd name="T2" fmla="*/ 801 w 998"/>
                <a:gd name="T3" fmla="*/ 1995 h 1134"/>
                <a:gd name="T4" fmla="*/ 1762 w 998"/>
                <a:gd name="T5" fmla="*/ 0 h 1134"/>
                <a:gd name="T6" fmla="*/ 0 60000 65536"/>
                <a:gd name="T7" fmla="*/ 0 60000 65536"/>
                <a:gd name="T8" fmla="*/ 0 60000 65536"/>
                <a:gd name="T9" fmla="*/ 0 w 998"/>
                <a:gd name="T10" fmla="*/ 0 h 1134"/>
                <a:gd name="T11" fmla="*/ 998 w 998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1134">
                  <a:moveTo>
                    <a:pt x="0" y="0"/>
                  </a:moveTo>
                  <a:cubicBezTo>
                    <a:pt x="144" y="567"/>
                    <a:pt x="288" y="1134"/>
                    <a:pt x="454" y="1134"/>
                  </a:cubicBezTo>
                  <a:cubicBezTo>
                    <a:pt x="620" y="1134"/>
                    <a:pt x="885" y="182"/>
                    <a:pt x="998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8"/>
            <p:cNvSpPr>
              <a:spLocks noChangeAspect="1" noChangeShapeType="1"/>
            </p:cNvSpPr>
            <p:nvPr/>
          </p:nvSpPr>
          <p:spPr bwMode="auto">
            <a:xfrm flipH="1">
              <a:off x="1253" y="2659"/>
              <a:ext cx="3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9"/>
            <p:cNvSpPr>
              <a:spLocks noChangeAspect="1" noChangeShapeType="1"/>
            </p:cNvSpPr>
            <p:nvPr/>
          </p:nvSpPr>
          <p:spPr bwMode="auto">
            <a:xfrm flipH="1" flipV="1">
              <a:off x="1129" y="2319"/>
              <a:ext cx="596" cy="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Line 10"/>
            <p:cNvSpPr>
              <a:spLocks noChangeAspect="1" noChangeShapeType="1"/>
            </p:cNvSpPr>
            <p:nvPr/>
          </p:nvSpPr>
          <p:spPr bwMode="auto">
            <a:xfrm flipH="1">
              <a:off x="1025" y="1979"/>
              <a:ext cx="83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Line 11"/>
            <p:cNvSpPr>
              <a:spLocks noChangeAspect="1" noChangeShapeType="1"/>
            </p:cNvSpPr>
            <p:nvPr/>
          </p:nvSpPr>
          <p:spPr bwMode="auto">
            <a:xfrm flipH="1">
              <a:off x="944" y="1639"/>
              <a:ext cx="104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Oval 12"/>
            <p:cNvSpPr>
              <a:spLocks noChangeAspect="1" noChangeArrowheads="1"/>
            </p:cNvSpPr>
            <p:nvPr/>
          </p:nvSpPr>
          <p:spPr bwMode="auto">
            <a:xfrm>
              <a:off x="1368" y="2608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20" name="Oval 13"/>
            <p:cNvSpPr>
              <a:spLocks noChangeAspect="1" noChangeArrowheads="1"/>
            </p:cNvSpPr>
            <p:nvPr/>
          </p:nvSpPr>
          <p:spPr bwMode="auto">
            <a:xfrm>
              <a:off x="1389" y="1928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21" name="Oval 14"/>
            <p:cNvSpPr>
              <a:spLocks noChangeAspect="1" noChangeArrowheads="1"/>
            </p:cNvSpPr>
            <p:nvPr/>
          </p:nvSpPr>
          <p:spPr bwMode="auto">
            <a:xfrm>
              <a:off x="1384" y="2268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22" name="Oval 15"/>
            <p:cNvSpPr>
              <a:spLocks noChangeAspect="1" noChangeArrowheads="1"/>
            </p:cNvSpPr>
            <p:nvPr/>
          </p:nvSpPr>
          <p:spPr bwMode="auto">
            <a:xfrm>
              <a:off x="1413" y="1582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371600" y="2770188"/>
            <a:ext cx="519113" cy="2454275"/>
            <a:chOff x="867" y="1933"/>
            <a:chExt cx="327" cy="1546"/>
          </a:xfrm>
        </p:grpSpPr>
        <p:sp>
          <p:nvSpPr>
            <p:cNvPr id="16410" name="Oval 22"/>
            <p:cNvSpPr>
              <a:spLocks noChangeAspect="1" noChangeArrowheads="1"/>
            </p:cNvSpPr>
            <p:nvPr/>
          </p:nvSpPr>
          <p:spPr bwMode="auto">
            <a:xfrm>
              <a:off x="1094" y="1933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11" name="Oval 23"/>
            <p:cNvSpPr>
              <a:spLocks noChangeAspect="1" noChangeArrowheads="1"/>
            </p:cNvSpPr>
            <p:nvPr/>
          </p:nvSpPr>
          <p:spPr bwMode="auto">
            <a:xfrm>
              <a:off x="1066" y="3379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12" name="Oval 24"/>
            <p:cNvSpPr>
              <a:spLocks noChangeAspect="1" noChangeArrowheads="1"/>
            </p:cNvSpPr>
            <p:nvPr/>
          </p:nvSpPr>
          <p:spPr bwMode="auto">
            <a:xfrm>
              <a:off x="1066" y="2443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13" name="Oval 25"/>
            <p:cNvSpPr>
              <a:spLocks noChangeAspect="1" noChangeArrowheads="1"/>
            </p:cNvSpPr>
            <p:nvPr/>
          </p:nvSpPr>
          <p:spPr bwMode="auto">
            <a:xfrm>
              <a:off x="867" y="2897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sp>
        <p:nvSpPr>
          <p:cNvPr id="16391" name="AutoShape 28"/>
          <p:cNvSpPr>
            <a:spLocks noChangeArrowheads="1"/>
          </p:cNvSpPr>
          <p:nvPr/>
        </p:nvSpPr>
        <p:spPr bwMode="auto">
          <a:xfrm>
            <a:off x="4432300" y="2500313"/>
            <a:ext cx="655638" cy="3060700"/>
          </a:xfrm>
          <a:prstGeom prst="flowChartDelay">
            <a:avLst/>
          </a:prstGeom>
          <a:solidFill>
            <a:schemeClr val="bg1">
              <a:alpha val="72156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</p:txBody>
      </p:sp>
      <p:sp>
        <p:nvSpPr>
          <p:cNvPr id="16392" name="Rectangle 37"/>
          <p:cNvSpPr>
            <a:spLocks noChangeArrowheads="1"/>
          </p:cNvSpPr>
          <p:nvPr/>
        </p:nvSpPr>
        <p:spPr bwMode="auto">
          <a:xfrm>
            <a:off x="7177088" y="2274888"/>
            <a:ext cx="180975" cy="35115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4643438" y="1700213"/>
            <a:ext cx="2546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Capture ~10% </a:t>
            </a:r>
          </a:p>
          <a:p>
            <a:r>
              <a:rPr lang="en-US" sz="1800"/>
              <a:t>of all scattered photons</a:t>
            </a:r>
          </a:p>
        </p:txBody>
      </p:sp>
      <p:sp>
        <p:nvSpPr>
          <p:cNvPr id="306233" name="Text Box 47"/>
          <p:cNvSpPr txBox="1">
            <a:spLocks noChangeArrowheads="1"/>
          </p:cNvSpPr>
          <p:nvPr/>
        </p:nvSpPr>
        <p:spPr bwMode="auto">
          <a:xfrm>
            <a:off x="1979613" y="1916113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Scatter ~100 photons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462088" y="2635250"/>
            <a:ext cx="5805487" cy="2790825"/>
            <a:chOff x="924" y="1848"/>
            <a:chExt cx="3657" cy="1758"/>
          </a:xfrm>
        </p:grpSpPr>
        <p:sp>
          <p:nvSpPr>
            <p:cNvPr id="16406" name="Freeform 42"/>
            <p:cNvSpPr>
              <a:spLocks/>
            </p:cNvSpPr>
            <p:nvPr/>
          </p:nvSpPr>
          <p:spPr bwMode="auto">
            <a:xfrm>
              <a:off x="1151" y="1848"/>
              <a:ext cx="3430" cy="1758"/>
            </a:xfrm>
            <a:custGeom>
              <a:avLst/>
              <a:gdLst>
                <a:gd name="T0" fmla="*/ 0 w 3430"/>
                <a:gd name="T1" fmla="*/ 142 h 1758"/>
                <a:gd name="T2" fmla="*/ 1701 w 3430"/>
                <a:gd name="T3" fmla="*/ 1758 h 1758"/>
                <a:gd name="T4" fmla="*/ 3430 w 3430"/>
                <a:gd name="T5" fmla="*/ 1616 h 1758"/>
                <a:gd name="T6" fmla="*/ 1757 w 3430"/>
                <a:gd name="T7" fmla="*/ 0 h 1758"/>
                <a:gd name="T8" fmla="*/ 0 w 3430"/>
                <a:gd name="T9" fmla="*/ 142 h 1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0"/>
                <a:gd name="T16" fmla="*/ 0 h 1758"/>
                <a:gd name="T17" fmla="*/ 3430 w 3430"/>
                <a:gd name="T18" fmla="*/ 1758 h 1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0" h="1758">
                  <a:moveTo>
                    <a:pt x="0" y="142"/>
                  </a:moveTo>
                  <a:lnTo>
                    <a:pt x="1701" y="1758"/>
                  </a:lnTo>
                  <a:lnTo>
                    <a:pt x="3430" y="1616"/>
                  </a:lnTo>
                  <a:lnTo>
                    <a:pt x="175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40000">
                <a:alpha val="4313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Freeform 43"/>
            <p:cNvSpPr>
              <a:spLocks/>
            </p:cNvSpPr>
            <p:nvPr/>
          </p:nvSpPr>
          <p:spPr bwMode="auto">
            <a:xfrm>
              <a:off x="1122" y="1848"/>
              <a:ext cx="3431" cy="1758"/>
            </a:xfrm>
            <a:custGeom>
              <a:avLst/>
              <a:gdLst>
                <a:gd name="T0" fmla="*/ 0 w 3431"/>
                <a:gd name="T1" fmla="*/ 652 h 1758"/>
                <a:gd name="T2" fmla="*/ 1730 w 3431"/>
                <a:gd name="T3" fmla="*/ 0 h 1758"/>
                <a:gd name="T4" fmla="*/ 3431 w 3431"/>
                <a:gd name="T5" fmla="*/ 992 h 1758"/>
                <a:gd name="T6" fmla="*/ 1730 w 3431"/>
                <a:gd name="T7" fmla="*/ 1758 h 1758"/>
                <a:gd name="T8" fmla="*/ 0 w 3431"/>
                <a:gd name="T9" fmla="*/ 652 h 1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1"/>
                <a:gd name="T16" fmla="*/ 0 h 1758"/>
                <a:gd name="T17" fmla="*/ 3431 w 3431"/>
                <a:gd name="T18" fmla="*/ 1758 h 1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1" h="1758">
                  <a:moveTo>
                    <a:pt x="0" y="652"/>
                  </a:moveTo>
                  <a:lnTo>
                    <a:pt x="1730" y="0"/>
                  </a:lnTo>
                  <a:lnTo>
                    <a:pt x="3431" y="992"/>
                  </a:lnTo>
                  <a:lnTo>
                    <a:pt x="1730" y="1758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F40000">
                <a:alpha val="4313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Freeform 44"/>
            <p:cNvSpPr>
              <a:spLocks/>
            </p:cNvSpPr>
            <p:nvPr/>
          </p:nvSpPr>
          <p:spPr bwMode="auto">
            <a:xfrm>
              <a:off x="924" y="1848"/>
              <a:ext cx="3629" cy="1758"/>
            </a:xfrm>
            <a:custGeom>
              <a:avLst/>
              <a:gdLst>
                <a:gd name="T0" fmla="*/ 0 w 3629"/>
                <a:gd name="T1" fmla="*/ 1106 h 1758"/>
                <a:gd name="T2" fmla="*/ 1928 w 3629"/>
                <a:gd name="T3" fmla="*/ 0 h 1758"/>
                <a:gd name="T4" fmla="*/ 3629 w 3629"/>
                <a:gd name="T5" fmla="*/ 567 h 1758"/>
                <a:gd name="T6" fmla="*/ 1928 w 3629"/>
                <a:gd name="T7" fmla="*/ 1758 h 1758"/>
                <a:gd name="T8" fmla="*/ 0 w 3629"/>
                <a:gd name="T9" fmla="*/ 1106 h 1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9"/>
                <a:gd name="T16" fmla="*/ 0 h 1758"/>
                <a:gd name="T17" fmla="*/ 3629 w 3629"/>
                <a:gd name="T18" fmla="*/ 1758 h 1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9" h="1758">
                  <a:moveTo>
                    <a:pt x="0" y="1106"/>
                  </a:moveTo>
                  <a:lnTo>
                    <a:pt x="1928" y="0"/>
                  </a:lnTo>
                  <a:lnTo>
                    <a:pt x="3629" y="567"/>
                  </a:lnTo>
                  <a:lnTo>
                    <a:pt x="1928" y="1758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rgbClr val="F40000">
                <a:alpha val="4313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Freeform 45"/>
            <p:cNvSpPr>
              <a:spLocks/>
            </p:cNvSpPr>
            <p:nvPr/>
          </p:nvSpPr>
          <p:spPr bwMode="auto">
            <a:xfrm>
              <a:off x="1122" y="1848"/>
              <a:ext cx="3431" cy="1758"/>
            </a:xfrm>
            <a:custGeom>
              <a:avLst/>
              <a:gdLst>
                <a:gd name="T0" fmla="*/ 0 w 3431"/>
                <a:gd name="T1" fmla="*/ 1559 h 1758"/>
                <a:gd name="T2" fmla="*/ 1730 w 3431"/>
                <a:gd name="T3" fmla="*/ 0 h 1758"/>
                <a:gd name="T4" fmla="*/ 3431 w 3431"/>
                <a:gd name="T5" fmla="*/ 57 h 1758"/>
                <a:gd name="T6" fmla="*/ 1730 w 3431"/>
                <a:gd name="T7" fmla="*/ 1758 h 1758"/>
                <a:gd name="T8" fmla="*/ 0 w 3431"/>
                <a:gd name="T9" fmla="*/ 1559 h 1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1"/>
                <a:gd name="T16" fmla="*/ 0 h 1758"/>
                <a:gd name="T17" fmla="*/ 3431 w 3431"/>
                <a:gd name="T18" fmla="*/ 1758 h 1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1" h="1758">
                  <a:moveTo>
                    <a:pt x="0" y="1559"/>
                  </a:moveTo>
                  <a:lnTo>
                    <a:pt x="1730" y="0"/>
                  </a:lnTo>
                  <a:lnTo>
                    <a:pt x="3431" y="57"/>
                  </a:lnTo>
                  <a:lnTo>
                    <a:pt x="1730" y="1758"/>
                  </a:lnTo>
                  <a:lnTo>
                    <a:pt x="0" y="1559"/>
                  </a:lnTo>
                  <a:close/>
                </a:path>
              </a:pathLst>
            </a:custGeom>
            <a:solidFill>
              <a:srgbClr val="F40000">
                <a:alpha val="43137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7132638" y="2635250"/>
            <a:ext cx="158750" cy="2633663"/>
            <a:chOff x="4496" y="1848"/>
            <a:chExt cx="100" cy="1659"/>
          </a:xfrm>
        </p:grpSpPr>
        <p:sp>
          <p:nvSpPr>
            <p:cNvPr id="16402" name="Oval 49"/>
            <p:cNvSpPr>
              <a:spLocks noChangeAspect="1" noChangeArrowheads="1"/>
            </p:cNvSpPr>
            <p:nvPr/>
          </p:nvSpPr>
          <p:spPr bwMode="auto">
            <a:xfrm>
              <a:off x="4496" y="3407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3" name="Oval 50"/>
            <p:cNvSpPr>
              <a:spLocks noChangeAspect="1" noChangeArrowheads="1"/>
            </p:cNvSpPr>
            <p:nvPr/>
          </p:nvSpPr>
          <p:spPr bwMode="auto">
            <a:xfrm>
              <a:off x="4496" y="2784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4" name="Oval 51"/>
            <p:cNvSpPr>
              <a:spLocks noChangeAspect="1" noChangeArrowheads="1"/>
            </p:cNvSpPr>
            <p:nvPr/>
          </p:nvSpPr>
          <p:spPr bwMode="auto">
            <a:xfrm>
              <a:off x="4496" y="2358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6405" name="Oval 52"/>
            <p:cNvSpPr>
              <a:spLocks noChangeAspect="1" noChangeArrowheads="1"/>
            </p:cNvSpPr>
            <p:nvPr/>
          </p:nvSpPr>
          <p:spPr bwMode="auto">
            <a:xfrm>
              <a:off x="4496" y="1848"/>
              <a:ext cx="100" cy="1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sp>
        <p:nvSpPr>
          <p:cNvPr id="16397" name="Text Box 55"/>
          <p:cNvSpPr txBox="1">
            <a:spLocks noChangeArrowheads="1"/>
          </p:cNvSpPr>
          <p:nvPr/>
        </p:nvSpPr>
        <p:spPr bwMode="auto">
          <a:xfrm>
            <a:off x="6592888" y="5899150"/>
            <a:ext cx="1555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CCD Camera</a:t>
            </a:r>
          </a:p>
        </p:txBody>
      </p:sp>
      <p:sp>
        <p:nvSpPr>
          <p:cNvPr id="336954" name="Text Box 58"/>
          <p:cNvSpPr txBox="1">
            <a:spLocks noChangeArrowheads="1"/>
          </p:cNvSpPr>
          <p:nvPr/>
        </p:nvSpPr>
        <p:spPr bwMode="auto">
          <a:xfrm>
            <a:off x="900113" y="5949950"/>
            <a:ext cx="1619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fluorescence </a:t>
            </a:r>
          </a:p>
          <a:p>
            <a:r>
              <a:rPr lang="en-US" sz="1800"/>
              <a:t>imaging beam</a:t>
            </a:r>
          </a:p>
        </p:txBody>
      </p:sp>
      <p:sp>
        <p:nvSpPr>
          <p:cNvPr id="306248" name="AutoShape 72"/>
          <p:cNvSpPr>
            <a:spLocks noChangeArrowheads="1"/>
          </p:cNvSpPr>
          <p:nvPr/>
        </p:nvSpPr>
        <p:spPr bwMode="auto">
          <a:xfrm>
            <a:off x="1331913" y="5373688"/>
            <a:ext cx="576262" cy="647700"/>
          </a:xfrm>
          <a:prstGeom prst="upArrow">
            <a:avLst>
              <a:gd name="adj1" fmla="val 50000"/>
              <a:gd name="adj2" fmla="val 28099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6249" name="AutoShape 73"/>
          <p:cNvSpPr>
            <a:spLocks noChangeArrowheads="1"/>
          </p:cNvSpPr>
          <p:nvPr/>
        </p:nvSpPr>
        <p:spPr bwMode="auto">
          <a:xfrm flipV="1">
            <a:off x="1403350" y="1773238"/>
            <a:ext cx="576263" cy="719137"/>
          </a:xfrm>
          <a:prstGeom prst="upArrow">
            <a:avLst>
              <a:gd name="adj1" fmla="val 50000"/>
              <a:gd name="adj2" fmla="val 31198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6401" name="Rectangle 38"/>
          <p:cNvSpPr>
            <a:spLocks noChangeArrowheads="1"/>
          </p:cNvSpPr>
          <p:nvPr/>
        </p:nvSpPr>
        <p:spPr bwMode="auto">
          <a:xfrm>
            <a:off x="6111875" y="6553200"/>
            <a:ext cx="303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S.Serwane et.al. Science 332 (2011)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33" grpId="0"/>
      <p:bldP spid="336954" grpId="0"/>
      <p:bldP spid="306248" grpId="0" animBg="1"/>
      <p:bldP spid="3062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42237" cy="1343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motivation in brief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7903126" cy="830997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Shifts and widths of spectral lines in confining traps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42237" cy="1343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motivation in brief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theoretical aspects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33375"/>
            <a:ext cx="7742237" cy="1343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motivation in brief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theoretical aspects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933056"/>
            <a:ext cx="7399783" cy="1200329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3D free-space scattering theory is no longer valid</a:t>
            </a:r>
          </a:p>
          <a:p>
            <a:r>
              <a:rPr lang="en-US" sz="2400" dirty="0" smtClean="0"/>
              <a:t>and development of low-dimensional theory </a:t>
            </a:r>
          </a:p>
          <a:p>
            <a:r>
              <a:rPr lang="en-US" sz="2400" dirty="0" smtClean="0"/>
              <a:t>including influence of the trap is needed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2055</Words>
  <Application>Microsoft Office PowerPoint</Application>
  <PresentationFormat>Экран (4:3)</PresentationFormat>
  <Paragraphs>387</Paragraphs>
  <Slides>66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9" baseType="lpstr">
      <vt:lpstr>Тема Office</vt:lpstr>
      <vt:lpstr>Blends</vt:lpstr>
      <vt:lpstr>Graph</vt:lpstr>
      <vt:lpstr>Слайд 1</vt:lpstr>
      <vt:lpstr>Results were obtained in collaboration with </vt:lpstr>
      <vt:lpstr>Слайд 3</vt:lpstr>
      <vt:lpstr>Слайд 4</vt:lpstr>
      <vt:lpstr>Слайд 5</vt:lpstr>
      <vt:lpstr>Слайд 6</vt:lpstr>
      <vt:lpstr>motivation in brief</vt:lpstr>
      <vt:lpstr>motivation in brief</vt:lpstr>
      <vt:lpstr>motivation in brief</vt:lpstr>
      <vt:lpstr>Слайд 10</vt:lpstr>
      <vt:lpstr>motivation in brief</vt:lpstr>
      <vt:lpstr>motivation in brief</vt:lpstr>
      <vt:lpstr>Feshbach resonances</vt:lpstr>
      <vt:lpstr>Magnetic Feshbach resonances </vt:lpstr>
      <vt:lpstr>Magnetic Feshbach resonances </vt:lpstr>
      <vt:lpstr>Magnetic Feshbach resonances </vt:lpstr>
      <vt:lpstr>Magnetic Feshbach resonances </vt:lpstr>
      <vt:lpstr>Tuning  the interaction in 3D</vt:lpstr>
      <vt:lpstr>Tuning  the interaction in 3D</vt:lpstr>
      <vt:lpstr>Tuning  the interaction in 1D: B and w</vt:lpstr>
      <vt:lpstr>Tuning  the interaction in 1D: B and w</vt:lpstr>
      <vt:lpstr>Слайд 22</vt:lpstr>
      <vt:lpstr>Слайд 23</vt:lpstr>
      <vt:lpstr>Слайд 24</vt:lpstr>
      <vt:lpstr>tensorial  structure of the interatomic interaction V(r)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tensorial  structure of the interatomic interaction V(r)  </vt:lpstr>
      <vt:lpstr>tensorial  structure of the interatomic interaction V(r)  </vt:lpstr>
      <vt:lpstr>tensorial  structure of the interatomic interaction V(r)  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tensorial  structure of the interatomic interaction V(r)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tensorial  structure of the interatomic interaction V(r)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Outlook </vt:lpstr>
      <vt:lpstr>Outlook </vt:lpstr>
      <vt:lpstr>Outlook </vt:lpstr>
      <vt:lpstr>Outlook </vt:lpstr>
      <vt:lpstr>Quantum simulation with fully controlled  few-body systems</vt:lpstr>
      <vt:lpstr>Preparation</vt:lpstr>
      <vt:lpstr>High fidelity preparation</vt:lpstr>
      <vt:lpstr>Detection: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Shifts and widths of Feshbach resonances in atomic waveguides</dc:title>
  <dc:creator>user</dc:creator>
  <cp:lastModifiedBy>НИКС</cp:lastModifiedBy>
  <cp:revision>290</cp:revision>
  <dcterms:created xsi:type="dcterms:W3CDTF">2013-02-08T04:57:02Z</dcterms:created>
  <dcterms:modified xsi:type="dcterms:W3CDTF">2014-12-03T00:07:12Z</dcterms:modified>
</cp:coreProperties>
</file>