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58" r:id="rId2"/>
    <p:sldId id="578" r:id="rId3"/>
    <p:sldId id="268" r:id="rId4"/>
    <p:sldId id="557" r:id="rId5"/>
    <p:sldId id="576" r:id="rId6"/>
    <p:sldId id="555" r:id="rId7"/>
    <p:sldId id="560" r:id="rId8"/>
    <p:sldId id="572" r:id="rId9"/>
    <p:sldId id="556" r:id="rId10"/>
    <p:sldId id="559" r:id="rId11"/>
    <p:sldId id="609" r:id="rId12"/>
    <p:sldId id="602" r:id="rId13"/>
    <p:sldId id="584" r:id="rId14"/>
    <p:sldId id="585" r:id="rId15"/>
    <p:sldId id="607" r:id="rId16"/>
    <p:sldId id="608" r:id="rId17"/>
    <p:sldId id="610" r:id="rId18"/>
    <p:sldId id="599" r:id="rId19"/>
    <p:sldId id="579" r:id="rId20"/>
    <p:sldId id="592" r:id="rId21"/>
    <p:sldId id="594" r:id="rId22"/>
    <p:sldId id="595" r:id="rId23"/>
    <p:sldId id="596" r:id="rId24"/>
    <p:sldId id="601" r:id="rId25"/>
    <p:sldId id="606" r:id="rId26"/>
    <p:sldId id="577" r:id="rId27"/>
    <p:sldId id="573" r:id="rId28"/>
    <p:sldId id="574" r:id="rId29"/>
    <p:sldId id="575" r:id="rId30"/>
    <p:sldId id="597" r:id="rId31"/>
    <p:sldId id="598" r:id="rId32"/>
    <p:sldId id="61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CC"/>
    <a:srgbClr val="99FF66"/>
    <a:srgbClr val="CCFF99"/>
    <a:srgbClr val="CCFF33"/>
    <a:srgbClr val="99FF33"/>
    <a:srgbClr val="FF0000"/>
    <a:srgbClr val="D60093"/>
    <a:srgbClr val="FF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>
      <p:cViewPr>
        <p:scale>
          <a:sx n="80" d="100"/>
          <a:sy n="80" d="100"/>
        </p:scale>
        <p:origin x="-51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15C7C-AF87-4B4B-B185-EA1D50CCDB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B7624AA9-97C6-413F-9EA6-7E69F65072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D948A9C-D757-498F-A45C-E5A13EDDA517}" type="parTrans" cxnId="{CA9B80BF-39D5-42C9-9BC7-0DC75FAAFCD1}">
      <dgm:prSet/>
      <dgm:spPr/>
    </dgm:pt>
    <dgm:pt modelId="{5CC6212A-3289-4CF6-B97A-A0B7E89F82C1}" type="sibTrans" cxnId="{CA9B80BF-39D5-42C9-9BC7-0DC75FAAFCD1}">
      <dgm:prSet/>
      <dgm:spPr/>
    </dgm:pt>
    <dgm:pt modelId="{7BF9F642-0F2A-4C51-9793-14D98B3602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612563B-3D49-4F6B-8246-0A9D3456F017}" type="parTrans" cxnId="{6B08F9DE-F4CA-453F-8E76-66163B2B1F02}">
      <dgm:prSet/>
      <dgm:spPr/>
    </dgm:pt>
    <dgm:pt modelId="{EF607AC1-2A2C-48B9-BAE8-E69B397489F6}" type="sibTrans" cxnId="{6B08F9DE-F4CA-453F-8E76-66163B2B1F02}">
      <dgm:prSet/>
      <dgm:spPr/>
    </dgm:pt>
    <dgm:pt modelId="{2263236D-5AD5-4D1E-8C71-094D5D247F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FBC86E0-D0C7-4208-8EBF-35F8E6BEB845}" type="parTrans" cxnId="{AC0472C3-CCAD-4B15-9FE2-87ABF20FC19E}">
      <dgm:prSet/>
      <dgm:spPr/>
    </dgm:pt>
    <dgm:pt modelId="{DB00965D-63EC-4816-A809-0CCEB9EB43ED}" type="sibTrans" cxnId="{AC0472C3-CCAD-4B15-9FE2-87ABF20FC19E}">
      <dgm:prSet/>
      <dgm:spPr/>
    </dgm:pt>
    <dgm:pt modelId="{5567BEF8-D8FE-427F-ACA9-4B4A65B8D8A2}" type="pres">
      <dgm:prSet presAssocID="{BE615C7C-AF87-4B4B-B185-EA1D50CCDBA1}" presName="compositeShape" presStyleCnt="0">
        <dgm:presLayoutVars>
          <dgm:chMax val="7"/>
          <dgm:dir/>
          <dgm:resizeHandles val="exact"/>
        </dgm:presLayoutVars>
      </dgm:prSet>
      <dgm:spPr/>
    </dgm:pt>
    <dgm:pt modelId="{855BA472-6BE2-4B28-9277-3B4E9646551E}" type="pres">
      <dgm:prSet presAssocID="{B7624AA9-97C6-413F-9EA6-7E69F65072CC}" presName="circ1" presStyleLbl="vennNode1" presStyleIdx="0" presStyleCnt="3"/>
      <dgm:spPr/>
      <dgm:t>
        <a:bodyPr/>
        <a:lstStyle/>
        <a:p>
          <a:endParaRPr lang="ru-RU"/>
        </a:p>
      </dgm:t>
    </dgm:pt>
    <dgm:pt modelId="{39CD2509-6A81-49D4-AB4C-F4B957B45752}" type="pres">
      <dgm:prSet presAssocID="{B7624AA9-97C6-413F-9EA6-7E69F65072C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8D245-8E5E-4E6E-9515-2BB97A7E0FAC}" type="pres">
      <dgm:prSet presAssocID="{7BF9F642-0F2A-4C51-9793-14D98B3602BD}" presName="circ2" presStyleLbl="vennNode1" presStyleIdx="1" presStyleCnt="3"/>
      <dgm:spPr/>
      <dgm:t>
        <a:bodyPr/>
        <a:lstStyle/>
        <a:p>
          <a:endParaRPr lang="ru-RU"/>
        </a:p>
      </dgm:t>
    </dgm:pt>
    <dgm:pt modelId="{09905474-C274-48D3-A45F-AA9ADCC8D4AE}" type="pres">
      <dgm:prSet presAssocID="{7BF9F642-0F2A-4C51-9793-14D98B3602B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AB5B6-52DD-4E21-9D1C-1A024621A122}" type="pres">
      <dgm:prSet presAssocID="{2263236D-5AD5-4D1E-8C71-094D5D247F92}" presName="circ3" presStyleLbl="vennNode1" presStyleIdx="2" presStyleCnt="3"/>
      <dgm:spPr/>
      <dgm:t>
        <a:bodyPr/>
        <a:lstStyle/>
        <a:p>
          <a:endParaRPr lang="ru-RU"/>
        </a:p>
      </dgm:t>
    </dgm:pt>
    <dgm:pt modelId="{0988646F-23B5-499A-9A78-50345D7183BD}" type="pres">
      <dgm:prSet presAssocID="{2263236D-5AD5-4D1E-8C71-094D5D247F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6BBEA-013B-4755-9C8E-96605A97551E}" type="presOf" srcId="{B7624AA9-97C6-413F-9EA6-7E69F65072CC}" destId="{855BA472-6BE2-4B28-9277-3B4E9646551E}" srcOrd="0" destOrd="0" presId="urn:microsoft.com/office/officeart/2005/8/layout/venn1"/>
    <dgm:cxn modelId="{AC0472C3-CCAD-4B15-9FE2-87ABF20FC19E}" srcId="{BE615C7C-AF87-4B4B-B185-EA1D50CCDBA1}" destId="{2263236D-5AD5-4D1E-8C71-094D5D247F92}" srcOrd="2" destOrd="0" parTransId="{2FBC86E0-D0C7-4208-8EBF-35F8E6BEB845}" sibTransId="{DB00965D-63EC-4816-A809-0CCEB9EB43ED}"/>
    <dgm:cxn modelId="{2C60EFF0-99F7-437F-B522-0264EE18031A}" type="presOf" srcId="{BE615C7C-AF87-4B4B-B185-EA1D50CCDBA1}" destId="{5567BEF8-D8FE-427F-ACA9-4B4A65B8D8A2}" srcOrd="0" destOrd="0" presId="urn:microsoft.com/office/officeart/2005/8/layout/venn1"/>
    <dgm:cxn modelId="{936E19F3-1720-45C2-8933-E824E573D5CE}" type="presOf" srcId="{7BF9F642-0F2A-4C51-9793-14D98B3602BD}" destId="{09905474-C274-48D3-A45F-AA9ADCC8D4AE}" srcOrd="1" destOrd="0" presId="urn:microsoft.com/office/officeart/2005/8/layout/venn1"/>
    <dgm:cxn modelId="{00596F6D-B547-4683-9B89-5EF9683F3825}" type="presOf" srcId="{B7624AA9-97C6-413F-9EA6-7E69F65072CC}" destId="{39CD2509-6A81-49D4-AB4C-F4B957B45752}" srcOrd="1" destOrd="0" presId="urn:microsoft.com/office/officeart/2005/8/layout/venn1"/>
    <dgm:cxn modelId="{2E793C6B-B3B3-45F4-9623-FC65A6D388D6}" type="presOf" srcId="{7BF9F642-0F2A-4C51-9793-14D98B3602BD}" destId="{6088D245-8E5E-4E6E-9515-2BB97A7E0FAC}" srcOrd="0" destOrd="0" presId="urn:microsoft.com/office/officeart/2005/8/layout/venn1"/>
    <dgm:cxn modelId="{6B08F9DE-F4CA-453F-8E76-66163B2B1F02}" srcId="{BE615C7C-AF87-4B4B-B185-EA1D50CCDBA1}" destId="{7BF9F642-0F2A-4C51-9793-14D98B3602BD}" srcOrd="1" destOrd="0" parTransId="{4612563B-3D49-4F6B-8246-0A9D3456F017}" sibTransId="{EF607AC1-2A2C-48B9-BAE8-E69B397489F6}"/>
    <dgm:cxn modelId="{CA9B80BF-39D5-42C9-9BC7-0DC75FAAFCD1}" srcId="{BE615C7C-AF87-4B4B-B185-EA1D50CCDBA1}" destId="{B7624AA9-97C6-413F-9EA6-7E69F65072CC}" srcOrd="0" destOrd="0" parTransId="{7D948A9C-D757-498F-A45C-E5A13EDDA517}" sibTransId="{5CC6212A-3289-4CF6-B97A-A0B7E89F82C1}"/>
    <dgm:cxn modelId="{5FEFD90F-454B-4C52-9147-E219B80D300F}" type="presOf" srcId="{2263236D-5AD5-4D1E-8C71-094D5D247F92}" destId="{F79AB5B6-52DD-4E21-9D1C-1A024621A122}" srcOrd="0" destOrd="0" presId="urn:microsoft.com/office/officeart/2005/8/layout/venn1"/>
    <dgm:cxn modelId="{BE99F623-08A3-44F7-B9C1-2AB2645FB8B3}" type="presOf" srcId="{2263236D-5AD5-4D1E-8C71-094D5D247F92}" destId="{0988646F-23B5-499A-9A78-50345D7183BD}" srcOrd="1" destOrd="0" presId="urn:microsoft.com/office/officeart/2005/8/layout/venn1"/>
    <dgm:cxn modelId="{2A86F229-FA7E-45F3-B775-20960716EB27}" type="presParOf" srcId="{5567BEF8-D8FE-427F-ACA9-4B4A65B8D8A2}" destId="{855BA472-6BE2-4B28-9277-3B4E9646551E}" srcOrd="0" destOrd="0" presId="urn:microsoft.com/office/officeart/2005/8/layout/venn1"/>
    <dgm:cxn modelId="{0F0D38E2-9E43-497B-8A75-2B0A374417A1}" type="presParOf" srcId="{5567BEF8-D8FE-427F-ACA9-4B4A65B8D8A2}" destId="{39CD2509-6A81-49D4-AB4C-F4B957B45752}" srcOrd="1" destOrd="0" presId="urn:microsoft.com/office/officeart/2005/8/layout/venn1"/>
    <dgm:cxn modelId="{D0F29431-5CA5-4FC6-8E5E-3E55778403CB}" type="presParOf" srcId="{5567BEF8-D8FE-427F-ACA9-4B4A65B8D8A2}" destId="{6088D245-8E5E-4E6E-9515-2BB97A7E0FAC}" srcOrd="2" destOrd="0" presId="urn:microsoft.com/office/officeart/2005/8/layout/venn1"/>
    <dgm:cxn modelId="{4E0E98D7-6CD1-4206-9C2B-8BF5C17DB46A}" type="presParOf" srcId="{5567BEF8-D8FE-427F-ACA9-4B4A65B8D8A2}" destId="{09905474-C274-48D3-A45F-AA9ADCC8D4AE}" srcOrd="3" destOrd="0" presId="urn:microsoft.com/office/officeart/2005/8/layout/venn1"/>
    <dgm:cxn modelId="{9DA1B0A9-6E75-4364-A9A2-AF1A80398BBA}" type="presParOf" srcId="{5567BEF8-D8FE-427F-ACA9-4B4A65B8D8A2}" destId="{F79AB5B6-52DD-4E21-9D1C-1A024621A122}" srcOrd="4" destOrd="0" presId="urn:microsoft.com/office/officeart/2005/8/layout/venn1"/>
    <dgm:cxn modelId="{84042BB7-42F3-41F2-B849-3D9838D2FAA8}" type="presParOf" srcId="{5567BEF8-D8FE-427F-ACA9-4B4A65B8D8A2}" destId="{0988646F-23B5-499A-9A78-50345D7183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B418A-E94D-4B15-AD9D-4E90301C9D6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1DEE08D1-1202-4940-BD5A-77169FF312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4CFB23B-E9C7-4D81-A402-CBDCBC509C31}" type="parTrans" cxnId="{B5F6DEE2-DC72-4463-813A-D39884B66F7C}">
      <dgm:prSet/>
      <dgm:spPr/>
    </dgm:pt>
    <dgm:pt modelId="{E2F69933-8684-4E84-B511-B115CCEA8657}" type="sibTrans" cxnId="{B5F6DEE2-DC72-4463-813A-D39884B66F7C}">
      <dgm:prSet/>
      <dgm:spPr/>
    </dgm:pt>
    <dgm:pt modelId="{D151C35F-062A-4B35-8385-1B706018AE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0F3A9AF-F0DB-489E-BA4E-5452E6F02DBC}" type="parTrans" cxnId="{6BC29E0C-B5A4-4ACC-B0F1-B9E5B29A7D31}">
      <dgm:prSet/>
      <dgm:spPr/>
    </dgm:pt>
    <dgm:pt modelId="{DD246AAA-F8A5-4035-8C28-64A2A487E880}" type="sibTrans" cxnId="{6BC29E0C-B5A4-4ACC-B0F1-B9E5B29A7D31}">
      <dgm:prSet/>
      <dgm:spPr/>
    </dgm:pt>
    <dgm:pt modelId="{52ABC1C0-79AB-4762-8B7A-CD1A0B4A63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27AB04A-E35B-42C2-9E8C-73D52331D25C}" type="parTrans" cxnId="{A459DBDE-0DF5-46BE-B16F-A07D675A58B2}">
      <dgm:prSet/>
      <dgm:spPr/>
    </dgm:pt>
    <dgm:pt modelId="{89BE063D-4E94-4D1C-BAB9-732EECFA7911}" type="sibTrans" cxnId="{A459DBDE-0DF5-46BE-B16F-A07D675A58B2}">
      <dgm:prSet/>
      <dgm:spPr/>
    </dgm:pt>
    <dgm:pt modelId="{595A4DDE-3CCB-452A-B9E5-5A531689A514}" type="pres">
      <dgm:prSet presAssocID="{BAEB418A-E94D-4B15-AD9D-4E90301C9D64}" presName="compositeShape" presStyleCnt="0">
        <dgm:presLayoutVars>
          <dgm:chMax val="7"/>
          <dgm:dir/>
          <dgm:resizeHandles val="exact"/>
        </dgm:presLayoutVars>
      </dgm:prSet>
      <dgm:spPr/>
    </dgm:pt>
    <dgm:pt modelId="{8D51417C-200E-49EB-92DD-ED89C8143F1C}" type="pres">
      <dgm:prSet presAssocID="{1DEE08D1-1202-4940-BD5A-77169FF3121C}" presName="circ1" presStyleLbl="vennNode1" presStyleIdx="0" presStyleCnt="3"/>
      <dgm:spPr/>
      <dgm:t>
        <a:bodyPr/>
        <a:lstStyle/>
        <a:p>
          <a:endParaRPr lang="ru-RU"/>
        </a:p>
      </dgm:t>
    </dgm:pt>
    <dgm:pt modelId="{8912DE4D-EEC5-4BE1-BDCD-85CC485450CE}" type="pres">
      <dgm:prSet presAssocID="{1DEE08D1-1202-4940-BD5A-77169FF312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E0D8A-DA0F-41BD-9D0E-470B6B5A34B3}" type="pres">
      <dgm:prSet presAssocID="{D151C35F-062A-4B35-8385-1B706018AE4B}" presName="circ2" presStyleLbl="vennNode1" presStyleIdx="1" presStyleCnt="3"/>
      <dgm:spPr/>
      <dgm:t>
        <a:bodyPr/>
        <a:lstStyle/>
        <a:p>
          <a:endParaRPr lang="ru-RU"/>
        </a:p>
      </dgm:t>
    </dgm:pt>
    <dgm:pt modelId="{EAEED998-EC06-4DC0-8DC8-EEB03F7309F1}" type="pres">
      <dgm:prSet presAssocID="{D151C35F-062A-4B35-8385-1B706018AE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69FF1-BB67-4362-8CD0-7AA2BD3D9E1E}" type="pres">
      <dgm:prSet presAssocID="{52ABC1C0-79AB-4762-8B7A-CD1A0B4A6393}" presName="circ3" presStyleLbl="vennNode1" presStyleIdx="2" presStyleCnt="3"/>
      <dgm:spPr/>
      <dgm:t>
        <a:bodyPr/>
        <a:lstStyle/>
        <a:p>
          <a:endParaRPr lang="ru-RU"/>
        </a:p>
      </dgm:t>
    </dgm:pt>
    <dgm:pt modelId="{1ABBD68B-6C8B-4A80-B3F9-A2DDEA0A498F}" type="pres">
      <dgm:prSet presAssocID="{52ABC1C0-79AB-4762-8B7A-CD1A0B4A63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29E0C-B5A4-4ACC-B0F1-B9E5B29A7D31}" srcId="{BAEB418A-E94D-4B15-AD9D-4E90301C9D64}" destId="{D151C35F-062A-4B35-8385-1B706018AE4B}" srcOrd="1" destOrd="0" parTransId="{20F3A9AF-F0DB-489E-BA4E-5452E6F02DBC}" sibTransId="{DD246AAA-F8A5-4035-8C28-64A2A487E880}"/>
    <dgm:cxn modelId="{C01C2E65-4D50-4F54-931D-33526BC89D25}" type="presOf" srcId="{1DEE08D1-1202-4940-BD5A-77169FF3121C}" destId="{8D51417C-200E-49EB-92DD-ED89C8143F1C}" srcOrd="0" destOrd="0" presId="urn:microsoft.com/office/officeart/2005/8/layout/venn1"/>
    <dgm:cxn modelId="{B5F6DEE2-DC72-4463-813A-D39884B66F7C}" srcId="{BAEB418A-E94D-4B15-AD9D-4E90301C9D64}" destId="{1DEE08D1-1202-4940-BD5A-77169FF3121C}" srcOrd="0" destOrd="0" parTransId="{84CFB23B-E9C7-4D81-A402-CBDCBC509C31}" sibTransId="{E2F69933-8684-4E84-B511-B115CCEA8657}"/>
    <dgm:cxn modelId="{77F4A1E8-A0F5-4A2E-AD66-9B2F9BA4AB58}" type="presOf" srcId="{52ABC1C0-79AB-4762-8B7A-CD1A0B4A6393}" destId="{1ABBD68B-6C8B-4A80-B3F9-A2DDEA0A498F}" srcOrd="1" destOrd="0" presId="urn:microsoft.com/office/officeart/2005/8/layout/venn1"/>
    <dgm:cxn modelId="{7BAC2284-81B6-4EFF-AA5A-D424F878E1CD}" type="presOf" srcId="{BAEB418A-E94D-4B15-AD9D-4E90301C9D64}" destId="{595A4DDE-3CCB-452A-B9E5-5A531689A514}" srcOrd="0" destOrd="0" presId="urn:microsoft.com/office/officeart/2005/8/layout/venn1"/>
    <dgm:cxn modelId="{A459DBDE-0DF5-46BE-B16F-A07D675A58B2}" srcId="{BAEB418A-E94D-4B15-AD9D-4E90301C9D64}" destId="{52ABC1C0-79AB-4762-8B7A-CD1A0B4A6393}" srcOrd="2" destOrd="0" parTransId="{F27AB04A-E35B-42C2-9E8C-73D52331D25C}" sibTransId="{89BE063D-4E94-4D1C-BAB9-732EECFA7911}"/>
    <dgm:cxn modelId="{52CEB02E-466E-4E4B-B884-699D0A3A8438}" type="presOf" srcId="{1DEE08D1-1202-4940-BD5A-77169FF3121C}" destId="{8912DE4D-EEC5-4BE1-BDCD-85CC485450CE}" srcOrd="1" destOrd="0" presId="urn:microsoft.com/office/officeart/2005/8/layout/venn1"/>
    <dgm:cxn modelId="{22224636-BFEF-4F8A-BEFC-AE387745CD2A}" type="presOf" srcId="{D151C35F-062A-4B35-8385-1B706018AE4B}" destId="{BB8E0D8A-DA0F-41BD-9D0E-470B6B5A34B3}" srcOrd="0" destOrd="0" presId="urn:microsoft.com/office/officeart/2005/8/layout/venn1"/>
    <dgm:cxn modelId="{0825BB48-3CF7-4070-9702-422A694B9B38}" type="presOf" srcId="{D151C35F-062A-4B35-8385-1B706018AE4B}" destId="{EAEED998-EC06-4DC0-8DC8-EEB03F7309F1}" srcOrd="1" destOrd="0" presId="urn:microsoft.com/office/officeart/2005/8/layout/venn1"/>
    <dgm:cxn modelId="{EA736872-556F-464C-8000-1E629A9F0067}" type="presOf" srcId="{52ABC1C0-79AB-4762-8B7A-CD1A0B4A6393}" destId="{92969FF1-BB67-4362-8CD0-7AA2BD3D9E1E}" srcOrd="0" destOrd="0" presId="urn:microsoft.com/office/officeart/2005/8/layout/venn1"/>
    <dgm:cxn modelId="{2D49E386-B82C-4967-BAB5-D12233E5FF7B}" type="presParOf" srcId="{595A4DDE-3CCB-452A-B9E5-5A531689A514}" destId="{8D51417C-200E-49EB-92DD-ED89C8143F1C}" srcOrd="0" destOrd="0" presId="urn:microsoft.com/office/officeart/2005/8/layout/venn1"/>
    <dgm:cxn modelId="{9F0F1BC5-E31A-45E8-8A8F-8491812EFE40}" type="presParOf" srcId="{595A4DDE-3CCB-452A-B9E5-5A531689A514}" destId="{8912DE4D-EEC5-4BE1-BDCD-85CC485450CE}" srcOrd="1" destOrd="0" presId="urn:microsoft.com/office/officeart/2005/8/layout/venn1"/>
    <dgm:cxn modelId="{48ACA8A2-FD41-475B-B597-D052B461555B}" type="presParOf" srcId="{595A4DDE-3CCB-452A-B9E5-5A531689A514}" destId="{BB8E0D8A-DA0F-41BD-9D0E-470B6B5A34B3}" srcOrd="2" destOrd="0" presId="urn:microsoft.com/office/officeart/2005/8/layout/venn1"/>
    <dgm:cxn modelId="{374E9DA9-D904-41C9-AB29-E4ACDC4FF49A}" type="presParOf" srcId="{595A4DDE-3CCB-452A-B9E5-5A531689A514}" destId="{EAEED998-EC06-4DC0-8DC8-EEB03F7309F1}" srcOrd="3" destOrd="0" presId="urn:microsoft.com/office/officeart/2005/8/layout/venn1"/>
    <dgm:cxn modelId="{4782A8EA-8179-407A-819E-39CF5E8B5769}" type="presParOf" srcId="{595A4DDE-3CCB-452A-B9E5-5A531689A514}" destId="{92969FF1-BB67-4362-8CD0-7AA2BD3D9E1E}" srcOrd="4" destOrd="0" presId="urn:microsoft.com/office/officeart/2005/8/layout/venn1"/>
    <dgm:cxn modelId="{89B5A07A-0052-4526-AC26-F894ABB3DA7A}" type="presParOf" srcId="{595A4DDE-3CCB-452A-B9E5-5A531689A514}" destId="{1ABBD68B-6C8B-4A80-B3F9-A2DDEA0A498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A7CA7-8131-4CCE-84F4-84667D7A7F4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54642960-F053-415B-A811-292191CA22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CA1EE69-DE67-4F96-B539-DE2E5374467D}" type="parTrans" cxnId="{46012AED-1078-4549-80D3-5654D06C11AE}">
      <dgm:prSet/>
      <dgm:spPr/>
    </dgm:pt>
    <dgm:pt modelId="{297D6FDC-5C70-4935-BB4B-FA78B5BFE983}" type="sibTrans" cxnId="{46012AED-1078-4549-80D3-5654D06C11AE}">
      <dgm:prSet/>
      <dgm:spPr/>
    </dgm:pt>
    <dgm:pt modelId="{9328D567-A13E-4032-9121-C3979AE6A6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D971EF2-FC14-4BF8-A9F3-1B6EA87A911E}" type="parTrans" cxnId="{E6F22A1C-B8F3-4BCC-B8DE-FDE067A144F1}">
      <dgm:prSet/>
      <dgm:spPr/>
      <dgm:t>
        <a:bodyPr/>
        <a:lstStyle/>
        <a:p>
          <a:endParaRPr lang="ru-RU"/>
        </a:p>
      </dgm:t>
    </dgm:pt>
    <dgm:pt modelId="{4A68A062-9964-48EB-BC17-A5A497C376FA}" type="sibTrans" cxnId="{E6F22A1C-B8F3-4BCC-B8DE-FDE067A144F1}">
      <dgm:prSet/>
      <dgm:spPr/>
    </dgm:pt>
    <dgm:pt modelId="{3DCA51D1-19BE-444B-9EBC-84F1B0BC0B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360BEE2-0677-408A-B862-CF4DCE7EF927}" type="parTrans" cxnId="{F95CC0CA-7EBD-4B60-A4B1-4C7758938E71}">
      <dgm:prSet/>
      <dgm:spPr/>
      <dgm:t>
        <a:bodyPr/>
        <a:lstStyle/>
        <a:p>
          <a:endParaRPr lang="ru-RU"/>
        </a:p>
      </dgm:t>
    </dgm:pt>
    <dgm:pt modelId="{20BDECFA-1EB4-4C06-9AE0-95244777B936}" type="sibTrans" cxnId="{F95CC0CA-7EBD-4B60-A4B1-4C7758938E71}">
      <dgm:prSet/>
      <dgm:spPr/>
    </dgm:pt>
    <dgm:pt modelId="{3729984A-8781-443C-9E01-2EB7A6BEC8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9BB2588-EAE4-4CED-B4AB-A25AC3C7E94F}" type="parTrans" cxnId="{9AE010A8-BFE6-4BFC-9218-81B1AC25FAD3}">
      <dgm:prSet/>
      <dgm:spPr/>
      <dgm:t>
        <a:bodyPr/>
        <a:lstStyle/>
        <a:p>
          <a:endParaRPr lang="ru-RU"/>
        </a:p>
      </dgm:t>
    </dgm:pt>
    <dgm:pt modelId="{8C9514A4-177A-4A53-87DD-4CB726403D75}" type="sibTrans" cxnId="{9AE010A8-BFE6-4BFC-9218-81B1AC25FAD3}">
      <dgm:prSet/>
      <dgm:spPr/>
    </dgm:pt>
    <dgm:pt modelId="{F4A0A1C4-E654-4A35-A5CF-0BD94C3CBCBB}" type="pres">
      <dgm:prSet presAssocID="{EB5A7CA7-8131-4CCE-84F4-84667D7A7F4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313EE8-67ED-49FD-83E7-5DC2169B75A6}" type="pres">
      <dgm:prSet presAssocID="{54642960-F053-415B-A811-292191CA2272}" presName="centerShape" presStyleLbl="node0" presStyleIdx="0" presStyleCnt="1"/>
      <dgm:spPr/>
      <dgm:t>
        <a:bodyPr/>
        <a:lstStyle/>
        <a:p>
          <a:endParaRPr lang="ru-RU"/>
        </a:p>
      </dgm:t>
    </dgm:pt>
    <dgm:pt modelId="{BC43B8CE-818A-45DA-AB61-8ECB92F61067}" type="pres">
      <dgm:prSet presAssocID="{2D971EF2-FC14-4BF8-A9F3-1B6EA87A911E}" presName="Name9" presStyleLbl="parChTrans1D2" presStyleIdx="0" presStyleCnt="3"/>
      <dgm:spPr/>
      <dgm:t>
        <a:bodyPr/>
        <a:lstStyle/>
        <a:p>
          <a:endParaRPr lang="ru-RU"/>
        </a:p>
      </dgm:t>
    </dgm:pt>
    <dgm:pt modelId="{9E481885-BA57-4E37-BDA2-BE8B2AAF232A}" type="pres">
      <dgm:prSet presAssocID="{2D971EF2-FC14-4BF8-A9F3-1B6EA87A911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33A08AF-29AC-4BC6-AD84-BE4B8C3BB644}" type="pres">
      <dgm:prSet presAssocID="{9328D567-A13E-4032-9121-C3979AE6A6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159B3-8BD0-4A1E-B473-17D03862A8FB}" type="pres">
      <dgm:prSet presAssocID="{A360BEE2-0677-408A-B862-CF4DCE7EF927}" presName="Name9" presStyleLbl="parChTrans1D2" presStyleIdx="1" presStyleCnt="3"/>
      <dgm:spPr/>
      <dgm:t>
        <a:bodyPr/>
        <a:lstStyle/>
        <a:p>
          <a:endParaRPr lang="ru-RU"/>
        </a:p>
      </dgm:t>
    </dgm:pt>
    <dgm:pt modelId="{9C64DF42-D662-480E-8616-E9053EAF5EC9}" type="pres">
      <dgm:prSet presAssocID="{A360BEE2-0677-408A-B862-CF4DCE7EF9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D51AA65-6585-4967-8DA3-B914B27C7B12}" type="pres">
      <dgm:prSet presAssocID="{3DCA51D1-19BE-444B-9EBC-84F1B0BC0B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63084-9219-4287-B43B-6F91121F2F18}" type="pres">
      <dgm:prSet presAssocID="{E9BB2588-EAE4-4CED-B4AB-A25AC3C7E94F}" presName="Name9" presStyleLbl="parChTrans1D2" presStyleIdx="2" presStyleCnt="3"/>
      <dgm:spPr/>
      <dgm:t>
        <a:bodyPr/>
        <a:lstStyle/>
        <a:p>
          <a:endParaRPr lang="ru-RU"/>
        </a:p>
      </dgm:t>
    </dgm:pt>
    <dgm:pt modelId="{4CBB74FE-134B-43B6-B3F4-EE5887DA5E79}" type="pres">
      <dgm:prSet presAssocID="{E9BB2588-EAE4-4CED-B4AB-A25AC3C7E94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5F0869E-5028-4D84-A92D-58352746B5FF}" type="pres">
      <dgm:prSet presAssocID="{3729984A-8781-443C-9E01-2EB7A6BEC8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12AED-1078-4549-80D3-5654D06C11AE}" srcId="{EB5A7CA7-8131-4CCE-84F4-84667D7A7F4F}" destId="{54642960-F053-415B-A811-292191CA2272}" srcOrd="0" destOrd="0" parTransId="{6CA1EE69-DE67-4F96-B539-DE2E5374467D}" sibTransId="{297D6FDC-5C70-4935-BB4B-FA78B5BFE983}"/>
    <dgm:cxn modelId="{9810B0AA-C0FD-4723-BEB4-7159702409CB}" type="presOf" srcId="{9328D567-A13E-4032-9121-C3979AE6A628}" destId="{133A08AF-29AC-4BC6-AD84-BE4B8C3BB644}" srcOrd="0" destOrd="0" presId="urn:microsoft.com/office/officeart/2005/8/layout/radial1"/>
    <dgm:cxn modelId="{7F7E8263-9D40-47A1-A64B-06227166B703}" type="presOf" srcId="{2D971EF2-FC14-4BF8-A9F3-1B6EA87A911E}" destId="{9E481885-BA57-4E37-BDA2-BE8B2AAF232A}" srcOrd="1" destOrd="0" presId="urn:microsoft.com/office/officeart/2005/8/layout/radial1"/>
    <dgm:cxn modelId="{777067F3-86B0-4FCF-8477-44C197179412}" type="presOf" srcId="{E9BB2588-EAE4-4CED-B4AB-A25AC3C7E94F}" destId="{4CBB74FE-134B-43B6-B3F4-EE5887DA5E79}" srcOrd="1" destOrd="0" presId="urn:microsoft.com/office/officeart/2005/8/layout/radial1"/>
    <dgm:cxn modelId="{9AE010A8-BFE6-4BFC-9218-81B1AC25FAD3}" srcId="{54642960-F053-415B-A811-292191CA2272}" destId="{3729984A-8781-443C-9E01-2EB7A6BEC816}" srcOrd="2" destOrd="0" parTransId="{E9BB2588-EAE4-4CED-B4AB-A25AC3C7E94F}" sibTransId="{8C9514A4-177A-4A53-87DD-4CB726403D75}"/>
    <dgm:cxn modelId="{C8DB78D5-3CBA-4178-8DBF-32FF1EF4E1AA}" type="presOf" srcId="{E9BB2588-EAE4-4CED-B4AB-A25AC3C7E94F}" destId="{C6763084-9219-4287-B43B-6F91121F2F18}" srcOrd="0" destOrd="0" presId="urn:microsoft.com/office/officeart/2005/8/layout/radial1"/>
    <dgm:cxn modelId="{E0B7B28D-686F-41DD-936D-E9D235FB15AF}" type="presOf" srcId="{A360BEE2-0677-408A-B862-CF4DCE7EF927}" destId="{9C64DF42-D662-480E-8616-E9053EAF5EC9}" srcOrd="1" destOrd="0" presId="urn:microsoft.com/office/officeart/2005/8/layout/radial1"/>
    <dgm:cxn modelId="{827799A2-0C24-473C-8743-A7832CA05BF8}" type="presOf" srcId="{A360BEE2-0677-408A-B862-CF4DCE7EF927}" destId="{A2C159B3-8BD0-4A1E-B473-17D03862A8FB}" srcOrd="0" destOrd="0" presId="urn:microsoft.com/office/officeart/2005/8/layout/radial1"/>
    <dgm:cxn modelId="{3157581A-E680-4803-96B7-736E5534CDE1}" type="presOf" srcId="{2D971EF2-FC14-4BF8-A9F3-1B6EA87A911E}" destId="{BC43B8CE-818A-45DA-AB61-8ECB92F61067}" srcOrd="0" destOrd="0" presId="urn:microsoft.com/office/officeart/2005/8/layout/radial1"/>
    <dgm:cxn modelId="{7AA4EC6E-11A3-49CA-B4F7-02E7647B4504}" type="presOf" srcId="{54642960-F053-415B-A811-292191CA2272}" destId="{78313EE8-67ED-49FD-83E7-5DC2169B75A6}" srcOrd="0" destOrd="0" presId="urn:microsoft.com/office/officeart/2005/8/layout/radial1"/>
    <dgm:cxn modelId="{43656517-526F-42FB-9F15-7080794B3694}" type="presOf" srcId="{3DCA51D1-19BE-444B-9EBC-84F1B0BC0B7D}" destId="{8D51AA65-6585-4967-8DA3-B914B27C7B12}" srcOrd="0" destOrd="0" presId="urn:microsoft.com/office/officeart/2005/8/layout/radial1"/>
    <dgm:cxn modelId="{CD8BC425-8B3A-451F-A167-E124AB2A959B}" type="presOf" srcId="{3729984A-8781-443C-9E01-2EB7A6BEC816}" destId="{85F0869E-5028-4D84-A92D-58352746B5FF}" srcOrd="0" destOrd="0" presId="urn:microsoft.com/office/officeart/2005/8/layout/radial1"/>
    <dgm:cxn modelId="{2E6500C9-3E52-406F-97E0-73666ED3C119}" type="presOf" srcId="{EB5A7CA7-8131-4CCE-84F4-84667D7A7F4F}" destId="{F4A0A1C4-E654-4A35-A5CF-0BD94C3CBCBB}" srcOrd="0" destOrd="0" presId="urn:microsoft.com/office/officeart/2005/8/layout/radial1"/>
    <dgm:cxn modelId="{F95CC0CA-7EBD-4B60-A4B1-4C7758938E71}" srcId="{54642960-F053-415B-A811-292191CA2272}" destId="{3DCA51D1-19BE-444B-9EBC-84F1B0BC0B7D}" srcOrd="1" destOrd="0" parTransId="{A360BEE2-0677-408A-B862-CF4DCE7EF927}" sibTransId="{20BDECFA-1EB4-4C06-9AE0-95244777B936}"/>
    <dgm:cxn modelId="{E6F22A1C-B8F3-4BCC-B8DE-FDE067A144F1}" srcId="{54642960-F053-415B-A811-292191CA2272}" destId="{9328D567-A13E-4032-9121-C3979AE6A628}" srcOrd="0" destOrd="0" parTransId="{2D971EF2-FC14-4BF8-A9F3-1B6EA87A911E}" sibTransId="{4A68A062-9964-48EB-BC17-A5A497C376FA}"/>
    <dgm:cxn modelId="{D6AF3077-FA9D-451E-8EBB-20933BF38BE6}" type="presParOf" srcId="{F4A0A1C4-E654-4A35-A5CF-0BD94C3CBCBB}" destId="{78313EE8-67ED-49FD-83E7-5DC2169B75A6}" srcOrd="0" destOrd="0" presId="urn:microsoft.com/office/officeart/2005/8/layout/radial1"/>
    <dgm:cxn modelId="{BDEF7568-5EBD-4AA7-98EC-6098DAB2F81D}" type="presParOf" srcId="{F4A0A1C4-E654-4A35-A5CF-0BD94C3CBCBB}" destId="{BC43B8CE-818A-45DA-AB61-8ECB92F61067}" srcOrd="1" destOrd="0" presId="urn:microsoft.com/office/officeart/2005/8/layout/radial1"/>
    <dgm:cxn modelId="{99E2E294-9D70-47BB-93DF-B4E33DF0189F}" type="presParOf" srcId="{BC43B8CE-818A-45DA-AB61-8ECB92F61067}" destId="{9E481885-BA57-4E37-BDA2-BE8B2AAF232A}" srcOrd="0" destOrd="0" presId="urn:microsoft.com/office/officeart/2005/8/layout/radial1"/>
    <dgm:cxn modelId="{7B0417B1-D7DF-41DE-974C-C740D94CE3F3}" type="presParOf" srcId="{F4A0A1C4-E654-4A35-A5CF-0BD94C3CBCBB}" destId="{133A08AF-29AC-4BC6-AD84-BE4B8C3BB644}" srcOrd="2" destOrd="0" presId="urn:microsoft.com/office/officeart/2005/8/layout/radial1"/>
    <dgm:cxn modelId="{1CF81D57-10C9-4A81-9774-13207D6DE1E5}" type="presParOf" srcId="{F4A0A1C4-E654-4A35-A5CF-0BD94C3CBCBB}" destId="{A2C159B3-8BD0-4A1E-B473-17D03862A8FB}" srcOrd="3" destOrd="0" presId="urn:microsoft.com/office/officeart/2005/8/layout/radial1"/>
    <dgm:cxn modelId="{3987D80C-433B-4939-AD88-26F087D02DE4}" type="presParOf" srcId="{A2C159B3-8BD0-4A1E-B473-17D03862A8FB}" destId="{9C64DF42-D662-480E-8616-E9053EAF5EC9}" srcOrd="0" destOrd="0" presId="urn:microsoft.com/office/officeart/2005/8/layout/radial1"/>
    <dgm:cxn modelId="{E8E84B0E-9799-47DC-B539-D0B560B8191F}" type="presParOf" srcId="{F4A0A1C4-E654-4A35-A5CF-0BD94C3CBCBB}" destId="{8D51AA65-6585-4967-8DA3-B914B27C7B12}" srcOrd="4" destOrd="0" presId="urn:microsoft.com/office/officeart/2005/8/layout/radial1"/>
    <dgm:cxn modelId="{17E8F70A-9B7A-4370-BB3A-454C97CD91F8}" type="presParOf" srcId="{F4A0A1C4-E654-4A35-A5CF-0BD94C3CBCBB}" destId="{C6763084-9219-4287-B43B-6F91121F2F18}" srcOrd="5" destOrd="0" presId="urn:microsoft.com/office/officeart/2005/8/layout/radial1"/>
    <dgm:cxn modelId="{2E2A5DF0-20B5-4472-8707-DD2A563259FD}" type="presParOf" srcId="{C6763084-9219-4287-B43B-6F91121F2F18}" destId="{4CBB74FE-134B-43B6-B3F4-EE5887DA5E79}" srcOrd="0" destOrd="0" presId="urn:microsoft.com/office/officeart/2005/8/layout/radial1"/>
    <dgm:cxn modelId="{40F2FFE6-52DD-48E7-8443-90D349994A14}" type="presParOf" srcId="{F4A0A1C4-E654-4A35-A5CF-0BD94C3CBCBB}" destId="{85F0869E-5028-4D84-A92D-58352746B5F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6A4FB-F093-46DA-9CC2-35313492BA0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43B2ED1B-372D-49E5-BFAC-D9988B4502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9EDEB09-12ED-4299-A4AC-E17A1ED5EFE1}" type="parTrans" cxnId="{39ED319A-691B-43E0-AD52-7782B55C6E6D}">
      <dgm:prSet/>
      <dgm:spPr/>
    </dgm:pt>
    <dgm:pt modelId="{D91B5B6E-7DCA-4C5F-836C-78A546BFD197}" type="sibTrans" cxnId="{39ED319A-691B-43E0-AD52-7782B55C6E6D}">
      <dgm:prSet/>
      <dgm:spPr/>
    </dgm:pt>
    <dgm:pt modelId="{CE44BAAF-3B21-4107-B2CB-1ED04D2E08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8330AAE-4B20-4223-B368-F659AC245424}" type="parTrans" cxnId="{E7B2D40B-4222-4CD5-BD10-17C6443A9270}">
      <dgm:prSet/>
      <dgm:spPr/>
      <dgm:t>
        <a:bodyPr/>
        <a:lstStyle/>
        <a:p>
          <a:endParaRPr lang="ru-RU"/>
        </a:p>
      </dgm:t>
    </dgm:pt>
    <dgm:pt modelId="{8F6103A1-9FD4-4A64-A4BC-653ED131256A}" type="sibTrans" cxnId="{E7B2D40B-4222-4CD5-BD10-17C6443A9270}">
      <dgm:prSet/>
      <dgm:spPr/>
    </dgm:pt>
    <dgm:pt modelId="{64AA7633-5519-4AA3-9F77-6AA7A526CD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DD1E9E8-DD99-49A5-901C-41699B2F1BB2}" type="parTrans" cxnId="{617312D6-135E-49A4-A660-35F0A3E85C0F}">
      <dgm:prSet/>
      <dgm:spPr/>
      <dgm:t>
        <a:bodyPr/>
        <a:lstStyle/>
        <a:p>
          <a:endParaRPr lang="ru-RU"/>
        </a:p>
      </dgm:t>
    </dgm:pt>
    <dgm:pt modelId="{F0E18D64-78D6-46A7-BE92-2FDD12F4A4F2}" type="sibTrans" cxnId="{617312D6-135E-49A4-A660-35F0A3E85C0F}">
      <dgm:prSet/>
      <dgm:spPr/>
    </dgm:pt>
    <dgm:pt modelId="{9122CD10-DED6-4AD8-8B35-94AAB4F49F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6C20CE0-4AE5-45D4-81F7-C3AD48D4F908}" type="parTrans" cxnId="{5541E53D-A7D5-4FDF-89BE-766733236597}">
      <dgm:prSet/>
      <dgm:spPr/>
      <dgm:t>
        <a:bodyPr/>
        <a:lstStyle/>
        <a:p>
          <a:endParaRPr lang="ru-RU"/>
        </a:p>
      </dgm:t>
    </dgm:pt>
    <dgm:pt modelId="{9CD80C78-B25A-4D0B-8A39-D48E65E95D81}" type="sibTrans" cxnId="{5541E53D-A7D5-4FDF-89BE-766733236597}">
      <dgm:prSet/>
      <dgm:spPr/>
    </dgm:pt>
    <dgm:pt modelId="{CC908BFA-4CFE-43E8-82D6-10C476F7FA91}" type="pres">
      <dgm:prSet presAssocID="{1C36A4FB-F093-46DA-9CC2-35313492BA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BBBF1A-0B47-4A6D-A6D0-36496D4C6CFF}" type="pres">
      <dgm:prSet presAssocID="{43B2ED1B-372D-49E5-BFAC-D9988B45022D}" presName="centerShape" presStyleLbl="node0" presStyleIdx="0" presStyleCnt="1"/>
      <dgm:spPr/>
      <dgm:t>
        <a:bodyPr/>
        <a:lstStyle/>
        <a:p>
          <a:endParaRPr lang="ru-RU"/>
        </a:p>
      </dgm:t>
    </dgm:pt>
    <dgm:pt modelId="{D4BD78EB-50FE-4BE6-BFDA-CFE35FA357A4}" type="pres">
      <dgm:prSet presAssocID="{A8330AAE-4B20-4223-B368-F659AC245424}" presName="Name9" presStyleLbl="parChTrans1D2" presStyleIdx="0" presStyleCnt="3"/>
      <dgm:spPr/>
      <dgm:t>
        <a:bodyPr/>
        <a:lstStyle/>
        <a:p>
          <a:endParaRPr lang="ru-RU"/>
        </a:p>
      </dgm:t>
    </dgm:pt>
    <dgm:pt modelId="{1F3ADEC0-A41C-4B35-8439-7FECA3FFD04A}" type="pres">
      <dgm:prSet presAssocID="{A8330AAE-4B20-4223-B368-F659AC24542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2DC77B9-7974-40FD-8E44-DFED8100E919}" type="pres">
      <dgm:prSet presAssocID="{CE44BAAF-3B21-4107-B2CB-1ED04D2E08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796A-B380-434B-A7D8-553B357FDEBF}" type="pres">
      <dgm:prSet presAssocID="{4DD1E9E8-DD99-49A5-901C-41699B2F1BB2}" presName="Name9" presStyleLbl="parChTrans1D2" presStyleIdx="1" presStyleCnt="3"/>
      <dgm:spPr/>
      <dgm:t>
        <a:bodyPr/>
        <a:lstStyle/>
        <a:p>
          <a:endParaRPr lang="ru-RU"/>
        </a:p>
      </dgm:t>
    </dgm:pt>
    <dgm:pt modelId="{2F2DE06A-D8E2-43F4-BF86-81CE44C8ACE5}" type="pres">
      <dgm:prSet presAssocID="{4DD1E9E8-DD99-49A5-901C-41699B2F1BB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632ABCC-3BDB-46DE-8121-03B2D90B1B98}" type="pres">
      <dgm:prSet presAssocID="{64AA7633-5519-4AA3-9F77-6AA7A526CD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13FFD-5897-4123-B45A-BFA14987565F}" type="pres">
      <dgm:prSet presAssocID="{56C20CE0-4AE5-45D4-81F7-C3AD48D4F908}" presName="Name9" presStyleLbl="parChTrans1D2" presStyleIdx="2" presStyleCnt="3"/>
      <dgm:spPr/>
      <dgm:t>
        <a:bodyPr/>
        <a:lstStyle/>
        <a:p>
          <a:endParaRPr lang="ru-RU"/>
        </a:p>
      </dgm:t>
    </dgm:pt>
    <dgm:pt modelId="{C2CFAE20-7BA5-42D8-B691-12DD9F055C9D}" type="pres">
      <dgm:prSet presAssocID="{56C20CE0-4AE5-45D4-81F7-C3AD48D4F90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EE4A6F1-7796-430E-81F6-30600127E6A5}" type="pres">
      <dgm:prSet presAssocID="{9122CD10-DED6-4AD8-8B35-94AAB4F49F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1E53D-A7D5-4FDF-89BE-766733236597}" srcId="{43B2ED1B-372D-49E5-BFAC-D9988B45022D}" destId="{9122CD10-DED6-4AD8-8B35-94AAB4F49F37}" srcOrd="2" destOrd="0" parTransId="{56C20CE0-4AE5-45D4-81F7-C3AD48D4F908}" sibTransId="{9CD80C78-B25A-4D0B-8A39-D48E65E95D81}"/>
    <dgm:cxn modelId="{2652826C-CC8E-4E68-AA2D-9BD6B9824415}" type="presOf" srcId="{43B2ED1B-372D-49E5-BFAC-D9988B45022D}" destId="{C0BBBF1A-0B47-4A6D-A6D0-36496D4C6CFF}" srcOrd="0" destOrd="0" presId="urn:microsoft.com/office/officeart/2005/8/layout/radial1"/>
    <dgm:cxn modelId="{8484B347-8451-441F-8AF3-BBDA4CBE7965}" type="presOf" srcId="{56C20CE0-4AE5-45D4-81F7-C3AD48D4F908}" destId="{41213FFD-5897-4123-B45A-BFA14987565F}" srcOrd="0" destOrd="0" presId="urn:microsoft.com/office/officeart/2005/8/layout/radial1"/>
    <dgm:cxn modelId="{CA1067D4-E306-42DD-AD13-D11E5F06D5AD}" type="presOf" srcId="{4DD1E9E8-DD99-49A5-901C-41699B2F1BB2}" destId="{CD22796A-B380-434B-A7D8-553B357FDEBF}" srcOrd="0" destOrd="0" presId="urn:microsoft.com/office/officeart/2005/8/layout/radial1"/>
    <dgm:cxn modelId="{90FB9B82-AB97-49B2-9CAD-3C2E5EBAE0A5}" type="presOf" srcId="{4DD1E9E8-DD99-49A5-901C-41699B2F1BB2}" destId="{2F2DE06A-D8E2-43F4-BF86-81CE44C8ACE5}" srcOrd="1" destOrd="0" presId="urn:microsoft.com/office/officeart/2005/8/layout/radial1"/>
    <dgm:cxn modelId="{F91C46E7-3A29-43F9-961B-8EBC30B70361}" type="presOf" srcId="{A8330AAE-4B20-4223-B368-F659AC245424}" destId="{D4BD78EB-50FE-4BE6-BFDA-CFE35FA357A4}" srcOrd="0" destOrd="0" presId="urn:microsoft.com/office/officeart/2005/8/layout/radial1"/>
    <dgm:cxn modelId="{72B746D8-EDBC-402C-AC58-839891497FCF}" type="presOf" srcId="{56C20CE0-4AE5-45D4-81F7-C3AD48D4F908}" destId="{C2CFAE20-7BA5-42D8-B691-12DD9F055C9D}" srcOrd="1" destOrd="0" presId="urn:microsoft.com/office/officeart/2005/8/layout/radial1"/>
    <dgm:cxn modelId="{7A860ABD-226D-4D71-8FEE-7D9B00BE3C40}" type="presOf" srcId="{9122CD10-DED6-4AD8-8B35-94AAB4F49F37}" destId="{DEE4A6F1-7796-430E-81F6-30600127E6A5}" srcOrd="0" destOrd="0" presId="urn:microsoft.com/office/officeart/2005/8/layout/radial1"/>
    <dgm:cxn modelId="{99981C3A-CD99-41B3-946C-4862199E01D0}" type="presOf" srcId="{A8330AAE-4B20-4223-B368-F659AC245424}" destId="{1F3ADEC0-A41C-4B35-8439-7FECA3FFD04A}" srcOrd="1" destOrd="0" presId="urn:microsoft.com/office/officeart/2005/8/layout/radial1"/>
    <dgm:cxn modelId="{39ED319A-691B-43E0-AD52-7782B55C6E6D}" srcId="{1C36A4FB-F093-46DA-9CC2-35313492BA09}" destId="{43B2ED1B-372D-49E5-BFAC-D9988B45022D}" srcOrd="0" destOrd="0" parTransId="{C9EDEB09-12ED-4299-A4AC-E17A1ED5EFE1}" sibTransId="{D91B5B6E-7DCA-4C5F-836C-78A546BFD197}"/>
    <dgm:cxn modelId="{5B924692-5238-4D49-A8A1-37BF12DB5C3D}" type="presOf" srcId="{CE44BAAF-3B21-4107-B2CB-1ED04D2E08A6}" destId="{92DC77B9-7974-40FD-8E44-DFED8100E919}" srcOrd="0" destOrd="0" presId="urn:microsoft.com/office/officeart/2005/8/layout/radial1"/>
    <dgm:cxn modelId="{4902E01A-D591-41D5-8B09-091D2E21886D}" type="presOf" srcId="{64AA7633-5519-4AA3-9F77-6AA7A526CDCB}" destId="{A632ABCC-3BDB-46DE-8121-03B2D90B1B98}" srcOrd="0" destOrd="0" presId="urn:microsoft.com/office/officeart/2005/8/layout/radial1"/>
    <dgm:cxn modelId="{617312D6-135E-49A4-A660-35F0A3E85C0F}" srcId="{43B2ED1B-372D-49E5-BFAC-D9988B45022D}" destId="{64AA7633-5519-4AA3-9F77-6AA7A526CDCB}" srcOrd="1" destOrd="0" parTransId="{4DD1E9E8-DD99-49A5-901C-41699B2F1BB2}" sibTransId="{F0E18D64-78D6-46A7-BE92-2FDD12F4A4F2}"/>
    <dgm:cxn modelId="{73D0C8E2-8A26-4299-BDFE-24403027AED0}" type="presOf" srcId="{1C36A4FB-F093-46DA-9CC2-35313492BA09}" destId="{CC908BFA-4CFE-43E8-82D6-10C476F7FA91}" srcOrd="0" destOrd="0" presId="urn:microsoft.com/office/officeart/2005/8/layout/radial1"/>
    <dgm:cxn modelId="{E7B2D40B-4222-4CD5-BD10-17C6443A9270}" srcId="{43B2ED1B-372D-49E5-BFAC-D9988B45022D}" destId="{CE44BAAF-3B21-4107-B2CB-1ED04D2E08A6}" srcOrd="0" destOrd="0" parTransId="{A8330AAE-4B20-4223-B368-F659AC245424}" sibTransId="{8F6103A1-9FD4-4A64-A4BC-653ED131256A}"/>
    <dgm:cxn modelId="{8520A993-D252-420B-82DF-4D45A2B16C6E}" type="presParOf" srcId="{CC908BFA-4CFE-43E8-82D6-10C476F7FA91}" destId="{C0BBBF1A-0B47-4A6D-A6D0-36496D4C6CFF}" srcOrd="0" destOrd="0" presId="urn:microsoft.com/office/officeart/2005/8/layout/radial1"/>
    <dgm:cxn modelId="{A266295E-7FFB-4285-AA30-24AB48EC2F25}" type="presParOf" srcId="{CC908BFA-4CFE-43E8-82D6-10C476F7FA91}" destId="{D4BD78EB-50FE-4BE6-BFDA-CFE35FA357A4}" srcOrd="1" destOrd="0" presId="urn:microsoft.com/office/officeart/2005/8/layout/radial1"/>
    <dgm:cxn modelId="{365D2134-81ED-49A1-AD8E-0A5F91762341}" type="presParOf" srcId="{D4BD78EB-50FE-4BE6-BFDA-CFE35FA357A4}" destId="{1F3ADEC0-A41C-4B35-8439-7FECA3FFD04A}" srcOrd="0" destOrd="0" presId="urn:microsoft.com/office/officeart/2005/8/layout/radial1"/>
    <dgm:cxn modelId="{A19C3103-F53E-4F7B-8789-D005AA8C23A0}" type="presParOf" srcId="{CC908BFA-4CFE-43E8-82D6-10C476F7FA91}" destId="{92DC77B9-7974-40FD-8E44-DFED8100E919}" srcOrd="2" destOrd="0" presId="urn:microsoft.com/office/officeart/2005/8/layout/radial1"/>
    <dgm:cxn modelId="{2451256E-2A05-4E01-850E-CC989F15C4C6}" type="presParOf" srcId="{CC908BFA-4CFE-43E8-82D6-10C476F7FA91}" destId="{CD22796A-B380-434B-A7D8-553B357FDEBF}" srcOrd="3" destOrd="0" presId="urn:microsoft.com/office/officeart/2005/8/layout/radial1"/>
    <dgm:cxn modelId="{76CAE15A-E722-47E7-81B5-1D156C4E73F6}" type="presParOf" srcId="{CD22796A-B380-434B-A7D8-553B357FDEBF}" destId="{2F2DE06A-D8E2-43F4-BF86-81CE44C8ACE5}" srcOrd="0" destOrd="0" presId="urn:microsoft.com/office/officeart/2005/8/layout/radial1"/>
    <dgm:cxn modelId="{EDB76A24-5D86-4F0D-A55F-56F208BDC903}" type="presParOf" srcId="{CC908BFA-4CFE-43E8-82D6-10C476F7FA91}" destId="{A632ABCC-3BDB-46DE-8121-03B2D90B1B98}" srcOrd="4" destOrd="0" presId="urn:microsoft.com/office/officeart/2005/8/layout/radial1"/>
    <dgm:cxn modelId="{71AAEE65-89CD-4797-BA5A-C9684898805A}" type="presParOf" srcId="{CC908BFA-4CFE-43E8-82D6-10C476F7FA91}" destId="{41213FFD-5897-4123-B45A-BFA14987565F}" srcOrd="5" destOrd="0" presId="urn:microsoft.com/office/officeart/2005/8/layout/radial1"/>
    <dgm:cxn modelId="{FE11D8BB-5267-45BB-B79A-D45E458AB151}" type="presParOf" srcId="{41213FFD-5897-4123-B45A-BFA14987565F}" destId="{C2CFAE20-7BA5-42D8-B691-12DD9F055C9D}" srcOrd="0" destOrd="0" presId="urn:microsoft.com/office/officeart/2005/8/layout/radial1"/>
    <dgm:cxn modelId="{A6B7CC0E-33E4-400B-A804-928F023C7BE8}" type="presParOf" srcId="{CC908BFA-4CFE-43E8-82D6-10C476F7FA91}" destId="{DEE4A6F1-7796-430E-81F6-30600127E6A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BA472-6BE2-4B28-9277-3B4E9646551E}">
      <dsp:nvSpPr>
        <dsp:cNvPr id="0" name=""/>
        <dsp:cNvSpPr/>
      </dsp:nvSpPr>
      <dsp:spPr>
        <a:xfrm>
          <a:off x="108267" y="4484"/>
          <a:ext cx="215265" cy="2152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36969" y="42156"/>
        <a:ext cx="157861" cy="96869"/>
      </dsp:txXfrm>
    </dsp:sp>
    <dsp:sp modelId="{6088D245-8E5E-4E6E-9515-2BB97A7E0FAC}">
      <dsp:nvSpPr>
        <dsp:cNvPr id="0" name=""/>
        <dsp:cNvSpPr/>
      </dsp:nvSpPr>
      <dsp:spPr>
        <a:xfrm>
          <a:off x="185942" y="139025"/>
          <a:ext cx="215265" cy="2152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51777" y="194635"/>
        <a:ext cx="129159" cy="118395"/>
      </dsp:txXfrm>
    </dsp:sp>
    <dsp:sp modelId="{F79AB5B6-52DD-4E21-9D1C-1A024621A122}">
      <dsp:nvSpPr>
        <dsp:cNvPr id="0" name=""/>
        <dsp:cNvSpPr/>
      </dsp:nvSpPr>
      <dsp:spPr>
        <a:xfrm>
          <a:off x="30592" y="139025"/>
          <a:ext cx="215265" cy="2152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0863" y="194635"/>
        <a:ext cx="129159" cy="118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1417C-200E-49EB-92DD-ED89C8143F1C}">
      <dsp:nvSpPr>
        <dsp:cNvPr id="0" name=""/>
        <dsp:cNvSpPr/>
      </dsp:nvSpPr>
      <dsp:spPr>
        <a:xfrm>
          <a:off x="54450" y="2262"/>
          <a:ext cx="108585" cy="108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8929" y="21264"/>
        <a:ext cx="79629" cy="48863"/>
      </dsp:txXfrm>
    </dsp:sp>
    <dsp:sp modelId="{BB8E0D8A-DA0F-41BD-9D0E-470B6B5A34B3}">
      <dsp:nvSpPr>
        <dsp:cNvPr id="0" name=""/>
        <dsp:cNvSpPr/>
      </dsp:nvSpPr>
      <dsp:spPr>
        <a:xfrm>
          <a:off x="93632" y="70127"/>
          <a:ext cx="108585" cy="108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26841" y="98178"/>
        <a:ext cx="65151" cy="59721"/>
      </dsp:txXfrm>
    </dsp:sp>
    <dsp:sp modelId="{92969FF1-BB67-4362-8CD0-7AA2BD3D9E1E}">
      <dsp:nvSpPr>
        <dsp:cNvPr id="0" name=""/>
        <dsp:cNvSpPr/>
      </dsp:nvSpPr>
      <dsp:spPr>
        <a:xfrm>
          <a:off x="15269" y="70127"/>
          <a:ext cx="108585" cy="108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5495" y="98178"/>
        <a:ext cx="65151" cy="59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13EE8-67ED-49FD-83E7-5DC2169B75A6}">
      <dsp:nvSpPr>
        <dsp:cNvPr id="0" name=""/>
        <dsp:cNvSpPr/>
      </dsp:nvSpPr>
      <dsp:spPr>
        <a:xfrm>
          <a:off x="75054" y="96477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84689" y="106112"/>
        <a:ext cx="46521" cy="46521"/>
      </dsp:txXfrm>
    </dsp:sp>
    <dsp:sp modelId="{BC43B8CE-818A-45DA-AB61-8ECB92F61067}">
      <dsp:nvSpPr>
        <dsp:cNvPr id="0" name=""/>
        <dsp:cNvSpPr/>
      </dsp:nvSpPr>
      <dsp:spPr>
        <a:xfrm rot="16200000">
          <a:off x="97999" y="59101"/>
          <a:ext cx="199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90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452" y="86029"/>
        <a:ext cx="995" cy="995"/>
      </dsp:txXfrm>
    </dsp:sp>
    <dsp:sp modelId="{133A08AF-29AC-4BC6-AD84-BE4B8C3BB644}">
      <dsp:nvSpPr>
        <dsp:cNvPr id="0" name=""/>
        <dsp:cNvSpPr/>
      </dsp:nvSpPr>
      <dsp:spPr>
        <a:xfrm>
          <a:off x="75054" y="10785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84689" y="20420"/>
        <a:ext cx="46521" cy="46521"/>
      </dsp:txXfrm>
    </dsp:sp>
    <dsp:sp modelId="{A2C159B3-8BD0-4A1E-B473-17D03862A8FB}">
      <dsp:nvSpPr>
        <dsp:cNvPr id="0" name=""/>
        <dsp:cNvSpPr/>
      </dsp:nvSpPr>
      <dsp:spPr>
        <a:xfrm rot="1800000">
          <a:off x="135105" y="123370"/>
          <a:ext cx="199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90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4558" y="150298"/>
        <a:ext cx="995" cy="995"/>
      </dsp:txXfrm>
    </dsp:sp>
    <dsp:sp modelId="{8D51AA65-6585-4967-8DA3-B914B27C7B12}">
      <dsp:nvSpPr>
        <dsp:cNvPr id="0" name=""/>
        <dsp:cNvSpPr/>
      </dsp:nvSpPr>
      <dsp:spPr>
        <a:xfrm>
          <a:off x="149266" y="139323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58901" y="148958"/>
        <a:ext cx="46521" cy="46521"/>
      </dsp:txXfrm>
    </dsp:sp>
    <dsp:sp modelId="{C6763084-9219-4287-B43B-6F91121F2F18}">
      <dsp:nvSpPr>
        <dsp:cNvPr id="0" name=""/>
        <dsp:cNvSpPr/>
      </dsp:nvSpPr>
      <dsp:spPr>
        <a:xfrm rot="9000000">
          <a:off x="60893" y="123370"/>
          <a:ext cx="199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90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70346" y="150298"/>
        <a:ext cx="995" cy="995"/>
      </dsp:txXfrm>
    </dsp:sp>
    <dsp:sp modelId="{85F0869E-5028-4D84-A92D-58352746B5FF}">
      <dsp:nvSpPr>
        <dsp:cNvPr id="0" name=""/>
        <dsp:cNvSpPr/>
      </dsp:nvSpPr>
      <dsp:spPr>
        <a:xfrm>
          <a:off x="842" y="139323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0477" y="148958"/>
        <a:ext cx="46521" cy="46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BBF1A-0B47-4A6D-A6D0-36496D4C6CFF}">
      <dsp:nvSpPr>
        <dsp:cNvPr id="0" name=""/>
        <dsp:cNvSpPr/>
      </dsp:nvSpPr>
      <dsp:spPr>
        <a:xfrm>
          <a:off x="99888" y="128400"/>
          <a:ext cx="87560" cy="8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2711" y="141223"/>
        <a:ext cx="61914" cy="61914"/>
      </dsp:txXfrm>
    </dsp:sp>
    <dsp:sp modelId="{D4BD78EB-50FE-4BE6-BFDA-CFE35FA357A4}">
      <dsp:nvSpPr>
        <dsp:cNvPr id="0" name=""/>
        <dsp:cNvSpPr/>
      </dsp:nvSpPr>
      <dsp:spPr>
        <a:xfrm rot="16200000">
          <a:off x="130425" y="87731"/>
          <a:ext cx="2648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648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006" y="114495"/>
        <a:ext cx="1324" cy="1324"/>
      </dsp:txXfrm>
    </dsp:sp>
    <dsp:sp modelId="{92DC77B9-7974-40FD-8E44-DFED8100E919}">
      <dsp:nvSpPr>
        <dsp:cNvPr id="0" name=""/>
        <dsp:cNvSpPr/>
      </dsp:nvSpPr>
      <dsp:spPr>
        <a:xfrm>
          <a:off x="99888" y="14354"/>
          <a:ext cx="87560" cy="8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2711" y="27177"/>
        <a:ext cx="61914" cy="61914"/>
      </dsp:txXfrm>
    </dsp:sp>
    <dsp:sp modelId="{CD22796A-B380-434B-A7D8-553B357FDEBF}">
      <dsp:nvSpPr>
        <dsp:cNvPr id="0" name=""/>
        <dsp:cNvSpPr/>
      </dsp:nvSpPr>
      <dsp:spPr>
        <a:xfrm rot="1800000">
          <a:off x="179808" y="173266"/>
          <a:ext cx="2648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648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2389" y="200030"/>
        <a:ext cx="1324" cy="1324"/>
      </dsp:txXfrm>
    </dsp:sp>
    <dsp:sp modelId="{A632ABCC-3BDB-46DE-8121-03B2D90B1B98}">
      <dsp:nvSpPr>
        <dsp:cNvPr id="0" name=""/>
        <dsp:cNvSpPr/>
      </dsp:nvSpPr>
      <dsp:spPr>
        <a:xfrm>
          <a:off x="198655" y="185423"/>
          <a:ext cx="87560" cy="8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11478" y="198246"/>
        <a:ext cx="61914" cy="61914"/>
      </dsp:txXfrm>
    </dsp:sp>
    <dsp:sp modelId="{41213FFD-5897-4123-B45A-BFA14987565F}">
      <dsp:nvSpPr>
        <dsp:cNvPr id="0" name=""/>
        <dsp:cNvSpPr/>
      </dsp:nvSpPr>
      <dsp:spPr>
        <a:xfrm rot="9000000">
          <a:off x="81041" y="173266"/>
          <a:ext cx="2648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648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93622" y="200030"/>
        <a:ext cx="1324" cy="1324"/>
      </dsp:txXfrm>
    </dsp:sp>
    <dsp:sp modelId="{DEE4A6F1-7796-430E-81F6-30600127E6A5}">
      <dsp:nvSpPr>
        <dsp:cNvPr id="0" name=""/>
        <dsp:cNvSpPr/>
      </dsp:nvSpPr>
      <dsp:spPr>
        <a:xfrm>
          <a:off x="1121" y="185423"/>
          <a:ext cx="87560" cy="87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ru-RU" sz="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3944" y="198246"/>
        <a:ext cx="61914" cy="61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E61366-D093-42B8-B319-C9B211DA5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03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A819E-E173-4573-BAC8-D7C9964DD859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3471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ln/>
        </p:spPr>
      </p:sp>
      <p:sp>
        <p:nvSpPr>
          <p:cNvPr id="3471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742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0154" tIns="40077" rIns="80154" bIns="40077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D5A93E-870F-499D-903E-77E58FF9264B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4400-10B0-45FD-BD46-C225FE42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2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8611-0C60-40D0-AB5B-3901A0F0C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34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4356-60B6-4495-A38B-2ACB2AB39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6BA4-E1F9-4E40-849D-AAC16B89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8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CD6D-3316-4F2F-BC93-DBCF9C12A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2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B168-DA76-4149-8F85-B1394DBCE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5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82AF-861C-4AA8-8050-2350B6CBE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38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B848-2037-4F6C-861D-44AB2BA39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30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97A9-269F-47FA-87C9-F300E2F8F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7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3769-52EC-4D0A-948B-478E267559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25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1656-8DCC-4A84-8A2A-1BFBD37DD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80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5DDC63-FD1C-4F80-B7F4-52BE3ED82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iscosity.g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2.png"/><Relationship Id="rId5" Type="http://schemas.openxmlformats.org/officeDocument/2006/relationships/tags" Target="../tags/tag5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tags" Target="../tags/tag4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1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50.png"/><Relationship Id="rId2" Type="http://schemas.openxmlformats.org/officeDocument/2006/relationships/tags" Target="../tags/tag9.xml"/><Relationship Id="rId16" Type="http://schemas.openxmlformats.org/officeDocument/2006/relationships/image" Target="../media/image5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9.png"/><Relationship Id="rId5" Type="http://schemas.openxmlformats.org/officeDocument/2006/relationships/tags" Target="../tags/tag12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tags" Target="../tags/tag11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4.png"/><Relationship Id="rId3" Type="http://schemas.openxmlformats.org/officeDocument/2006/relationships/hyperlink" Target="http://solid13.tphys.physik.uni-tuebingen.de/faessler/Fuchs/VI/phasediagram_small.jpg" TargetMode="External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image" Target="../media/image6.png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17.xml"/><Relationship Id="rId7" Type="http://schemas.openxmlformats.org/officeDocument/2006/relationships/image" Target="../media/image5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0.xml"/><Relationship Id="rId7" Type="http://schemas.openxmlformats.org/officeDocument/2006/relationships/image" Target="../media/image6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3.png"/><Relationship Id="rId4" Type="http://schemas.openxmlformats.org/officeDocument/2006/relationships/tags" Target="../tags/tag21.xml"/><Relationship Id="rId9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9.png"/><Relationship Id="rId7" Type="http://schemas.openxmlformats.org/officeDocument/2006/relationships/image" Target="../media/image7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288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</a:t>
            </a:r>
            <a:r>
              <a:rPr lang="en-US" sz="3200" b="1" dirty="0" smtClean="0">
                <a:solidFill>
                  <a:srgbClr val="0070C0"/>
                </a:solidFill>
              </a:rPr>
              <a:t>n </a:t>
            </a:r>
            <a:r>
              <a:rPr lang="en-US" sz="3200" b="1" dirty="0">
                <a:solidFill>
                  <a:srgbClr val="0070C0"/>
                </a:solidFill>
              </a:rPr>
              <a:t>manifestation of </a:t>
            </a:r>
            <a:r>
              <a:rPr lang="en-US" sz="3200" b="1" dirty="0" smtClean="0">
                <a:solidFill>
                  <a:srgbClr val="0070C0"/>
                </a:solidFill>
              </a:rPr>
              <a:t>in-medium effects in HIC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916832"/>
            <a:ext cx="472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i="1" dirty="0">
                <a:solidFill>
                  <a:srgbClr val="0070C0"/>
                </a:solidFill>
              </a:rPr>
              <a:t>D.N. </a:t>
            </a:r>
            <a:r>
              <a:rPr lang="en-US" altLang="ru-RU" i="1" dirty="0" err="1">
                <a:solidFill>
                  <a:srgbClr val="0070C0"/>
                </a:solidFill>
              </a:rPr>
              <a:t>Voskresensky</a:t>
            </a:r>
            <a:r>
              <a:rPr lang="en-US" altLang="ru-RU" i="1" dirty="0">
                <a:solidFill>
                  <a:srgbClr val="0070C0"/>
                </a:solidFill>
              </a:rPr>
              <a:t> </a:t>
            </a:r>
            <a:r>
              <a:rPr lang="en-US" altLang="ru-RU" i="1" dirty="0" smtClean="0">
                <a:solidFill>
                  <a:srgbClr val="0070C0"/>
                </a:solidFill>
              </a:rPr>
              <a:t>  NRNU </a:t>
            </a:r>
            <a:r>
              <a:rPr lang="en-US" altLang="ru-RU" i="1" dirty="0" err="1">
                <a:solidFill>
                  <a:srgbClr val="0070C0"/>
                </a:solidFill>
              </a:rPr>
              <a:t>MEPhI</a:t>
            </a:r>
            <a:r>
              <a:rPr lang="en-US" altLang="ru-RU" i="1" dirty="0">
                <a:solidFill>
                  <a:srgbClr val="0070C0"/>
                </a:solidFill>
              </a:rPr>
              <a:t>, Moscow</a:t>
            </a:r>
            <a:endParaRPr lang="ru-RU" altLang="ru-RU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391847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Key message -- simultaneous </a:t>
            </a:r>
            <a:r>
              <a:rPr lang="en-US" sz="2000" dirty="0"/>
              <a:t>analysis of the relevant phenomena in </a:t>
            </a:r>
            <a:r>
              <a:rPr lang="en-US" sz="2000" dirty="0" smtClean="0"/>
              <a:t>different domains </a:t>
            </a:r>
            <a:r>
              <a:rPr lang="en-US" sz="2000" dirty="0"/>
              <a:t>of nuclear physics </a:t>
            </a:r>
            <a:r>
              <a:rPr lang="en-US" sz="2000" dirty="0" smtClean="0"/>
              <a:t>-- hadron </a:t>
            </a:r>
            <a:r>
              <a:rPr lang="en-US" sz="2000" dirty="0"/>
              <a:t>scattering, </a:t>
            </a:r>
            <a:r>
              <a:rPr lang="en-US" sz="2000" dirty="0" smtClean="0"/>
              <a:t>atomic nuclei</a:t>
            </a:r>
            <a:r>
              <a:rPr lang="en-US" sz="2000" dirty="0"/>
              <a:t>, neutron stars, </a:t>
            </a:r>
            <a:r>
              <a:rPr lang="en-US" sz="2000" dirty="0" smtClean="0"/>
              <a:t>           supernovas, heavy-ion collisions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59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" y="836712"/>
            <a:ext cx="5607308" cy="31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05540"/>
            <a:ext cx="706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ith scaling functions with the cut-</a:t>
            </a:r>
            <a:r>
              <a:rPr lang="en-US" dirty="0" err="1" smtClean="0"/>
              <a:t>mechansm</a:t>
            </a:r>
            <a:r>
              <a:rPr lang="en-US" dirty="0" smtClean="0"/>
              <a:t> in </a:t>
            </a:r>
            <a:r>
              <a:rPr lang="el-GR" dirty="0" smtClean="0"/>
              <a:t>ω</a:t>
            </a:r>
            <a:r>
              <a:rPr lang="en-US" dirty="0" smtClean="0"/>
              <a:t> and/or </a:t>
            </a:r>
            <a:r>
              <a:rPr lang="el-GR" dirty="0" smtClean="0"/>
              <a:t>ρ</a:t>
            </a:r>
            <a:r>
              <a:rPr lang="en-US" dirty="0" smtClean="0"/>
              <a:t> sectors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93" y="904995"/>
            <a:ext cx="25812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0" name="Picture 4" descr="vd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20863"/>
            <a:ext cx="5076825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107950" y="333375"/>
            <a:ext cx="9036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200" b="1" baseline="0" dirty="0" smtClean="0">
                <a:solidFill>
                  <a:schemeClr val="accent2"/>
                </a:solidFill>
              </a:rPr>
              <a:t>   CEP</a:t>
            </a:r>
            <a:r>
              <a:rPr lang="en-US" altLang="ru-RU" sz="3200" b="1" dirty="0" smtClean="0">
                <a:solidFill>
                  <a:schemeClr val="accent2"/>
                </a:solidFill>
              </a:rPr>
              <a:t> and effects of </a:t>
            </a:r>
            <a:r>
              <a:rPr lang="en-US" altLang="ru-RU" sz="3200" b="1" baseline="0" dirty="0" smtClean="0">
                <a:solidFill>
                  <a:schemeClr val="accent2"/>
                </a:solidFill>
              </a:rPr>
              <a:t> I-order </a:t>
            </a:r>
            <a:r>
              <a:rPr lang="en-US" altLang="ru-RU" sz="3200" b="1" baseline="0" dirty="0">
                <a:solidFill>
                  <a:schemeClr val="accent2"/>
                </a:solidFill>
              </a:rPr>
              <a:t>phase </a:t>
            </a:r>
            <a:r>
              <a:rPr lang="en-US" altLang="ru-RU" sz="3200" b="1" baseline="0" dirty="0" smtClean="0">
                <a:solidFill>
                  <a:schemeClr val="accent2"/>
                </a:solidFill>
              </a:rPr>
              <a:t>transition 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5148263" y="1484313"/>
            <a:ext cx="44275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baseline="0"/>
              <a:t>OA – gas phase, dP/dn &gt;0;</a:t>
            </a:r>
          </a:p>
          <a:p>
            <a:r>
              <a:rPr lang="en-US" altLang="ru-RU" sz="2000" baseline="0"/>
              <a:t>&gt;D – liquid phase, dP/dn &gt;0;</a:t>
            </a:r>
          </a:p>
          <a:p>
            <a:r>
              <a:rPr lang="en-US" altLang="ru-RU" sz="2000" baseline="0"/>
              <a:t>BC – mechanically unstable,  </a:t>
            </a:r>
          </a:p>
          <a:p>
            <a:r>
              <a:rPr lang="en-US" altLang="ru-RU" sz="2000" baseline="0"/>
              <a:t>dP/dn &lt;0; </a:t>
            </a:r>
          </a:p>
          <a:p>
            <a:r>
              <a:rPr lang="en-US" altLang="ru-RU" sz="2000" baseline="0"/>
              <a:t>AB (supercooled wapor), </a:t>
            </a:r>
          </a:p>
          <a:p>
            <a:r>
              <a:rPr lang="en-US" altLang="ru-RU" sz="2000" baseline="0"/>
              <a:t>CD (overheated liquid) – </a:t>
            </a:r>
          </a:p>
          <a:p>
            <a:r>
              <a:rPr lang="en-US" altLang="ru-RU" sz="2000" baseline="0"/>
              <a:t>mechanically stable dP/dn &gt;0, </a:t>
            </a:r>
          </a:p>
          <a:p>
            <a:r>
              <a:rPr lang="en-US" altLang="ru-RU" sz="2000" baseline="0"/>
              <a:t>metastable, finite lifetime</a:t>
            </a:r>
            <a:endParaRPr lang="ru-RU" altLang="ru-RU" sz="2000" baseline="0"/>
          </a:p>
        </p:txBody>
      </p:sp>
      <p:pic>
        <p:nvPicPr>
          <p:cNvPr id="321543" name="Picture 7" descr="mu_l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37288"/>
            <a:ext cx="1857375" cy="30321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5795963" y="5734050"/>
            <a:ext cx="316865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aseline="0">
                <a:solidFill>
                  <a:srgbClr val="FFFF00"/>
                </a:solidFill>
              </a:rPr>
              <a:t>Maxwell </a:t>
            </a:r>
            <a:r>
              <a:rPr lang="en-US" altLang="ru-RU">
                <a:solidFill>
                  <a:srgbClr val="FFFF00"/>
                </a:solidFill>
              </a:rPr>
              <a:t> </a:t>
            </a:r>
            <a:r>
              <a:rPr lang="en-US" altLang="ru-RU" sz="2400" baseline="0">
                <a:solidFill>
                  <a:srgbClr val="FFFF00"/>
                </a:solidFill>
              </a:rPr>
              <a:t>construction</a:t>
            </a:r>
            <a:endParaRPr lang="ru-RU" altLang="ru-RU" sz="2400" baseline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7823" y="1299647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solidFill>
                  <a:schemeClr val="accent2"/>
                </a:solidFill>
              </a:rPr>
              <a:t>Pressure isotherms</a:t>
            </a:r>
            <a:r>
              <a:rPr lang="en-US" altLang="ru-RU" dirty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70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r>
              <a:rPr lang="en-US" altLang="ru-RU" sz="3600">
                <a:solidFill>
                  <a:schemeClr val="hlink"/>
                </a:solidFill>
              </a:rPr>
              <a:t>Non-ideal non-relativistic hydrodynamics</a:t>
            </a:r>
            <a:endParaRPr lang="ru-RU" altLang="ru-RU" sz="3600">
              <a:solidFill>
                <a:schemeClr val="hlink"/>
              </a:solidFill>
            </a:endParaRP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21" y="1557338"/>
            <a:ext cx="4740275" cy="3101975"/>
          </a:xfrm>
          <a:prstGeom prst="rect">
            <a:avLst/>
          </a:prstGeom>
          <a:solidFill>
            <a:srgbClr val="99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3059113" y="6308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6516688" y="3448050"/>
            <a:ext cx="2982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baseline="0"/>
          </a:p>
          <a:p>
            <a:endParaRPr lang="ru-RU" altLang="ru-RU" baseline="0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116013" y="5436156"/>
            <a:ext cx="4506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 smtClean="0"/>
              <a:t>i</a:t>
            </a:r>
            <a:r>
              <a:rPr lang="en-US" altLang="ru-RU" baseline="0" dirty="0" smtClean="0"/>
              <a:t>n </a:t>
            </a:r>
            <a:r>
              <a:rPr lang="en-US" altLang="ru-RU" baseline="0" dirty="0"/>
              <a:t>collective processes u is  usually </a:t>
            </a:r>
            <a:r>
              <a:rPr lang="en-US" altLang="ru-RU" baseline="0" dirty="0" smtClean="0"/>
              <a:t>small </a:t>
            </a:r>
            <a:endParaRPr lang="en-US" altLang="ru-RU" baseline="0" dirty="0"/>
          </a:p>
        </p:txBody>
      </p:sp>
      <p:pic>
        <p:nvPicPr>
          <p:cNvPr id="194590" name="Picture 30" descr="Viscosity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2263775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6084888" y="765175"/>
            <a:ext cx="3059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aseline="0"/>
              <a:t>the less viscous the fluid is, the </a:t>
            </a:r>
            <a:endParaRPr lang="en-US" altLang="ru-RU" sz="1600" baseline="0"/>
          </a:p>
          <a:p>
            <a:r>
              <a:rPr lang="en-US" altLang="ru-RU" sz="1600" baseline="0"/>
              <a:t>  </a:t>
            </a:r>
            <a:r>
              <a:rPr lang="ru-RU" altLang="ru-RU" sz="1600" baseline="0"/>
              <a:t>greater its ease of movement</a:t>
            </a:r>
            <a:r>
              <a:rPr lang="ru-RU" altLang="ru-RU"/>
              <a:t>  </a:t>
            </a:r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5867400" y="4724400"/>
            <a:ext cx="5103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baseline="0"/>
              <a:t>      </a:t>
            </a:r>
            <a:r>
              <a:rPr lang="ru-RU" altLang="ru-RU" sz="1600" baseline="0"/>
              <a:t>The reciprocal of thermal </a:t>
            </a:r>
            <a:endParaRPr lang="en-US" altLang="ru-RU" sz="1600" baseline="0"/>
          </a:p>
          <a:p>
            <a:r>
              <a:rPr lang="en-US" altLang="ru-RU" sz="1600" baseline="0"/>
              <a:t>   c</a:t>
            </a:r>
            <a:r>
              <a:rPr lang="ru-RU" altLang="ru-RU" sz="1600" baseline="0"/>
              <a:t>onductivity</a:t>
            </a:r>
            <a:r>
              <a:rPr lang="en-US" altLang="ru-RU" sz="1600" baseline="0"/>
              <a:t> </a:t>
            </a:r>
            <a:r>
              <a:rPr lang="ru-RU" altLang="ru-RU" sz="1600" baseline="0"/>
              <a:t>is </a:t>
            </a:r>
            <a:r>
              <a:rPr lang="ru-RU" altLang="ru-RU" sz="1600" i="1" baseline="0"/>
              <a:t>thermal resistivity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4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36" name="Rectangle 48"/>
          <p:cNvSpPr>
            <a:spLocks noChangeArrowheads="1"/>
          </p:cNvSpPr>
          <p:nvPr/>
        </p:nvSpPr>
        <p:spPr bwMode="auto">
          <a:xfrm>
            <a:off x="4860131" y="5389563"/>
            <a:ext cx="2160588" cy="5762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1132434" y="5364957"/>
            <a:ext cx="21590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5272088" y="1144588"/>
            <a:ext cx="668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baseline="0"/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179388" y="3573463"/>
            <a:ext cx="286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/>
              <a:t>In dimensionless variables</a:t>
            </a: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0" y="599035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 dirty="0"/>
              <a:t>           </a:t>
            </a:r>
            <a:r>
              <a:rPr lang="en-US" altLang="ru-RU" b="1" baseline="0" dirty="0">
                <a:solidFill>
                  <a:srgbClr val="FF3300"/>
                </a:solidFill>
              </a:rPr>
              <a:t>processes  in the vicinity of the  critical point prove to be very slow</a:t>
            </a:r>
            <a:endParaRPr lang="en-US" altLang="ru-RU" baseline="0" dirty="0"/>
          </a:p>
          <a:p>
            <a:r>
              <a:rPr lang="en-US" altLang="ru-RU" b="1" dirty="0" smtClean="0">
                <a:solidFill>
                  <a:srgbClr val="0033CC"/>
                </a:solidFill>
              </a:rPr>
              <a:t>Viscosity </a:t>
            </a:r>
            <a:r>
              <a:rPr lang="en-US" altLang="ru-RU" b="1" dirty="0">
                <a:solidFill>
                  <a:srgbClr val="0033CC"/>
                </a:solidFill>
              </a:rPr>
              <a:t>and thermal </a:t>
            </a:r>
            <a:r>
              <a:rPr lang="en-US" altLang="ru-RU" b="1" dirty="0" smtClean="0">
                <a:solidFill>
                  <a:srgbClr val="0033CC"/>
                </a:solidFill>
              </a:rPr>
              <a:t>cond.  </a:t>
            </a:r>
            <a:r>
              <a:rPr lang="en-US" altLang="ru-RU" b="1" dirty="0">
                <a:solidFill>
                  <a:srgbClr val="0033CC"/>
                </a:solidFill>
              </a:rPr>
              <a:t>are driving forces of first-order </a:t>
            </a:r>
            <a:r>
              <a:rPr lang="en-US" altLang="ru-RU" b="1" dirty="0" smtClean="0">
                <a:solidFill>
                  <a:srgbClr val="0033CC"/>
                </a:solidFill>
              </a:rPr>
              <a:t>phase transition</a:t>
            </a:r>
            <a:endParaRPr lang="en-US" altLang="ru-RU" baseline="0" dirty="0"/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132556" y="665849"/>
            <a:ext cx="8878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baseline="0" dirty="0" smtClean="0"/>
              <a:t>neglecting </a:t>
            </a:r>
            <a:r>
              <a:rPr lang="en-US" altLang="ru-RU" baseline="0" dirty="0"/>
              <a:t>u</a:t>
            </a:r>
            <a:r>
              <a:rPr lang="en-US" altLang="ru-RU" sz="1400" baseline="30000" dirty="0"/>
              <a:t>2</a:t>
            </a:r>
            <a:r>
              <a:rPr lang="en-US" altLang="ru-RU" baseline="0" dirty="0"/>
              <a:t>     terms:</a:t>
            </a:r>
          </a:p>
        </p:txBody>
      </p:sp>
      <p:pic>
        <p:nvPicPr>
          <p:cNvPr id="165916" name="Picture 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" y="2164342"/>
            <a:ext cx="11509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17" name="Picture 2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959245"/>
            <a:ext cx="6934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20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365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26" name="Text Box 38"/>
          <p:cNvSpPr txBox="1">
            <a:spLocks noChangeArrowheads="1"/>
          </p:cNvSpPr>
          <p:nvPr/>
        </p:nvSpPr>
        <p:spPr bwMode="auto">
          <a:xfrm>
            <a:off x="7792026" y="1406557"/>
            <a:ext cx="1225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/>
              <a:t>viscosities</a:t>
            </a:r>
          </a:p>
        </p:txBody>
      </p:sp>
      <p:sp>
        <p:nvSpPr>
          <p:cNvPr id="165927" name="Line 39"/>
          <p:cNvSpPr>
            <a:spLocks noChangeShapeType="1"/>
          </p:cNvSpPr>
          <p:nvPr/>
        </p:nvSpPr>
        <p:spPr bwMode="auto">
          <a:xfrm>
            <a:off x="6861175" y="1830833"/>
            <a:ext cx="935037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>
            <a:off x="7164388" y="1589913"/>
            <a:ext cx="573617" cy="230489"/>
          </a:xfrm>
          <a:custGeom>
            <a:avLst/>
            <a:gdLst>
              <a:gd name="T0" fmla="*/ 544 w 544"/>
              <a:gd name="T1" fmla="*/ 0 h 136"/>
              <a:gd name="T2" fmla="*/ 0 w 544"/>
              <a:gd name="T3" fmla="*/ 0 h 136"/>
              <a:gd name="T4" fmla="*/ 0 w 54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36">
                <a:moveTo>
                  <a:pt x="544" y="0"/>
                </a:moveTo>
                <a:lnTo>
                  <a:pt x="0" y="0"/>
                </a:lnTo>
                <a:lnTo>
                  <a:pt x="0" y="136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5931" name="Picture 4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5500688"/>
            <a:ext cx="170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32" name="Picture 4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0" y="5554581"/>
            <a:ext cx="1712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33" name="Picture 4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4876800" cy="6619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34" name="Picture 46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08500"/>
            <a:ext cx="67421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37" name="Line 49"/>
          <p:cNvSpPr>
            <a:spLocks noChangeShapeType="1"/>
          </p:cNvSpPr>
          <p:nvPr/>
        </p:nvSpPr>
        <p:spPr bwMode="auto">
          <a:xfrm>
            <a:off x="3671094" y="5706981"/>
            <a:ext cx="7921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940" name="Text Box 52"/>
          <p:cNvSpPr txBox="1">
            <a:spLocks noChangeArrowheads="1"/>
          </p:cNvSpPr>
          <p:nvPr/>
        </p:nvSpPr>
        <p:spPr bwMode="auto">
          <a:xfrm>
            <a:off x="1547813" y="-304800"/>
            <a:ext cx="236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400" b="1" baseline="0"/>
          </a:p>
        </p:txBody>
      </p:sp>
      <p:sp>
        <p:nvSpPr>
          <p:cNvPr id="2" name="Прямоугольник 1"/>
          <p:cNvSpPr/>
          <p:nvPr/>
        </p:nvSpPr>
        <p:spPr>
          <a:xfrm>
            <a:off x="248452" y="1157228"/>
            <a:ext cx="3311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/>
              <a:t>:</a:t>
            </a:r>
            <a:r>
              <a:rPr lang="en-US" altLang="ru-RU" dirty="0"/>
              <a:t>  </a:t>
            </a:r>
            <a:r>
              <a:rPr lang="en-US" altLang="ru-RU" sz="2000" dirty="0">
                <a:solidFill>
                  <a:schemeClr val="accent6"/>
                </a:solidFill>
              </a:rPr>
              <a:t>T </a:t>
            </a:r>
            <a:r>
              <a:rPr lang="en-US" altLang="ru-RU" sz="2000" b="1" dirty="0">
                <a:solidFill>
                  <a:schemeClr val="accent6"/>
                </a:solidFill>
              </a:rPr>
              <a:t>∂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s/ </a:t>
            </a:r>
            <a:r>
              <a:rPr lang="en-US" altLang="ru-RU" sz="2000" b="1" dirty="0">
                <a:solidFill>
                  <a:schemeClr val="accent6"/>
                </a:solidFill>
              </a:rPr>
              <a:t>∂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 t = </a:t>
            </a:r>
            <a:r>
              <a:rPr lang="el-GR" altLang="ru-RU" sz="2000" dirty="0">
                <a:solidFill>
                  <a:schemeClr val="accent6"/>
                </a:solidFill>
                <a:cs typeface="Arial" charset="0"/>
              </a:rPr>
              <a:t>κ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l-GR" altLang="ru-RU" sz="2000" dirty="0">
                <a:solidFill>
                  <a:schemeClr val="accent6"/>
                </a:solidFill>
                <a:cs typeface="Arial" charset="0"/>
              </a:rPr>
              <a:t>Δ</a:t>
            </a:r>
            <a:r>
              <a:rPr lang="en-US" altLang="ru-RU" sz="2000" dirty="0">
                <a:solidFill>
                  <a:schemeClr val="accent6"/>
                </a:solidFill>
                <a:cs typeface="Arial" charset="0"/>
              </a:rPr>
              <a:t> T,</a:t>
            </a:r>
            <a:endParaRPr lang="el-GR" altLang="ru-RU" sz="2000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750" y="272842"/>
            <a:ext cx="90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dirty="0" err="1">
                <a:solidFill>
                  <a:schemeClr val="accent2"/>
                </a:solidFill>
              </a:rPr>
              <a:t>V.Skokov</a:t>
            </a:r>
            <a:r>
              <a:rPr lang="en-US" altLang="ru-RU" sz="1600" dirty="0">
                <a:solidFill>
                  <a:schemeClr val="accent2"/>
                </a:solidFill>
              </a:rPr>
              <a:t>, D.V. </a:t>
            </a:r>
            <a:r>
              <a:rPr lang="en-US" altLang="ru-RU" sz="1600" dirty="0" smtClean="0">
                <a:solidFill>
                  <a:schemeClr val="accent2"/>
                </a:solidFill>
              </a:rPr>
              <a:t>JETP </a:t>
            </a:r>
            <a:r>
              <a:rPr lang="en-US" altLang="ru-RU" sz="1600" dirty="0">
                <a:solidFill>
                  <a:schemeClr val="accent2"/>
                </a:solidFill>
              </a:rPr>
              <a:t>Lett. 90 (2009</a:t>
            </a:r>
            <a:r>
              <a:rPr lang="en-US" altLang="ru-RU" sz="1600" dirty="0" smtClean="0">
                <a:solidFill>
                  <a:schemeClr val="accent2"/>
                </a:solidFill>
              </a:rPr>
              <a:t>); </a:t>
            </a:r>
            <a:r>
              <a:rPr lang="en-US" altLang="ru-RU" sz="1600" dirty="0" err="1">
                <a:solidFill>
                  <a:schemeClr val="accent2"/>
                </a:solidFill>
              </a:rPr>
              <a:t>Nucl</a:t>
            </a:r>
            <a:r>
              <a:rPr lang="en-US" altLang="ru-RU" sz="1600" dirty="0">
                <a:solidFill>
                  <a:schemeClr val="accent2"/>
                </a:solidFill>
              </a:rPr>
              <a:t>. Phys. A828 (2009) 401; A846 (2010);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1309" y="1589913"/>
            <a:ext cx="460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t </a:t>
            </a:r>
            <a:r>
              <a:rPr lang="en-US" altLang="ru-RU" sz="2400" baseline="-25000" dirty="0" err="1"/>
              <a:t>T</a:t>
            </a:r>
            <a:r>
              <a:rPr lang="en-US" altLang="ru-RU" dirty="0"/>
              <a:t> ~ R</a:t>
            </a:r>
            <a:r>
              <a:rPr lang="en-US" altLang="ru-RU" sz="2400" baseline="30000" dirty="0"/>
              <a:t>2</a:t>
            </a:r>
            <a:r>
              <a:rPr lang="en-US" altLang="ru-RU" dirty="0"/>
              <a:t>  c</a:t>
            </a:r>
            <a:r>
              <a:rPr lang="en-US" altLang="ru-RU" sz="2400" baseline="-25000" dirty="0"/>
              <a:t>v</a:t>
            </a:r>
            <a:r>
              <a:rPr lang="en-US" altLang="ru-RU" dirty="0"/>
              <a:t> / </a:t>
            </a:r>
            <a:r>
              <a:rPr lang="el-GR" altLang="ru-RU" dirty="0">
                <a:cs typeface="Arial" charset="0"/>
              </a:rPr>
              <a:t>κ</a:t>
            </a:r>
            <a:r>
              <a:rPr lang="en-US" altLang="ru-RU" dirty="0">
                <a:cs typeface="Arial" charset="0"/>
              </a:rPr>
              <a:t> , c</a:t>
            </a:r>
            <a:r>
              <a:rPr lang="en-US" altLang="ru-RU" sz="2400" baseline="-25000" dirty="0">
                <a:cs typeface="Arial" charset="0"/>
              </a:rPr>
              <a:t>v </a:t>
            </a:r>
            <a:r>
              <a:rPr lang="en-US" altLang="ru-RU" dirty="0">
                <a:cs typeface="Arial" charset="0"/>
              </a:rPr>
              <a:t>   is specific heat density</a:t>
            </a:r>
            <a:endParaRPr lang="el-GR" altLang="ru-RU" dirty="0">
              <a:cs typeface="Arial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6317" y="1589913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baseline="0" dirty="0" smtClean="0">
                <a:solidFill>
                  <a:schemeClr val="accent2"/>
                </a:solidFill>
              </a:rPr>
              <a:t>heat transport time</a:t>
            </a:r>
            <a:endParaRPr lang="ru-RU" altLang="ru-RU" baseline="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6404" y="1120588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solidFill>
                  <a:schemeClr val="accent6"/>
                </a:solidFill>
              </a:rPr>
              <a:t>Lett R </a:t>
            </a:r>
            <a:r>
              <a:rPr lang="en-US" altLang="ru-RU" dirty="0">
                <a:solidFill>
                  <a:schemeClr val="accent6"/>
                </a:solidFill>
              </a:rPr>
              <a:t>(t) is the size of evolving seed</a:t>
            </a:r>
            <a:endParaRPr lang="ru-RU" altLang="ru-RU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11" y="2706210"/>
            <a:ext cx="880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0033CC"/>
                </a:solidFill>
              </a:rPr>
              <a:t>typical time for  density  fluctuation:</a:t>
            </a:r>
            <a:r>
              <a:rPr lang="en-US" altLang="ru-RU" dirty="0"/>
              <a:t>  t </a:t>
            </a:r>
            <a:r>
              <a:rPr lang="el-GR" altLang="ru-RU" sz="2400" b="1" baseline="-25000" dirty="0">
                <a:cs typeface="Arial" charset="0"/>
              </a:rPr>
              <a:t>ρ</a:t>
            </a:r>
            <a:r>
              <a:rPr lang="en-US" altLang="ru-RU" baseline="-25000" dirty="0"/>
              <a:t> </a:t>
            </a:r>
            <a:r>
              <a:rPr lang="en-US" altLang="ru-RU" dirty="0"/>
              <a:t> ~ R </a:t>
            </a:r>
            <a:r>
              <a:rPr lang="en-US" altLang="ru-RU" dirty="0" smtClean="0"/>
              <a:t> </a:t>
            </a:r>
            <a:r>
              <a:rPr lang="en-US" altLang="ru-RU" dirty="0"/>
              <a:t>(constant velocity ~1/(</a:t>
            </a:r>
            <a:r>
              <a:rPr lang="el-GR" altLang="ru-RU" dirty="0">
                <a:cs typeface="Arial" charset="0"/>
              </a:rPr>
              <a:t>η</a:t>
            </a:r>
            <a:r>
              <a:rPr lang="en-US" altLang="ru-RU" dirty="0">
                <a:cs typeface="Arial" charset="0"/>
              </a:rPr>
              <a:t>+</a:t>
            </a:r>
            <a:r>
              <a:rPr lang="el-GR" altLang="ru-RU" dirty="0">
                <a:cs typeface="Arial" charset="0"/>
              </a:rPr>
              <a:t>ζ</a:t>
            </a:r>
            <a:r>
              <a:rPr lang="en-US" altLang="ru-RU" dirty="0">
                <a:cs typeface="Arial" charset="0"/>
              </a:rPr>
              <a:t>)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99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r>
              <a:rPr lang="en-US" altLang="ru-RU" sz="3200">
                <a:solidFill>
                  <a:schemeClr val="accent2"/>
                </a:solidFill>
              </a:rPr>
              <a:t>Instabilities</a:t>
            </a:r>
            <a:r>
              <a:rPr lang="en-US" altLang="ru-RU">
                <a:solidFill>
                  <a:schemeClr val="accent2"/>
                </a:solidFill>
              </a:rPr>
              <a:t> </a:t>
            </a:r>
            <a:r>
              <a:rPr lang="en-US" altLang="ru-RU" sz="3200">
                <a:solidFill>
                  <a:schemeClr val="accent2"/>
                </a:solidFill>
              </a:rPr>
              <a:t>in spinodal region</a:t>
            </a:r>
            <a:endParaRPr lang="ru-RU" altLang="ru-RU" sz="3200">
              <a:solidFill>
                <a:schemeClr val="accent2"/>
              </a:solidFill>
            </a:endParaRPr>
          </a:p>
        </p:txBody>
      </p:sp>
      <p:pic>
        <p:nvPicPr>
          <p:cNvPr id="210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4608513" cy="1624012"/>
          </a:xfrm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32416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395288" y="3193257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>
                <a:solidFill>
                  <a:srgbClr val="FF3300"/>
                </a:solidFill>
              </a:rPr>
              <a:t>From equations of non-ideal hydro:</a:t>
            </a:r>
            <a:endParaRPr lang="ru-RU" altLang="ru-RU" baseline="0" dirty="0">
              <a:solidFill>
                <a:srgbClr val="FF3300"/>
              </a:solidFill>
            </a:endParaRPr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" y="3680889"/>
            <a:ext cx="54737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" y="4761977"/>
            <a:ext cx="33115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0" y="60404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baseline="0" dirty="0" err="1" smtClean="0">
                <a:solidFill>
                  <a:schemeClr val="accent2"/>
                </a:solidFill>
              </a:rPr>
              <a:t>Skokov</a:t>
            </a:r>
            <a:r>
              <a:rPr lang="en-US" altLang="ru-RU" sz="1600" baseline="0" dirty="0">
                <a:solidFill>
                  <a:schemeClr val="accent2"/>
                </a:solidFill>
              </a:rPr>
              <a:t>, D.V. </a:t>
            </a:r>
            <a:r>
              <a:rPr lang="en-US" altLang="ru-RU" sz="1600" baseline="0" dirty="0" smtClean="0">
                <a:solidFill>
                  <a:schemeClr val="accent2"/>
                </a:solidFill>
              </a:rPr>
              <a:t>JETP </a:t>
            </a:r>
            <a:r>
              <a:rPr lang="en-US" altLang="ru-RU" sz="1600" baseline="0" dirty="0">
                <a:solidFill>
                  <a:schemeClr val="accent2"/>
                </a:solidFill>
              </a:rPr>
              <a:t>Lett. 90 (2009</a:t>
            </a:r>
            <a:r>
              <a:rPr lang="en-US" altLang="ru-RU" sz="1600" baseline="0" dirty="0" smtClean="0">
                <a:solidFill>
                  <a:schemeClr val="accent2"/>
                </a:solidFill>
              </a:rPr>
              <a:t>); </a:t>
            </a:r>
            <a:r>
              <a:rPr lang="en-US" altLang="ru-RU" sz="1600" baseline="0" dirty="0" err="1">
                <a:solidFill>
                  <a:schemeClr val="accent2"/>
                </a:solidFill>
              </a:rPr>
              <a:t>Nucl</a:t>
            </a:r>
            <a:r>
              <a:rPr lang="en-US" altLang="ru-RU" sz="1600" baseline="0" dirty="0">
                <a:solidFill>
                  <a:schemeClr val="accent2"/>
                </a:solidFill>
              </a:rPr>
              <a:t>. Phys. A828 (2009</a:t>
            </a:r>
            <a:r>
              <a:rPr lang="en-US" altLang="ru-RU" sz="1600" baseline="0" dirty="0" smtClean="0">
                <a:solidFill>
                  <a:schemeClr val="accent2"/>
                </a:solidFill>
              </a:rPr>
              <a:t>); </a:t>
            </a:r>
            <a:r>
              <a:rPr lang="en-US" altLang="ru-RU" sz="1600" baseline="0" dirty="0">
                <a:solidFill>
                  <a:schemeClr val="accent2"/>
                </a:solidFill>
              </a:rPr>
              <a:t>A846 (2010); </a:t>
            </a:r>
            <a:r>
              <a:rPr lang="en-US" altLang="ru-RU" sz="1600" baseline="0" dirty="0" err="1" smtClean="0">
                <a:solidFill>
                  <a:schemeClr val="accent2"/>
                </a:solidFill>
              </a:rPr>
              <a:t>Randrup</a:t>
            </a:r>
            <a:r>
              <a:rPr lang="en-US" altLang="ru-RU" sz="1600" baseline="0" dirty="0">
                <a:solidFill>
                  <a:schemeClr val="accent2"/>
                </a:solidFill>
              </a:rPr>
              <a:t>, PRC79 (2009)</a:t>
            </a:r>
            <a:r>
              <a:rPr lang="en-US" altLang="ru-RU" baseline="0" dirty="0">
                <a:solidFill>
                  <a:schemeClr val="accent2"/>
                </a:solidFill>
              </a:rPr>
              <a:t> </a:t>
            </a:r>
            <a:endParaRPr lang="ru-RU" altLang="ru-RU" baseline="0" dirty="0">
              <a:solidFill>
                <a:schemeClr val="accent2"/>
              </a:solidFill>
            </a:endParaRP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395288" y="1125538"/>
            <a:ext cx="6462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/>
              <a:t>aerosol-like mixture of bubbles and droplets  (</a:t>
            </a:r>
            <a:r>
              <a:rPr lang="en-US" altLang="ru-RU" b="1" baseline="0">
                <a:solidFill>
                  <a:srgbClr val="FF3300"/>
                </a:solidFill>
              </a:rPr>
              <a:t>mixed phase</a:t>
            </a:r>
            <a:r>
              <a:rPr lang="en-US" altLang="ru-RU" baseline="0"/>
              <a:t>)</a:t>
            </a:r>
            <a:endParaRPr lang="ru-RU" altLang="ru-RU" baseline="0"/>
          </a:p>
        </p:txBody>
      </p:sp>
      <p:pic>
        <p:nvPicPr>
          <p:cNvPr id="2109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1874837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55576" y="5282407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 dirty="0"/>
              <a:t>are speeds of sound</a:t>
            </a:r>
            <a:endParaRPr lang="ru-RU" altLang="ru-RU" baseline="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43" y="4041251"/>
            <a:ext cx="1439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0" y="4533777"/>
            <a:ext cx="363253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 flipH="1">
            <a:off x="8515951" y="4533777"/>
            <a:ext cx="448536" cy="41065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163513" y="1046163"/>
            <a:ext cx="8816975" cy="5715000"/>
          </a:xfrm>
          <a:prstGeom prst="roundRect">
            <a:avLst>
              <a:gd name="adj" fmla="val 4139"/>
            </a:avLst>
          </a:prstGeom>
          <a:solidFill>
            <a:srgbClr val="C0C0C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 altLang="ru-RU" sz="3600" baseline="0">
              <a:latin typeface="Lucida Sans" pitchFamily="34" charset="0"/>
            </a:endParaRPr>
          </a:p>
        </p:txBody>
      </p:sp>
      <p:sp>
        <p:nvSpPr>
          <p:cNvPr id="346115" name="AutoShape 3"/>
          <p:cNvSpPr>
            <a:spLocks noChangeArrowheads="1"/>
          </p:cNvSpPr>
          <p:nvPr/>
        </p:nvSpPr>
        <p:spPr bwMode="auto">
          <a:xfrm>
            <a:off x="163513" y="127000"/>
            <a:ext cx="8816975" cy="815975"/>
          </a:xfrm>
          <a:prstGeom prst="roundRect">
            <a:avLst>
              <a:gd name="adj" fmla="val 16667"/>
            </a:avLst>
          </a:prstGeom>
          <a:solidFill>
            <a:srgbClr val="333366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 baseline="0">
              <a:solidFill>
                <a:srgbClr val="000000"/>
              </a:solidFill>
              <a:latin typeface="Lucida Sans" pitchFamily="34" charset="0"/>
            </a:endParaRP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ru-RU" sz="3600" baseline="0">
              <a:solidFill>
                <a:srgbClr val="000000"/>
              </a:solidFill>
              <a:latin typeface="Lucida Sans" pitchFamily="34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31763" y="-33338"/>
            <a:ext cx="88042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66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38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510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8288" indent="-196850" defTabSz="40798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12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ru-RU" sz="5400" baseline="0">
                <a:solidFill>
                  <a:srgbClr val="FFFFFF"/>
                </a:solidFill>
                <a:latin typeface="Monotype Corsiva" pitchFamily="66" charset="0"/>
              </a:rPr>
              <a:t>Spinodal instability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815975" y="1468438"/>
            <a:ext cx="78390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6118" name="Picture 6" descr="play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730375"/>
            <a:ext cx="4246563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19" name="AutoShape 7"/>
          <p:cNvSpPr>
            <a:spLocks noChangeArrowheads="1"/>
          </p:cNvSpPr>
          <p:nvPr/>
        </p:nvSpPr>
        <p:spPr bwMode="auto">
          <a:xfrm>
            <a:off x="849313" y="3363913"/>
            <a:ext cx="2376487" cy="1100137"/>
          </a:xfrm>
          <a:prstGeom prst="roundRect">
            <a:avLst>
              <a:gd name="adj" fmla="val 8134"/>
            </a:avLst>
          </a:prstGeom>
          <a:solidFill>
            <a:schemeClr val="hlink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>
                <a:latin typeface="Times" pitchFamily="18" charset="0"/>
              </a:rPr>
              <a:t>Dynamics in spinodal region.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>
                <a:latin typeface="Times" pitchFamily="18" charset="0"/>
              </a:rPr>
              <a:t>Blue – hadrons, 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ru-RU" sz="1600" baseline="0">
                <a:latin typeface="Times" pitchFamily="18" charset="0"/>
              </a:rPr>
              <a:t>Red – quarks. </a:t>
            </a:r>
            <a:endParaRPr lang="el-GR" altLang="ru-RU" sz="1600" baseline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4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117600"/>
            <a:ext cx="4535488" cy="5740400"/>
          </a:xfrm>
        </p:spPr>
      </p:pic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0" y="260350"/>
            <a:ext cx="896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2400" b="1" baseline="0" dirty="0">
                <a:solidFill>
                  <a:schemeClr val="accent2"/>
                </a:solidFill>
              </a:rPr>
              <a:t>What one may  observe if system is in </a:t>
            </a:r>
            <a:r>
              <a:rPr lang="en-US" altLang="ru-RU" sz="2400" b="1" baseline="0" dirty="0" err="1">
                <a:solidFill>
                  <a:schemeClr val="accent2"/>
                </a:solidFill>
              </a:rPr>
              <a:t>spinodal</a:t>
            </a:r>
            <a:r>
              <a:rPr lang="en-US" altLang="ru-RU" sz="2400" b="1" baseline="0" dirty="0">
                <a:solidFill>
                  <a:schemeClr val="accent2"/>
                </a:solidFill>
              </a:rPr>
              <a:t> region</a:t>
            </a:r>
            <a:endParaRPr lang="ru-RU" altLang="ru-RU" sz="2400" b="1" baseline="0" dirty="0">
              <a:solidFill>
                <a:schemeClr val="accent2"/>
              </a:solidFill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156485" y="1052736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2400" b="1" dirty="0">
                <a:solidFill>
                  <a:srgbClr val="FF3300"/>
                </a:solidFill>
              </a:rPr>
              <a:t>i</a:t>
            </a:r>
            <a:r>
              <a:rPr lang="en-US" altLang="ru-RU" sz="2400" b="1" baseline="0" dirty="0" smtClean="0">
                <a:solidFill>
                  <a:srgbClr val="FF3300"/>
                </a:solidFill>
              </a:rPr>
              <a:t>s a structured </a:t>
            </a:r>
            <a:r>
              <a:rPr lang="en-US" altLang="ru-RU" sz="2400" b="1" baseline="0" dirty="0">
                <a:solidFill>
                  <a:srgbClr val="FF3300"/>
                </a:solidFill>
              </a:rPr>
              <a:t>phase !</a:t>
            </a:r>
            <a:endParaRPr lang="ru-RU" altLang="ru-RU" sz="2400" b="1" baseline="0" dirty="0">
              <a:solidFill>
                <a:srgbClr val="FF3300"/>
              </a:solidFill>
            </a:endParaRPr>
          </a:p>
        </p:txBody>
      </p:sp>
      <p:sp>
        <p:nvSpPr>
          <p:cNvPr id="403461" name="Line 5"/>
          <p:cNvSpPr>
            <a:spLocks noChangeShapeType="1"/>
          </p:cNvSpPr>
          <p:nvPr/>
        </p:nvSpPr>
        <p:spPr bwMode="auto">
          <a:xfrm flipV="1">
            <a:off x="2987675" y="2636838"/>
            <a:ext cx="5040313" cy="288131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 flipH="1" flipV="1">
            <a:off x="1187450" y="5516563"/>
            <a:ext cx="1800225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1835150" y="508476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baseline="0"/>
              <a:t>a spine</a:t>
            </a:r>
            <a:endParaRPr lang="ru-RU" altLang="ru-RU" baseline="0"/>
          </a:p>
        </p:txBody>
      </p:sp>
    </p:spTree>
    <p:extLst>
      <p:ext uri="{BB962C8B-B14F-4D97-AF65-F5344CB8AC3E}">
        <p14:creationId xmlns:p14="http://schemas.microsoft.com/office/powerpoint/2010/main" val="13630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1412776"/>
            <a:ext cx="8219256" cy="220886"/>
          </a:xfrm>
        </p:spPr>
        <p:txBody>
          <a:bodyPr/>
          <a:lstStyle/>
          <a:p>
            <a:r>
              <a:rPr lang="en-US" altLang="ru-RU" sz="2400" dirty="0" smtClean="0"/>
              <a:t>Pressure isotherms and constant </a:t>
            </a:r>
            <a:r>
              <a:rPr lang="en-US" altLang="ru-RU" sz="2400" dirty="0"/>
              <a:t>entropy trajectories</a:t>
            </a:r>
            <a:endParaRPr lang="ru-RU" altLang="ru-RU" sz="2400" dirty="0"/>
          </a:p>
        </p:txBody>
      </p:sp>
      <p:pic>
        <p:nvPicPr>
          <p:cNvPr id="2068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074" y="1890712"/>
            <a:ext cx="4967287" cy="3154363"/>
          </a:xfrm>
        </p:spPr>
      </p:pic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0" y="5589588"/>
            <a:ext cx="914400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baseline="0" dirty="0" smtClean="0">
                <a:solidFill>
                  <a:schemeClr val="accent2"/>
                </a:solidFill>
              </a:rPr>
              <a:t>- - </a:t>
            </a:r>
            <a:r>
              <a:rPr lang="en-US" altLang="ru-RU" b="1" baseline="0" dirty="0">
                <a:solidFill>
                  <a:schemeClr val="accent2"/>
                </a:solidFill>
              </a:rPr>
              <a:t>- isothermal </a:t>
            </a:r>
            <a:r>
              <a:rPr lang="en-US" altLang="ru-RU" b="1" baseline="0" dirty="0" err="1">
                <a:solidFill>
                  <a:schemeClr val="accent2"/>
                </a:solidFill>
              </a:rPr>
              <a:t>spinodal</a:t>
            </a:r>
            <a:r>
              <a:rPr lang="en-US" altLang="ru-RU" b="1" baseline="0" dirty="0">
                <a:solidFill>
                  <a:schemeClr val="accent2"/>
                </a:solidFill>
              </a:rPr>
              <a:t> (ITS), </a:t>
            </a:r>
            <a:r>
              <a:rPr lang="en-US" altLang="ru-RU" b="1" baseline="0" dirty="0">
                <a:solidFill>
                  <a:srgbClr val="FF3300"/>
                </a:solidFill>
              </a:rPr>
              <a:t>- . - . -</a:t>
            </a:r>
            <a:r>
              <a:rPr lang="en-US" altLang="ru-RU" b="1" baseline="0" dirty="0">
                <a:solidFill>
                  <a:schemeClr val="accent2"/>
                </a:solidFill>
              </a:rPr>
              <a:t> adiabatic </a:t>
            </a:r>
            <a:r>
              <a:rPr lang="en-US" altLang="ru-RU" b="1" baseline="0" dirty="0" err="1">
                <a:solidFill>
                  <a:schemeClr val="accent2"/>
                </a:solidFill>
              </a:rPr>
              <a:t>spinodal</a:t>
            </a:r>
            <a:r>
              <a:rPr lang="en-US" altLang="ru-RU" b="1" baseline="0" dirty="0">
                <a:solidFill>
                  <a:schemeClr val="accent2"/>
                </a:solidFill>
              </a:rPr>
              <a:t> (AS),   </a:t>
            </a:r>
            <a:endParaRPr lang="en-US" altLang="ru-RU" b="1" baseline="0" dirty="0" smtClean="0">
              <a:solidFill>
                <a:schemeClr val="accent2"/>
              </a:solidFill>
            </a:endParaRPr>
          </a:p>
          <a:p>
            <a:r>
              <a:rPr lang="en-US" altLang="ru-RU" b="1" baseline="0" dirty="0" smtClean="0">
                <a:solidFill>
                  <a:schemeClr val="accent2"/>
                </a:solidFill>
              </a:rPr>
              <a:t>           Maxwell construction</a:t>
            </a:r>
            <a:endParaRPr lang="ru-RU" altLang="ru-RU" b="1" baseline="0" dirty="0">
              <a:solidFill>
                <a:schemeClr val="accent2"/>
              </a:solidFill>
            </a:endParaRPr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179388" y="6092825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580112" y="2349500"/>
            <a:ext cx="10080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baseline="0" dirty="0"/>
              <a:t>Gi~1</a:t>
            </a:r>
            <a:endParaRPr lang="ru-RU" altLang="ru-RU" baseline="0" dirty="0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5040362" y="285273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baseline="0" dirty="0"/>
              <a:t>SV</a:t>
            </a:r>
            <a:endParaRPr lang="ru-RU" altLang="ru-RU" b="1" baseline="0" dirty="0"/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7473022" y="3561135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 baseline="0" dirty="0"/>
              <a:t>OL</a:t>
            </a:r>
            <a:endParaRPr lang="ru-RU" altLang="ru-RU" b="1" baseline="0" dirty="0"/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5686449" y="2787918"/>
            <a:ext cx="57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b="1" baseline="0" dirty="0"/>
              <a:t>ITS</a:t>
            </a:r>
            <a:endParaRPr lang="ru-RU" altLang="ru-RU" sz="2000" b="1" baseline="0" dirty="0"/>
          </a:p>
        </p:txBody>
      </p:sp>
      <p:pic>
        <p:nvPicPr>
          <p:cNvPr id="206863" name="Picture 15" descr="vdw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" y="2108572"/>
            <a:ext cx="3563937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b="1" dirty="0"/>
              <a:t>CEP and effects of first-order phase transition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040362" y="3561135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 dirty="0">
                <a:solidFill>
                  <a:srgbClr val="FF3300"/>
                </a:solidFill>
              </a:rPr>
              <a:t>           </a:t>
            </a:r>
            <a:r>
              <a:rPr lang="en-US" altLang="ru-RU" sz="2000" b="1" baseline="0" dirty="0"/>
              <a:t>AS</a:t>
            </a:r>
            <a:r>
              <a:rPr lang="en-US" altLang="ru-RU" baseline="0" dirty="0">
                <a:solidFill>
                  <a:srgbClr val="FF3300"/>
                </a:solidFill>
              </a:rPr>
              <a:t>,</a:t>
            </a:r>
          </a:p>
          <a:p>
            <a:r>
              <a:rPr lang="en-US" altLang="ru-RU" baseline="0" dirty="0">
                <a:solidFill>
                  <a:srgbClr val="FF3300"/>
                </a:solidFill>
              </a:rPr>
              <a:t>region of instability</a:t>
            </a:r>
          </a:p>
          <a:p>
            <a:r>
              <a:rPr lang="en-US" altLang="ru-RU" baseline="0" dirty="0">
                <a:solidFill>
                  <a:srgbClr val="FF3300"/>
                </a:solidFill>
              </a:rPr>
              <a:t>   in ideal hydro</a:t>
            </a:r>
            <a:endParaRPr lang="ru-RU" altLang="ru-RU" baseline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21018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Pions</a:t>
            </a:r>
            <a:r>
              <a:rPr lang="en-US" sz="3200" b="1" dirty="0"/>
              <a:t> </a:t>
            </a:r>
            <a:r>
              <a:rPr lang="en-US" sz="3200" b="1" dirty="0" smtClean="0"/>
              <a:t>and </a:t>
            </a:r>
            <a:r>
              <a:rPr lang="en-US" sz="3200" b="1" dirty="0"/>
              <a:t>k</a:t>
            </a:r>
            <a:r>
              <a:rPr lang="en-US" sz="3200" b="1" dirty="0" smtClean="0"/>
              <a:t>aons in  dense baryon matter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</a:p>
          <a:p>
            <a:r>
              <a:rPr lang="en-US" sz="2400" b="1" dirty="0" smtClean="0"/>
              <a:t>          </a:t>
            </a:r>
          </a:p>
          <a:p>
            <a:r>
              <a:rPr lang="en-US" sz="2400" b="1" dirty="0" smtClean="0"/>
              <a:t>Their description is beyond RMF approximation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p-wave polarization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51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5" y="922337"/>
            <a:ext cx="4648200" cy="1009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743200" y="57150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990033"/>
                </a:solidFill>
              </a:rPr>
              <a:t>“pion gap”</a:t>
            </a:r>
            <a:endParaRPr lang="en-US" altLang="ru-RU">
              <a:solidFill>
                <a:srgbClr val="990033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724400" y="2438400"/>
            <a:ext cx="356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i="1">
                <a:latin typeface="Times New Roman" pitchFamily="18" charset="0"/>
              </a:rPr>
              <a:t>pion propagator has a complex pole </a:t>
            </a:r>
            <a:endParaRPr lang="en-US" altLang="ru-RU" i="1">
              <a:latin typeface="Times New Roman" pitchFamily="18" charset="0"/>
            </a:endParaRPr>
          </a:p>
        </p:txBody>
      </p:sp>
      <p:pic>
        <p:nvPicPr>
          <p:cNvPr id="4097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469988" y="5318208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dirty="0"/>
              <a:t>when </a:t>
            </a:r>
            <a:endParaRPr lang="en-US" altLang="ru-RU" dirty="0"/>
          </a:p>
        </p:txBody>
      </p:sp>
      <p:pic>
        <p:nvPicPr>
          <p:cNvPr id="40972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21" y="5366308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029450" y="58039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0000CC"/>
                </a:solidFill>
              </a:rPr>
              <a:t>pion condensation</a:t>
            </a:r>
            <a:endParaRPr lang="en-US" altLang="ru-RU">
              <a:solidFill>
                <a:srgbClr val="0000CC"/>
              </a:solidFill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4819650" y="5988050"/>
            <a:ext cx="381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276850" y="58054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>
                <a:solidFill>
                  <a:srgbClr val="990033"/>
                </a:solidFill>
              </a:rPr>
              <a:t>instability</a:t>
            </a:r>
            <a:endParaRPr lang="en-US" altLang="ru-RU">
              <a:solidFill>
                <a:srgbClr val="990033"/>
              </a:solidFill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6496050" y="6015038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0" y="685800"/>
            <a:ext cx="49278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sz="1400" dirty="0" err="1" smtClean="0">
                <a:solidFill>
                  <a:schemeClr val="tx1"/>
                </a:solidFill>
              </a:rPr>
              <a:t>Migdal,Saperstein,Troitsky,D.V</a:t>
            </a:r>
            <a:r>
              <a:rPr lang="en-GB" altLang="ru-RU" sz="1400" dirty="0" smtClean="0">
                <a:solidFill>
                  <a:schemeClr val="tx1"/>
                </a:solidFill>
              </a:rPr>
              <a:t>., , </a:t>
            </a:r>
            <a:r>
              <a:rPr lang="en-GB" altLang="ru-RU" sz="1400" dirty="0">
                <a:solidFill>
                  <a:schemeClr val="tx1"/>
                </a:solidFill>
              </a:rPr>
              <a:t>Phys. Rept. 192 (1990) </a:t>
            </a:r>
            <a:endParaRPr lang="en-US" altLang="ru-RU" sz="1400" dirty="0">
              <a:solidFill>
                <a:schemeClr val="tx1"/>
              </a:solidFill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971800"/>
            <a:ext cx="318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9" name="Picture 1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2090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0981" name="Picture 2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40386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895624" y="3429000"/>
            <a:ext cx="660152" cy="63664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Pion softening  in  </a:t>
            </a:r>
            <a:r>
              <a:rPr lang="en-US" sz="2800" b="1" dirty="0"/>
              <a:t>dense </a:t>
            </a:r>
            <a:r>
              <a:rPr lang="en-US" sz="2800" b="1" dirty="0" smtClean="0"/>
              <a:t>baryonic </a:t>
            </a:r>
            <a:r>
              <a:rPr lang="en-US" sz="2800" b="1" dirty="0"/>
              <a:t>matter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0141" y="5334042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n&gt;n </a:t>
            </a:r>
            <a:r>
              <a:rPr lang="en-US" baseline="-25000" dirty="0" smtClean="0"/>
              <a:t>c</a:t>
            </a:r>
            <a:r>
              <a:rPr lang="en-US" dirty="0" smtClean="0"/>
              <a:t>~1.5-3 n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247900" y="198385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Phas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105275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5" name="Picture 3" descr="phasediagram_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47879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04813"/>
            <a:ext cx="6400800" cy="1512887"/>
          </a:xfrm>
          <a:solidFill>
            <a:srgbClr val="00FFFF"/>
          </a:solidFill>
          <a:ln/>
        </p:spPr>
        <p:txBody>
          <a:bodyPr/>
          <a:lstStyle/>
          <a:p>
            <a:r>
              <a:rPr lang="en-US" altLang="ru-RU"/>
              <a:t>Phase Diagrams</a:t>
            </a:r>
          </a:p>
          <a:p>
            <a:r>
              <a:rPr lang="en-US" altLang="ru-RU"/>
              <a:t>Water and Nuclear Matter</a:t>
            </a:r>
            <a:endParaRPr lang="ru-RU" altLang="ru-RU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0" y="5805488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 dirty="0">
                <a:solidFill>
                  <a:srgbClr val="FF3300"/>
                </a:solidFill>
              </a:rPr>
              <a:t> Low </a:t>
            </a:r>
            <a:r>
              <a:rPr lang="en-US" altLang="ru-RU" baseline="0" dirty="0" err="1">
                <a:solidFill>
                  <a:srgbClr val="FF3300"/>
                </a:solidFill>
              </a:rPr>
              <a:t>density,low</a:t>
            </a:r>
            <a:r>
              <a:rPr lang="en-US" altLang="ru-RU" baseline="0" dirty="0">
                <a:solidFill>
                  <a:srgbClr val="FF3300"/>
                </a:solidFill>
              </a:rPr>
              <a:t> T:</a:t>
            </a:r>
            <a:r>
              <a:rPr lang="en-US" altLang="ru-RU" baseline="0" dirty="0"/>
              <a:t> </a:t>
            </a:r>
            <a:r>
              <a:rPr lang="en-US" altLang="ru-RU" i="1" baseline="0" dirty="0">
                <a:solidFill>
                  <a:schemeClr val="hlink"/>
                </a:solidFill>
              </a:rPr>
              <a:t>HIC</a:t>
            </a:r>
            <a:r>
              <a:rPr lang="en-US" altLang="ru-RU" baseline="0" dirty="0"/>
              <a:t>    (liquid-gas); </a:t>
            </a:r>
          </a:p>
          <a:p>
            <a:r>
              <a:rPr lang="en-US" altLang="ru-RU" i="1" baseline="0" dirty="0">
                <a:solidFill>
                  <a:schemeClr val="hlink"/>
                </a:solidFill>
              </a:rPr>
              <a:t>excited nuclei </a:t>
            </a:r>
            <a:r>
              <a:rPr lang="en-US" altLang="ru-RU" baseline="0" dirty="0"/>
              <a:t>(high spin, pairing); </a:t>
            </a:r>
            <a:r>
              <a:rPr lang="en-US" altLang="ru-RU" baseline="0" dirty="0">
                <a:solidFill>
                  <a:srgbClr val="FF3300"/>
                </a:solidFill>
              </a:rPr>
              <a:t>high density, low T:</a:t>
            </a:r>
            <a:r>
              <a:rPr lang="en-US" altLang="ru-RU" baseline="0" dirty="0"/>
              <a:t> </a:t>
            </a:r>
            <a:r>
              <a:rPr lang="en-US" altLang="ru-RU" i="1" baseline="0" dirty="0">
                <a:solidFill>
                  <a:schemeClr val="hlink"/>
                </a:solidFill>
              </a:rPr>
              <a:t>SN,NS</a:t>
            </a:r>
            <a:r>
              <a:rPr lang="en-US" altLang="ru-RU" baseline="0" dirty="0">
                <a:solidFill>
                  <a:schemeClr val="hlink"/>
                </a:solidFill>
              </a:rPr>
              <a:t>:</a:t>
            </a:r>
            <a:r>
              <a:rPr lang="en-US" altLang="ru-RU" baseline="0" dirty="0"/>
              <a:t> (NN-pairing, </a:t>
            </a:r>
            <a:r>
              <a:rPr lang="el-GR" altLang="ru-RU" baseline="0" dirty="0">
                <a:cs typeface="Arial" charset="0"/>
              </a:rPr>
              <a:t>π</a:t>
            </a:r>
            <a:r>
              <a:rPr lang="en-US" altLang="ru-RU" baseline="0" dirty="0"/>
              <a:t>,K,</a:t>
            </a:r>
            <a:r>
              <a:rPr lang="el-GR" altLang="ru-RU" baseline="0" dirty="0">
                <a:cs typeface="Arial" charset="0"/>
              </a:rPr>
              <a:t>ρ</a:t>
            </a:r>
            <a:r>
              <a:rPr lang="en-US" altLang="ru-RU" baseline="0" dirty="0">
                <a:cs typeface="Arial" charset="0"/>
              </a:rPr>
              <a:t>-</a:t>
            </a:r>
            <a:r>
              <a:rPr lang="en-US" altLang="ru-RU" baseline="0" dirty="0"/>
              <a:t> condensates; CSC, </a:t>
            </a:r>
            <a:r>
              <a:rPr lang="en-US" altLang="ru-RU" baseline="0" dirty="0" err="1"/>
              <a:t>quarkyonic</a:t>
            </a:r>
            <a:r>
              <a:rPr lang="en-US" altLang="ru-RU" baseline="0" dirty="0"/>
              <a:t>); </a:t>
            </a:r>
            <a:r>
              <a:rPr lang="en-US" altLang="ru-RU" baseline="0" dirty="0">
                <a:solidFill>
                  <a:srgbClr val="FF3300"/>
                </a:solidFill>
              </a:rPr>
              <a:t>high T </a:t>
            </a:r>
            <a:r>
              <a:rPr lang="en-US" altLang="ru-RU" i="1" baseline="0" dirty="0">
                <a:solidFill>
                  <a:schemeClr val="hlink"/>
                </a:solidFill>
              </a:rPr>
              <a:t>HIC</a:t>
            </a:r>
            <a:r>
              <a:rPr lang="en-US" altLang="ru-RU" baseline="0" dirty="0">
                <a:solidFill>
                  <a:schemeClr val="hlink"/>
                </a:solidFill>
              </a:rPr>
              <a:t>:</a:t>
            </a:r>
            <a:r>
              <a:rPr lang="en-US" altLang="ru-RU" baseline="0" dirty="0"/>
              <a:t> (chiral restoration, </a:t>
            </a:r>
            <a:r>
              <a:rPr lang="en-US" altLang="ru-RU" baseline="0" dirty="0" err="1"/>
              <a:t>deconfinement</a:t>
            </a:r>
            <a:r>
              <a:rPr lang="en-US" altLang="ru-RU" baseline="0" dirty="0"/>
              <a:t>)</a:t>
            </a:r>
          </a:p>
          <a:p>
            <a:endParaRPr lang="ru-RU" altLang="ru-RU" baseline="0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5219700" y="5294313"/>
          <a:ext cx="431800" cy="35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484438" y="5949950"/>
          <a:ext cx="217487" cy="18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219700" y="3644900"/>
          <a:ext cx="215900" cy="2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932363" y="2625725"/>
          <a:ext cx="287337" cy="28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38632" name="Text Box 40"/>
          <p:cNvSpPr txBox="1">
            <a:spLocks noChangeArrowheads="1"/>
          </p:cNvSpPr>
          <p:nvPr/>
        </p:nvSpPr>
        <p:spPr bwMode="auto">
          <a:xfrm>
            <a:off x="5272088" y="25130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/>
              <a:t>Crossover;   </a:t>
            </a:r>
            <a:endParaRPr lang="ru-RU" altLang="ru-RU" baseline="0"/>
          </a:p>
        </p:txBody>
      </p:sp>
      <p:sp>
        <p:nvSpPr>
          <p:cNvPr id="238633" name="Text Box 41"/>
          <p:cNvSpPr txBox="1">
            <a:spLocks noChangeArrowheads="1"/>
          </p:cNvSpPr>
          <p:nvPr/>
        </p:nvSpPr>
        <p:spPr bwMode="auto">
          <a:xfrm>
            <a:off x="6011863" y="4365625"/>
            <a:ext cx="1008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200" baseline="0"/>
              <a:t>I order tr.</a:t>
            </a:r>
            <a:endParaRPr lang="ru-RU" altLang="ru-RU" sz="1200" baseline="0"/>
          </a:p>
        </p:txBody>
      </p:sp>
      <p:pic>
        <p:nvPicPr>
          <p:cNvPr id="238634" name="Picture 4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29225"/>
            <a:ext cx="1825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5" name="Picture 4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29225"/>
            <a:ext cx="1444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36" name="Text Box 44"/>
          <p:cNvSpPr txBox="1">
            <a:spLocks noChangeArrowheads="1"/>
          </p:cNvSpPr>
          <p:nvPr/>
        </p:nvSpPr>
        <p:spPr bwMode="auto">
          <a:xfrm>
            <a:off x="7885113" y="52292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000" baseline="0"/>
          </a:p>
        </p:txBody>
      </p:sp>
      <p:sp>
        <p:nvSpPr>
          <p:cNvPr id="238637" name="Text Box 45"/>
          <p:cNvSpPr txBox="1">
            <a:spLocks noChangeArrowheads="1"/>
          </p:cNvSpPr>
          <p:nvPr/>
        </p:nvSpPr>
        <p:spPr bwMode="auto">
          <a:xfrm>
            <a:off x="7812088" y="522922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 baseline="0"/>
              <a:t>cond</a:t>
            </a:r>
            <a:endParaRPr lang="ru-RU" altLang="ru-RU" sz="1000" baseline="0"/>
          </a:p>
        </p:txBody>
      </p:sp>
      <p:sp>
        <p:nvSpPr>
          <p:cNvPr id="238638" name="Text Box 46"/>
          <p:cNvSpPr txBox="1">
            <a:spLocks noChangeArrowheads="1"/>
          </p:cNvSpPr>
          <p:nvPr/>
        </p:nvSpPr>
        <p:spPr bwMode="auto">
          <a:xfrm>
            <a:off x="7939088" y="5516563"/>
            <a:ext cx="1204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200" baseline="0"/>
              <a:t>various phases</a:t>
            </a:r>
            <a:endParaRPr lang="ru-RU" altLang="ru-RU" sz="1200" baseline="0"/>
          </a:p>
        </p:txBody>
      </p:sp>
      <p:sp>
        <p:nvSpPr>
          <p:cNvPr id="238639" name="Text Box 47"/>
          <p:cNvSpPr txBox="1">
            <a:spLocks noChangeArrowheads="1"/>
          </p:cNvSpPr>
          <p:nvPr/>
        </p:nvSpPr>
        <p:spPr bwMode="auto">
          <a:xfrm>
            <a:off x="7504113" y="481647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/>
              <a:t>Supernova</a:t>
            </a:r>
            <a:endParaRPr lang="ru-RU" altLang="ru-RU" baseline="0"/>
          </a:p>
        </p:txBody>
      </p:sp>
      <p:sp>
        <p:nvSpPr>
          <p:cNvPr id="238640" name="Text Box 48"/>
          <p:cNvSpPr txBox="1">
            <a:spLocks noChangeArrowheads="1"/>
          </p:cNvSpPr>
          <p:nvPr/>
        </p:nvSpPr>
        <p:spPr bwMode="auto">
          <a:xfrm>
            <a:off x="7956550" y="44370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/>
              <a:t>CSC fluct.</a:t>
            </a:r>
            <a:endParaRPr lang="ru-RU" altLang="ru-RU" baseline="0"/>
          </a:p>
        </p:txBody>
      </p:sp>
      <p:sp>
        <p:nvSpPr>
          <p:cNvPr id="238641" name="Text Box 49"/>
          <p:cNvSpPr txBox="1">
            <a:spLocks noChangeArrowheads="1"/>
          </p:cNvSpPr>
          <p:nvPr/>
        </p:nvSpPr>
        <p:spPr bwMode="auto">
          <a:xfrm>
            <a:off x="6208713" y="5013325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/>
              <a:t>NICA,</a:t>
            </a:r>
            <a:endParaRPr lang="ru-RU" altLang="ru-RU" sz="1400" baseline="0"/>
          </a:p>
        </p:txBody>
      </p:sp>
      <p:sp>
        <p:nvSpPr>
          <p:cNvPr id="238642" name="Text Box 50"/>
          <p:cNvSpPr txBox="1">
            <a:spLocks noChangeArrowheads="1"/>
          </p:cNvSpPr>
          <p:nvPr/>
        </p:nvSpPr>
        <p:spPr bwMode="auto">
          <a:xfrm>
            <a:off x="7143750" y="4456113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/>
              <a:t>RHIC?</a:t>
            </a:r>
            <a:endParaRPr lang="ru-RU" altLang="ru-RU" baseline="0"/>
          </a:p>
        </p:txBody>
      </p:sp>
      <p:sp>
        <p:nvSpPr>
          <p:cNvPr id="238643" name="Text Box 51"/>
          <p:cNvSpPr txBox="1">
            <a:spLocks noChangeArrowheads="1"/>
          </p:cNvSpPr>
          <p:nvPr/>
        </p:nvSpPr>
        <p:spPr bwMode="auto">
          <a:xfrm>
            <a:off x="684213" y="2133600"/>
            <a:ext cx="347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aseline="0"/>
              <a:t>Variety of phases: 12 crystalline,</a:t>
            </a:r>
          </a:p>
          <a:p>
            <a:r>
              <a:rPr lang="en-US" altLang="ru-RU" baseline="0"/>
              <a:t>3 glass, liquid, vapor, CEP</a:t>
            </a:r>
            <a:endParaRPr lang="ru-RU" altLang="ru-RU" baseline="0"/>
          </a:p>
        </p:txBody>
      </p:sp>
      <p:sp>
        <p:nvSpPr>
          <p:cNvPr id="238644" name="Text Box 52"/>
          <p:cNvSpPr txBox="1">
            <a:spLocks noChangeArrowheads="1"/>
          </p:cNvSpPr>
          <p:nvPr/>
        </p:nvSpPr>
        <p:spPr bwMode="auto">
          <a:xfrm>
            <a:off x="107950" y="5445125"/>
            <a:ext cx="1635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200" baseline="0"/>
              <a:t>Chapline et al. (2007)</a:t>
            </a:r>
            <a:endParaRPr lang="ru-RU" altLang="ru-RU" sz="1200" baseline="0"/>
          </a:p>
        </p:txBody>
      </p:sp>
      <p:sp>
        <p:nvSpPr>
          <p:cNvPr id="238645" name="Text Box 53"/>
          <p:cNvSpPr txBox="1">
            <a:spLocks noChangeArrowheads="1"/>
          </p:cNvSpPr>
          <p:nvPr/>
        </p:nvSpPr>
        <p:spPr bwMode="auto">
          <a:xfrm>
            <a:off x="7019925" y="2420938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baseline="0"/>
          </a:p>
        </p:txBody>
      </p:sp>
      <p:pic>
        <p:nvPicPr>
          <p:cNvPr id="238646" name="Picture 5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2889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47" name="Text Box 55"/>
          <p:cNvSpPr txBox="1">
            <a:spLocks noChangeArrowheads="1"/>
          </p:cNvSpPr>
          <p:nvPr/>
        </p:nvSpPr>
        <p:spPr bwMode="auto">
          <a:xfrm>
            <a:off x="7164388" y="2492375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aseline="0"/>
              <a:t>-CEP</a:t>
            </a:r>
            <a:endParaRPr lang="ru-RU" altLang="ru-RU" baseline="0"/>
          </a:p>
        </p:txBody>
      </p:sp>
      <p:pic>
        <p:nvPicPr>
          <p:cNvPr id="238648" name="Picture 5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05038"/>
            <a:ext cx="493236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649" name="Text Box 57"/>
          <p:cNvSpPr txBox="1">
            <a:spLocks noChangeArrowheads="1"/>
          </p:cNvSpPr>
          <p:nvPr/>
        </p:nvSpPr>
        <p:spPr bwMode="auto">
          <a:xfrm>
            <a:off x="6948488" y="43132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200" baseline="0"/>
              <a:t>Mixed</a:t>
            </a:r>
          </a:p>
          <a:p>
            <a:r>
              <a:rPr lang="en-US" altLang="ru-RU" sz="1200" baseline="0"/>
              <a:t>phase</a:t>
            </a:r>
            <a:endParaRPr lang="ru-RU" altLang="ru-RU" sz="1200" baseline="0"/>
          </a:p>
        </p:txBody>
      </p:sp>
      <p:sp>
        <p:nvSpPr>
          <p:cNvPr id="238650" name="Text Box 58"/>
          <p:cNvSpPr txBox="1">
            <a:spLocks noChangeArrowheads="1"/>
          </p:cNvSpPr>
          <p:nvPr/>
        </p:nvSpPr>
        <p:spPr bwMode="auto">
          <a:xfrm>
            <a:off x="7740650" y="4797425"/>
            <a:ext cx="14033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b="1"/>
              <a:t>Quarkyonic</a:t>
            </a:r>
            <a:r>
              <a:rPr lang="en-US" altLang="ru-RU" b="1"/>
              <a:t>?</a:t>
            </a:r>
            <a:endParaRPr lang="ru-RU" altLang="ru-RU" b="1"/>
          </a:p>
        </p:txBody>
      </p:sp>
      <p:sp>
        <p:nvSpPr>
          <p:cNvPr id="238651" name="Text Box 59"/>
          <p:cNvSpPr txBox="1">
            <a:spLocks noChangeArrowheads="1"/>
          </p:cNvSpPr>
          <p:nvPr/>
        </p:nvSpPr>
        <p:spPr bwMode="auto">
          <a:xfrm>
            <a:off x="6927850" y="35941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NICA,</a:t>
            </a:r>
          </a:p>
          <a:p>
            <a:r>
              <a:rPr lang="en-US" altLang="ru-RU"/>
              <a:t>FAIR</a:t>
            </a:r>
            <a:endParaRPr lang="ru-RU" altLang="ru-RU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6870701" y="2336011"/>
            <a:ext cx="57149" cy="31805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4953000" y="4051300"/>
            <a:ext cx="4191000" cy="82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2771801" y="2846787"/>
            <a:ext cx="0" cy="2382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H="1">
            <a:off x="323528" y="3709915"/>
            <a:ext cx="3770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>
            <a:off x="3347864" y="2879726"/>
            <a:ext cx="2520280" cy="16232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1246188"/>
            <a:ext cx="43942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3197225"/>
            <a:ext cx="2906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600">
                <a:solidFill>
                  <a:srgbClr val="00FF00"/>
                </a:solidFill>
                <a:latin typeface="Times New Roman" pitchFamily="18" charset="0"/>
              </a:rPr>
              <a:t>intermediate cooling</a:t>
            </a:r>
            <a:endParaRPr lang="en-GB" altLang="ru-RU" sz="26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5600700" y="2670175"/>
            <a:ext cx="1511300" cy="1147763"/>
          </a:xfrm>
          <a:custGeom>
            <a:avLst/>
            <a:gdLst>
              <a:gd name="T0" fmla="*/ 2147483647 w 952"/>
              <a:gd name="T1" fmla="*/ 0 h 723"/>
              <a:gd name="T2" fmla="*/ 2147483647 w 952"/>
              <a:gd name="T3" fmla="*/ 2147483647 h 723"/>
              <a:gd name="T4" fmla="*/ 2147483647 w 952"/>
              <a:gd name="T5" fmla="*/ 2147483647 h 723"/>
              <a:gd name="T6" fmla="*/ 2147483647 w 952"/>
              <a:gd name="T7" fmla="*/ 2147483647 h 723"/>
              <a:gd name="T8" fmla="*/ 2147483647 w 952"/>
              <a:gd name="T9" fmla="*/ 2147483647 h 723"/>
              <a:gd name="T10" fmla="*/ 2147483647 w 952"/>
              <a:gd name="T11" fmla="*/ 2147483647 h 723"/>
              <a:gd name="T12" fmla="*/ 2147483647 w 952"/>
              <a:gd name="T13" fmla="*/ 2147483647 h 723"/>
              <a:gd name="T14" fmla="*/ 2147483647 w 952"/>
              <a:gd name="T15" fmla="*/ 2147483647 h 723"/>
              <a:gd name="T16" fmla="*/ 2147483647 w 952"/>
              <a:gd name="T17" fmla="*/ 2147483647 h 723"/>
              <a:gd name="T18" fmla="*/ 2147483647 w 952"/>
              <a:gd name="T19" fmla="*/ 2147483647 h 723"/>
              <a:gd name="T20" fmla="*/ 2147483647 w 952"/>
              <a:gd name="T21" fmla="*/ 2147483647 h 723"/>
              <a:gd name="T22" fmla="*/ 2147483647 w 952"/>
              <a:gd name="T23" fmla="*/ 2147483647 h 723"/>
              <a:gd name="T24" fmla="*/ 2147483647 w 952"/>
              <a:gd name="T25" fmla="*/ 2147483647 h 723"/>
              <a:gd name="T26" fmla="*/ 2147483647 w 952"/>
              <a:gd name="T27" fmla="*/ 2147483647 h 723"/>
              <a:gd name="T28" fmla="*/ 2147483647 w 952"/>
              <a:gd name="T29" fmla="*/ 2147483647 h 723"/>
              <a:gd name="T30" fmla="*/ 2147483647 w 952"/>
              <a:gd name="T31" fmla="*/ 2147483647 h 723"/>
              <a:gd name="T32" fmla="*/ 2147483647 w 952"/>
              <a:gd name="T33" fmla="*/ 2147483647 h 723"/>
              <a:gd name="T34" fmla="*/ 2147483647 w 952"/>
              <a:gd name="T35" fmla="*/ 2147483647 h 723"/>
              <a:gd name="T36" fmla="*/ 2147483647 w 952"/>
              <a:gd name="T37" fmla="*/ 2147483647 h 723"/>
              <a:gd name="T38" fmla="*/ 2147483647 w 952"/>
              <a:gd name="T39" fmla="*/ 2147483647 h 723"/>
              <a:gd name="T40" fmla="*/ 2147483647 w 952"/>
              <a:gd name="T41" fmla="*/ 2147483647 h 723"/>
              <a:gd name="T42" fmla="*/ 2147483647 w 952"/>
              <a:gd name="T43" fmla="*/ 0 h 7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52" h="723">
                <a:moveTo>
                  <a:pt x="147" y="0"/>
                </a:moveTo>
                <a:cubicBezTo>
                  <a:pt x="117" y="10"/>
                  <a:pt x="105" y="27"/>
                  <a:pt x="74" y="37"/>
                </a:cubicBezTo>
                <a:cubicBezTo>
                  <a:pt x="57" y="62"/>
                  <a:pt x="41" y="80"/>
                  <a:pt x="19" y="101"/>
                </a:cubicBezTo>
                <a:cubicBezTo>
                  <a:pt x="0" y="178"/>
                  <a:pt x="56" y="268"/>
                  <a:pt x="120" y="311"/>
                </a:cubicBezTo>
                <a:cubicBezTo>
                  <a:pt x="141" y="343"/>
                  <a:pt x="161" y="363"/>
                  <a:pt x="193" y="384"/>
                </a:cubicBezTo>
                <a:cubicBezTo>
                  <a:pt x="221" y="428"/>
                  <a:pt x="261" y="464"/>
                  <a:pt x="312" y="476"/>
                </a:cubicBezTo>
                <a:cubicBezTo>
                  <a:pt x="335" y="510"/>
                  <a:pt x="351" y="512"/>
                  <a:pt x="385" y="531"/>
                </a:cubicBezTo>
                <a:cubicBezTo>
                  <a:pt x="447" y="566"/>
                  <a:pt x="491" y="600"/>
                  <a:pt x="559" y="622"/>
                </a:cubicBezTo>
                <a:cubicBezTo>
                  <a:pt x="618" y="662"/>
                  <a:pt x="692" y="690"/>
                  <a:pt x="760" y="713"/>
                </a:cubicBezTo>
                <a:cubicBezTo>
                  <a:pt x="851" y="706"/>
                  <a:pt x="905" y="723"/>
                  <a:pt x="952" y="649"/>
                </a:cubicBezTo>
                <a:cubicBezTo>
                  <a:pt x="951" y="642"/>
                  <a:pt x="947" y="570"/>
                  <a:pt x="934" y="549"/>
                </a:cubicBezTo>
                <a:cubicBezTo>
                  <a:pt x="915" y="518"/>
                  <a:pt x="877" y="490"/>
                  <a:pt x="851" y="467"/>
                </a:cubicBezTo>
                <a:cubicBezTo>
                  <a:pt x="803" y="425"/>
                  <a:pt x="806" y="408"/>
                  <a:pt x="751" y="393"/>
                </a:cubicBezTo>
                <a:cubicBezTo>
                  <a:pt x="722" y="365"/>
                  <a:pt x="689" y="354"/>
                  <a:pt x="659" y="329"/>
                </a:cubicBezTo>
                <a:cubicBezTo>
                  <a:pt x="649" y="321"/>
                  <a:pt x="642" y="310"/>
                  <a:pt x="632" y="302"/>
                </a:cubicBezTo>
                <a:cubicBezTo>
                  <a:pt x="615" y="288"/>
                  <a:pt x="577" y="265"/>
                  <a:pt x="577" y="265"/>
                </a:cubicBezTo>
                <a:cubicBezTo>
                  <a:pt x="552" y="227"/>
                  <a:pt x="519" y="206"/>
                  <a:pt x="477" y="192"/>
                </a:cubicBezTo>
                <a:cubicBezTo>
                  <a:pt x="411" y="129"/>
                  <a:pt x="510" y="218"/>
                  <a:pt x="431" y="165"/>
                </a:cubicBezTo>
                <a:cubicBezTo>
                  <a:pt x="420" y="158"/>
                  <a:pt x="413" y="145"/>
                  <a:pt x="403" y="137"/>
                </a:cubicBezTo>
                <a:cubicBezTo>
                  <a:pt x="366" y="106"/>
                  <a:pt x="388" y="129"/>
                  <a:pt x="349" y="110"/>
                </a:cubicBezTo>
                <a:cubicBezTo>
                  <a:pt x="307" y="89"/>
                  <a:pt x="316" y="76"/>
                  <a:pt x="266" y="64"/>
                </a:cubicBezTo>
                <a:cubicBezTo>
                  <a:pt x="229" y="39"/>
                  <a:pt x="187" y="20"/>
                  <a:pt x="147" y="0"/>
                </a:cubicBez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4264025"/>
            <a:ext cx="19351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600">
                <a:solidFill>
                  <a:srgbClr val="FF0000"/>
                </a:solidFill>
                <a:latin typeface="Times New Roman" pitchFamily="18" charset="0"/>
              </a:rPr>
              <a:t>rapid cooling</a:t>
            </a:r>
            <a:endParaRPr lang="en-GB" altLang="ru-RU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4476751" y="2387997"/>
            <a:ext cx="3016250" cy="2615803"/>
          </a:xfrm>
          <a:custGeom>
            <a:avLst/>
            <a:gdLst>
              <a:gd name="T0" fmla="*/ 2147483647 w 1826"/>
              <a:gd name="T1" fmla="*/ 2147483647 h 1296"/>
              <a:gd name="T2" fmla="*/ 2147483647 w 1826"/>
              <a:gd name="T3" fmla="*/ 2147483647 h 1296"/>
              <a:gd name="T4" fmla="*/ 2147483647 w 1826"/>
              <a:gd name="T5" fmla="*/ 2147483647 h 1296"/>
              <a:gd name="T6" fmla="*/ 2147483647 w 1826"/>
              <a:gd name="T7" fmla="*/ 2147483647 h 1296"/>
              <a:gd name="T8" fmla="*/ 2147483647 w 1826"/>
              <a:gd name="T9" fmla="*/ 2147483647 h 1296"/>
              <a:gd name="T10" fmla="*/ 2147483647 w 1826"/>
              <a:gd name="T11" fmla="*/ 0 h 1296"/>
              <a:gd name="T12" fmla="*/ 2147483647 w 1826"/>
              <a:gd name="T13" fmla="*/ 2147483647 h 1296"/>
              <a:gd name="T14" fmla="*/ 2147483647 w 1826"/>
              <a:gd name="T15" fmla="*/ 2147483647 h 1296"/>
              <a:gd name="T16" fmla="*/ 2147483647 w 1826"/>
              <a:gd name="T17" fmla="*/ 2147483647 h 1296"/>
              <a:gd name="T18" fmla="*/ 2147483647 w 1826"/>
              <a:gd name="T19" fmla="*/ 2147483647 h 1296"/>
              <a:gd name="T20" fmla="*/ 2147483647 w 1826"/>
              <a:gd name="T21" fmla="*/ 2147483647 h 1296"/>
              <a:gd name="T22" fmla="*/ 2147483647 w 1826"/>
              <a:gd name="T23" fmla="*/ 2147483647 h 1296"/>
              <a:gd name="T24" fmla="*/ 2147483647 w 1826"/>
              <a:gd name="T25" fmla="*/ 2147483647 h 1296"/>
              <a:gd name="T26" fmla="*/ 2147483647 w 1826"/>
              <a:gd name="T27" fmla="*/ 2147483647 h 1296"/>
              <a:gd name="T28" fmla="*/ 2147483647 w 1826"/>
              <a:gd name="T29" fmla="*/ 2147483647 h 1296"/>
              <a:gd name="T30" fmla="*/ 2147483647 w 1826"/>
              <a:gd name="T31" fmla="*/ 2147483647 h 1296"/>
              <a:gd name="T32" fmla="*/ 2147483647 w 1826"/>
              <a:gd name="T33" fmla="*/ 2147483647 h 1296"/>
              <a:gd name="T34" fmla="*/ 2147483647 w 1826"/>
              <a:gd name="T35" fmla="*/ 2147483647 h 1296"/>
              <a:gd name="T36" fmla="*/ 2147483647 w 1826"/>
              <a:gd name="T37" fmla="*/ 2147483647 h 1296"/>
              <a:gd name="T38" fmla="*/ 2147483647 w 1826"/>
              <a:gd name="T39" fmla="*/ 2147483647 h 1296"/>
              <a:gd name="T40" fmla="*/ 2147483647 w 1826"/>
              <a:gd name="T41" fmla="*/ 2147483647 h 1296"/>
              <a:gd name="T42" fmla="*/ 2147483647 w 1826"/>
              <a:gd name="T43" fmla="*/ 2147483647 h 1296"/>
              <a:gd name="T44" fmla="*/ 2147483647 w 1826"/>
              <a:gd name="T45" fmla="*/ 2147483647 h 1296"/>
              <a:gd name="T46" fmla="*/ 2147483647 w 1826"/>
              <a:gd name="T47" fmla="*/ 2147483647 h 1296"/>
              <a:gd name="T48" fmla="*/ 2147483647 w 1826"/>
              <a:gd name="T49" fmla="*/ 2147483647 h 1296"/>
              <a:gd name="T50" fmla="*/ 2147483647 w 1826"/>
              <a:gd name="T51" fmla="*/ 2147483647 h 1296"/>
              <a:gd name="T52" fmla="*/ 2147483647 w 1826"/>
              <a:gd name="T53" fmla="*/ 2147483647 h 1296"/>
              <a:gd name="T54" fmla="*/ 2147483647 w 1826"/>
              <a:gd name="T55" fmla="*/ 2147483647 h 1296"/>
              <a:gd name="T56" fmla="*/ 2147483647 w 1826"/>
              <a:gd name="T57" fmla="*/ 2147483647 h 1296"/>
              <a:gd name="T58" fmla="*/ 2147483647 w 1826"/>
              <a:gd name="T59" fmla="*/ 2147483647 h 1296"/>
              <a:gd name="T60" fmla="*/ 2147483647 w 1826"/>
              <a:gd name="T61" fmla="*/ 2147483647 h 1296"/>
              <a:gd name="T62" fmla="*/ 2147483647 w 1826"/>
              <a:gd name="T63" fmla="*/ 2147483647 h 1296"/>
              <a:gd name="T64" fmla="*/ 2147483647 w 1826"/>
              <a:gd name="T65" fmla="*/ 2147483647 h 1296"/>
              <a:gd name="T66" fmla="*/ 2147483647 w 1826"/>
              <a:gd name="T67" fmla="*/ 2147483647 h 1296"/>
              <a:gd name="T68" fmla="*/ 2147483647 w 1826"/>
              <a:gd name="T69" fmla="*/ 2147483647 h 1296"/>
              <a:gd name="T70" fmla="*/ 2147483647 w 1826"/>
              <a:gd name="T71" fmla="*/ 2147483647 h 1296"/>
              <a:gd name="T72" fmla="*/ 2147483647 w 1826"/>
              <a:gd name="T73" fmla="*/ 2147483647 h 1296"/>
              <a:gd name="T74" fmla="*/ 2147483647 w 1826"/>
              <a:gd name="T75" fmla="*/ 2147483647 h 1296"/>
              <a:gd name="T76" fmla="*/ 2147483647 w 1826"/>
              <a:gd name="T77" fmla="*/ 2147483647 h 1296"/>
              <a:gd name="T78" fmla="*/ 2147483647 w 1826"/>
              <a:gd name="T79" fmla="*/ 2147483647 h 1296"/>
              <a:gd name="T80" fmla="*/ 2147483647 w 1826"/>
              <a:gd name="T81" fmla="*/ 2147483647 h 1296"/>
              <a:gd name="T82" fmla="*/ 2147483647 w 1826"/>
              <a:gd name="T83" fmla="*/ 2147483647 h 1296"/>
              <a:gd name="T84" fmla="*/ 2147483647 w 1826"/>
              <a:gd name="T85" fmla="*/ 2147483647 h 1296"/>
              <a:gd name="T86" fmla="*/ 2147483647 w 1826"/>
              <a:gd name="T87" fmla="*/ 2147483647 h 1296"/>
              <a:gd name="T88" fmla="*/ 2147483647 w 1826"/>
              <a:gd name="T89" fmla="*/ 2147483647 h 1296"/>
              <a:gd name="T90" fmla="*/ 2147483647 w 1826"/>
              <a:gd name="T91" fmla="*/ 2147483647 h 1296"/>
              <a:gd name="T92" fmla="*/ 2147483647 w 1826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826" h="1296">
                <a:moveTo>
                  <a:pt x="501" y="165"/>
                </a:moveTo>
                <a:cubicBezTo>
                  <a:pt x="495" y="159"/>
                  <a:pt x="490" y="151"/>
                  <a:pt x="482" y="146"/>
                </a:cubicBezTo>
                <a:cubicBezTo>
                  <a:pt x="474" y="141"/>
                  <a:pt x="462" y="143"/>
                  <a:pt x="455" y="137"/>
                </a:cubicBezTo>
                <a:cubicBezTo>
                  <a:pt x="447" y="130"/>
                  <a:pt x="444" y="118"/>
                  <a:pt x="437" y="110"/>
                </a:cubicBezTo>
                <a:cubicBezTo>
                  <a:pt x="425" y="95"/>
                  <a:pt x="363" y="38"/>
                  <a:pt x="345" y="27"/>
                </a:cubicBezTo>
                <a:cubicBezTo>
                  <a:pt x="325" y="15"/>
                  <a:pt x="302" y="10"/>
                  <a:pt x="281" y="0"/>
                </a:cubicBezTo>
                <a:cubicBezTo>
                  <a:pt x="217" y="3"/>
                  <a:pt x="153" y="4"/>
                  <a:pt x="89" y="9"/>
                </a:cubicBezTo>
                <a:cubicBezTo>
                  <a:pt x="59" y="11"/>
                  <a:pt x="25" y="73"/>
                  <a:pt x="25" y="73"/>
                </a:cubicBezTo>
                <a:cubicBezTo>
                  <a:pt x="0" y="150"/>
                  <a:pt x="59" y="266"/>
                  <a:pt x="135" y="293"/>
                </a:cubicBezTo>
                <a:cubicBezTo>
                  <a:pt x="176" y="355"/>
                  <a:pt x="126" y="292"/>
                  <a:pt x="181" y="329"/>
                </a:cubicBezTo>
                <a:cubicBezTo>
                  <a:pt x="227" y="360"/>
                  <a:pt x="271" y="421"/>
                  <a:pt x="327" y="439"/>
                </a:cubicBezTo>
                <a:cubicBezTo>
                  <a:pt x="352" y="447"/>
                  <a:pt x="395" y="458"/>
                  <a:pt x="418" y="475"/>
                </a:cubicBezTo>
                <a:cubicBezTo>
                  <a:pt x="478" y="518"/>
                  <a:pt x="540" y="587"/>
                  <a:pt x="610" y="613"/>
                </a:cubicBezTo>
                <a:cubicBezTo>
                  <a:pt x="640" y="642"/>
                  <a:pt x="672" y="673"/>
                  <a:pt x="711" y="686"/>
                </a:cubicBezTo>
                <a:cubicBezTo>
                  <a:pt x="744" y="708"/>
                  <a:pt x="765" y="738"/>
                  <a:pt x="802" y="750"/>
                </a:cubicBezTo>
                <a:cubicBezTo>
                  <a:pt x="852" y="798"/>
                  <a:pt x="918" y="834"/>
                  <a:pt x="976" y="869"/>
                </a:cubicBezTo>
                <a:cubicBezTo>
                  <a:pt x="1051" y="914"/>
                  <a:pt x="1121" y="988"/>
                  <a:pt x="1205" y="1015"/>
                </a:cubicBezTo>
                <a:cubicBezTo>
                  <a:pt x="1233" y="1057"/>
                  <a:pt x="1290" y="1078"/>
                  <a:pt x="1333" y="1106"/>
                </a:cubicBezTo>
                <a:cubicBezTo>
                  <a:pt x="1409" y="1155"/>
                  <a:pt x="1316" y="1119"/>
                  <a:pt x="1387" y="1143"/>
                </a:cubicBezTo>
                <a:cubicBezTo>
                  <a:pt x="1442" y="1195"/>
                  <a:pt x="1366" y="1129"/>
                  <a:pt x="1433" y="1170"/>
                </a:cubicBezTo>
                <a:cubicBezTo>
                  <a:pt x="1493" y="1207"/>
                  <a:pt x="1409" y="1171"/>
                  <a:pt x="1470" y="1207"/>
                </a:cubicBezTo>
                <a:cubicBezTo>
                  <a:pt x="1490" y="1219"/>
                  <a:pt x="1513" y="1224"/>
                  <a:pt x="1534" y="1234"/>
                </a:cubicBezTo>
                <a:cubicBezTo>
                  <a:pt x="1562" y="1264"/>
                  <a:pt x="1604" y="1267"/>
                  <a:pt x="1643" y="1280"/>
                </a:cubicBezTo>
                <a:cubicBezTo>
                  <a:pt x="1652" y="1283"/>
                  <a:pt x="1671" y="1289"/>
                  <a:pt x="1671" y="1289"/>
                </a:cubicBezTo>
                <a:cubicBezTo>
                  <a:pt x="1711" y="1285"/>
                  <a:pt x="1759" y="1296"/>
                  <a:pt x="1790" y="1271"/>
                </a:cubicBezTo>
                <a:cubicBezTo>
                  <a:pt x="1813" y="1252"/>
                  <a:pt x="1826" y="1189"/>
                  <a:pt x="1826" y="1189"/>
                </a:cubicBezTo>
                <a:cubicBezTo>
                  <a:pt x="1814" y="1138"/>
                  <a:pt x="1804" y="1097"/>
                  <a:pt x="1781" y="1051"/>
                </a:cubicBezTo>
                <a:cubicBezTo>
                  <a:pt x="1777" y="1042"/>
                  <a:pt x="1777" y="1031"/>
                  <a:pt x="1771" y="1024"/>
                </a:cubicBezTo>
                <a:cubicBezTo>
                  <a:pt x="1761" y="1013"/>
                  <a:pt x="1746" y="1007"/>
                  <a:pt x="1735" y="997"/>
                </a:cubicBezTo>
                <a:cubicBezTo>
                  <a:pt x="1690" y="959"/>
                  <a:pt x="1652" y="915"/>
                  <a:pt x="1607" y="878"/>
                </a:cubicBezTo>
                <a:cubicBezTo>
                  <a:pt x="1559" y="838"/>
                  <a:pt x="1521" y="779"/>
                  <a:pt x="1461" y="759"/>
                </a:cubicBezTo>
                <a:cubicBezTo>
                  <a:pt x="1431" y="730"/>
                  <a:pt x="1395" y="709"/>
                  <a:pt x="1360" y="686"/>
                </a:cubicBezTo>
                <a:cubicBezTo>
                  <a:pt x="1344" y="675"/>
                  <a:pt x="1321" y="678"/>
                  <a:pt x="1305" y="667"/>
                </a:cubicBezTo>
                <a:cubicBezTo>
                  <a:pt x="1255" y="634"/>
                  <a:pt x="1241" y="626"/>
                  <a:pt x="1186" y="613"/>
                </a:cubicBezTo>
                <a:cubicBezTo>
                  <a:pt x="1155" y="580"/>
                  <a:pt x="1176" y="597"/>
                  <a:pt x="1113" y="576"/>
                </a:cubicBezTo>
                <a:cubicBezTo>
                  <a:pt x="1104" y="573"/>
                  <a:pt x="1095" y="570"/>
                  <a:pt x="1086" y="567"/>
                </a:cubicBezTo>
                <a:cubicBezTo>
                  <a:pt x="1077" y="564"/>
                  <a:pt x="1058" y="558"/>
                  <a:pt x="1058" y="558"/>
                </a:cubicBezTo>
                <a:cubicBezTo>
                  <a:pt x="1029" y="527"/>
                  <a:pt x="991" y="533"/>
                  <a:pt x="958" y="512"/>
                </a:cubicBezTo>
                <a:cubicBezTo>
                  <a:pt x="930" y="494"/>
                  <a:pt x="916" y="476"/>
                  <a:pt x="885" y="466"/>
                </a:cubicBezTo>
                <a:cubicBezTo>
                  <a:pt x="858" y="440"/>
                  <a:pt x="828" y="413"/>
                  <a:pt x="793" y="402"/>
                </a:cubicBezTo>
                <a:cubicBezTo>
                  <a:pt x="764" y="380"/>
                  <a:pt x="739" y="368"/>
                  <a:pt x="711" y="347"/>
                </a:cubicBezTo>
                <a:cubicBezTo>
                  <a:pt x="693" y="334"/>
                  <a:pt x="674" y="323"/>
                  <a:pt x="656" y="311"/>
                </a:cubicBezTo>
                <a:cubicBezTo>
                  <a:pt x="647" y="305"/>
                  <a:pt x="629" y="293"/>
                  <a:pt x="629" y="293"/>
                </a:cubicBezTo>
                <a:cubicBezTo>
                  <a:pt x="623" y="284"/>
                  <a:pt x="619" y="272"/>
                  <a:pt x="610" y="265"/>
                </a:cubicBezTo>
                <a:cubicBezTo>
                  <a:pt x="587" y="245"/>
                  <a:pt x="561" y="229"/>
                  <a:pt x="537" y="210"/>
                </a:cubicBezTo>
                <a:cubicBezTo>
                  <a:pt x="532" y="206"/>
                  <a:pt x="495" y="185"/>
                  <a:pt x="491" y="174"/>
                </a:cubicBezTo>
                <a:cubicBezTo>
                  <a:pt x="490" y="170"/>
                  <a:pt x="498" y="168"/>
                  <a:pt x="501" y="16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-26301" y="6065734"/>
            <a:ext cx="8699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With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pion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softening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effect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included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data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are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described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within</a:t>
            </a:r>
            <a:r>
              <a:rPr lang="de-DE" altLang="ru-RU" sz="2000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>
                <a:solidFill>
                  <a:srgbClr val="990000"/>
                </a:solidFill>
                <a:latin typeface="Times New Roman" pitchFamily="18" charset="0"/>
              </a:rPr>
              <a:t>one</a:t>
            </a:r>
            <a:r>
              <a:rPr lang="de-DE" altLang="ru-RU" sz="2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>
                <a:solidFill>
                  <a:srgbClr val="990000"/>
                </a:solidFill>
                <a:latin typeface="Times New Roman" pitchFamily="18" charset="0"/>
              </a:rPr>
              <a:t>cooling</a:t>
            </a:r>
            <a:r>
              <a:rPr lang="de-DE" altLang="ru-RU" sz="2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de-DE" altLang="ru-RU" sz="2000" dirty="0" err="1" smtClean="0">
                <a:solidFill>
                  <a:srgbClr val="990000"/>
                </a:solidFill>
                <a:latin typeface="Times New Roman" pitchFamily="18" charset="0"/>
              </a:rPr>
              <a:t>scenario</a:t>
            </a:r>
            <a:r>
              <a:rPr lang="de-DE" altLang="ru-RU" sz="2400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  <a:endParaRPr lang="en-GB" altLang="ru-RU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323850" y="1633538"/>
            <a:ext cx="7331075" cy="2614613"/>
            <a:chOff x="240" y="1029"/>
            <a:chExt cx="4618" cy="1647"/>
          </a:xfrm>
        </p:grpSpPr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40" y="1390"/>
              <a:ext cx="118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ru-RU" sz="2600">
                  <a:solidFill>
                    <a:srgbClr val="0000FF"/>
                  </a:solidFill>
                  <a:latin typeface="Times New Roman" pitchFamily="18" charset="0"/>
                </a:rPr>
                <a:t>slow cooling</a:t>
              </a:r>
              <a:endParaRPr lang="en-GB" altLang="ru-RU" sz="2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18456" name="Group 10"/>
            <p:cNvGrpSpPr>
              <a:grpSpLocks/>
            </p:cNvGrpSpPr>
            <p:nvPr/>
          </p:nvGrpSpPr>
          <p:grpSpPr bwMode="auto">
            <a:xfrm>
              <a:off x="3120" y="1029"/>
              <a:ext cx="1738" cy="1647"/>
              <a:chOff x="3120" y="1029"/>
              <a:chExt cx="1738" cy="1647"/>
            </a:xfrm>
          </p:grpSpPr>
          <p:sp>
            <p:nvSpPr>
              <p:cNvPr id="18457" name="Freeform 11"/>
              <p:cNvSpPr>
                <a:spLocks/>
              </p:cNvSpPr>
              <p:nvPr/>
            </p:nvSpPr>
            <p:spPr bwMode="auto">
              <a:xfrm>
                <a:off x="4608" y="2400"/>
                <a:ext cx="250" cy="276"/>
              </a:xfrm>
              <a:custGeom>
                <a:avLst/>
                <a:gdLst>
                  <a:gd name="T0" fmla="*/ 130 w 250"/>
                  <a:gd name="T1" fmla="*/ 0 h 276"/>
                  <a:gd name="T2" fmla="*/ 76 w 250"/>
                  <a:gd name="T3" fmla="*/ 30 h 276"/>
                  <a:gd name="T4" fmla="*/ 22 w 250"/>
                  <a:gd name="T5" fmla="*/ 96 h 276"/>
                  <a:gd name="T6" fmla="*/ 118 w 250"/>
                  <a:gd name="T7" fmla="*/ 276 h 276"/>
                  <a:gd name="T8" fmla="*/ 202 w 250"/>
                  <a:gd name="T9" fmla="*/ 270 h 276"/>
                  <a:gd name="T10" fmla="*/ 220 w 250"/>
                  <a:gd name="T11" fmla="*/ 264 h 276"/>
                  <a:gd name="T12" fmla="*/ 250 w 250"/>
                  <a:gd name="T13" fmla="*/ 144 h 276"/>
                  <a:gd name="T14" fmla="*/ 202 w 250"/>
                  <a:gd name="T15" fmla="*/ 60 h 276"/>
                  <a:gd name="T16" fmla="*/ 148 w 250"/>
                  <a:gd name="T17" fmla="*/ 18 h 276"/>
                  <a:gd name="T18" fmla="*/ 130 w 250"/>
                  <a:gd name="T19" fmla="*/ 12 h 276"/>
                  <a:gd name="T20" fmla="*/ 130 w 250"/>
                  <a:gd name="T21" fmla="*/ 0 h 2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276">
                    <a:moveTo>
                      <a:pt x="130" y="0"/>
                    </a:moveTo>
                    <a:cubicBezTo>
                      <a:pt x="110" y="7"/>
                      <a:pt x="76" y="30"/>
                      <a:pt x="76" y="30"/>
                    </a:cubicBezTo>
                    <a:cubicBezTo>
                      <a:pt x="65" y="62"/>
                      <a:pt x="45" y="73"/>
                      <a:pt x="22" y="96"/>
                    </a:cubicBezTo>
                    <a:cubicBezTo>
                      <a:pt x="0" y="163"/>
                      <a:pt x="52" y="254"/>
                      <a:pt x="118" y="276"/>
                    </a:cubicBezTo>
                    <a:cubicBezTo>
                      <a:pt x="146" y="274"/>
                      <a:pt x="174" y="273"/>
                      <a:pt x="202" y="270"/>
                    </a:cubicBezTo>
                    <a:cubicBezTo>
                      <a:pt x="208" y="269"/>
                      <a:pt x="217" y="270"/>
                      <a:pt x="220" y="264"/>
                    </a:cubicBezTo>
                    <a:cubicBezTo>
                      <a:pt x="237" y="234"/>
                      <a:pt x="242" y="177"/>
                      <a:pt x="250" y="144"/>
                    </a:cubicBezTo>
                    <a:cubicBezTo>
                      <a:pt x="242" y="113"/>
                      <a:pt x="233" y="70"/>
                      <a:pt x="202" y="60"/>
                    </a:cubicBezTo>
                    <a:cubicBezTo>
                      <a:pt x="174" y="32"/>
                      <a:pt x="191" y="47"/>
                      <a:pt x="148" y="18"/>
                    </a:cubicBezTo>
                    <a:cubicBezTo>
                      <a:pt x="143" y="14"/>
                      <a:pt x="134" y="16"/>
                      <a:pt x="130" y="12"/>
                    </a:cubicBezTo>
                    <a:cubicBezTo>
                      <a:pt x="127" y="9"/>
                      <a:pt x="130" y="4"/>
                      <a:pt x="13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12"/>
              <p:cNvSpPr>
                <a:spLocks/>
              </p:cNvSpPr>
              <p:nvPr/>
            </p:nvSpPr>
            <p:spPr bwMode="auto">
              <a:xfrm>
                <a:off x="3120" y="1029"/>
                <a:ext cx="1043" cy="747"/>
              </a:xfrm>
              <a:custGeom>
                <a:avLst/>
                <a:gdLst>
                  <a:gd name="T0" fmla="*/ 104 w 790"/>
                  <a:gd name="T1" fmla="*/ 0 h 649"/>
                  <a:gd name="T2" fmla="*/ 40 w 790"/>
                  <a:gd name="T3" fmla="*/ 55 h 649"/>
                  <a:gd name="T4" fmla="*/ 4 w 790"/>
                  <a:gd name="T5" fmla="*/ 119 h 649"/>
                  <a:gd name="T6" fmla="*/ 40 w 790"/>
                  <a:gd name="T7" fmla="*/ 265 h 649"/>
                  <a:gd name="T8" fmla="*/ 113 w 790"/>
                  <a:gd name="T9" fmla="*/ 348 h 649"/>
                  <a:gd name="T10" fmla="*/ 187 w 790"/>
                  <a:gd name="T11" fmla="*/ 393 h 649"/>
                  <a:gd name="T12" fmla="*/ 315 w 790"/>
                  <a:gd name="T13" fmla="*/ 476 h 649"/>
                  <a:gd name="T14" fmla="*/ 561 w 790"/>
                  <a:gd name="T15" fmla="*/ 613 h 649"/>
                  <a:gd name="T16" fmla="*/ 644 w 790"/>
                  <a:gd name="T17" fmla="*/ 640 h 649"/>
                  <a:gd name="T18" fmla="*/ 671 w 790"/>
                  <a:gd name="T19" fmla="*/ 649 h 649"/>
                  <a:gd name="T20" fmla="*/ 726 w 790"/>
                  <a:gd name="T21" fmla="*/ 640 h 649"/>
                  <a:gd name="T22" fmla="*/ 772 w 790"/>
                  <a:gd name="T23" fmla="*/ 530 h 649"/>
                  <a:gd name="T24" fmla="*/ 790 w 790"/>
                  <a:gd name="T25" fmla="*/ 457 h 649"/>
                  <a:gd name="T26" fmla="*/ 708 w 790"/>
                  <a:gd name="T27" fmla="*/ 293 h 649"/>
                  <a:gd name="T28" fmla="*/ 607 w 790"/>
                  <a:gd name="T29" fmla="*/ 229 h 649"/>
                  <a:gd name="T30" fmla="*/ 589 w 790"/>
                  <a:gd name="T31" fmla="*/ 210 h 649"/>
                  <a:gd name="T32" fmla="*/ 534 w 790"/>
                  <a:gd name="T33" fmla="*/ 192 h 649"/>
                  <a:gd name="T34" fmla="*/ 415 w 790"/>
                  <a:gd name="T35" fmla="*/ 119 h 649"/>
                  <a:gd name="T36" fmla="*/ 360 w 790"/>
                  <a:gd name="T37" fmla="*/ 101 h 649"/>
                  <a:gd name="T38" fmla="*/ 333 w 790"/>
                  <a:gd name="T39" fmla="*/ 92 h 649"/>
                  <a:gd name="T40" fmla="*/ 223 w 790"/>
                  <a:gd name="T41" fmla="*/ 37 h 649"/>
                  <a:gd name="T42" fmla="*/ 104 w 790"/>
                  <a:gd name="T43" fmla="*/ 0 h 6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0" h="649">
                    <a:moveTo>
                      <a:pt x="104" y="0"/>
                    </a:moveTo>
                    <a:cubicBezTo>
                      <a:pt x="79" y="17"/>
                      <a:pt x="62" y="35"/>
                      <a:pt x="40" y="55"/>
                    </a:cubicBezTo>
                    <a:cubicBezTo>
                      <a:pt x="29" y="77"/>
                      <a:pt x="6" y="95"/>
                      <a:pt x="4" y="119"/>
                    </a:cubicBezTo>
                    <a:cubicBezTo>
                      <a:pt x="0" y="178"/>
                      <a:pt x="10" y="220"/>
                      <a:pt x="40" y="265"/>
                    </a:cubicBezTo>
                    <a:cubicBezTo>
                      <a:pt x="52" y="302"/>
                      <a:pt x="76" y="334"/>
                      <a:pt x="113" y="348"/>
                    </a:cubicBezTo>
                    <a:cubicBezTo>
                      <a:pt x="137" y="370"/>
                      <a:pt x="156" y="383"/>
                      <a:pt x="187" y="393"/>
                    </a:cubicBezTo>
                    <a:cubicBezTo>
                      <a:pt x="222" y="430"/>
                      <a:pt x="267" y="459"/>
                      <a:pt x="315" y="476"/>
                    </a:cubicBezTo>
                    <a:cubicBezTo>
                      <a:pt x="385" y="546"/>
                      <a:pt x="467" y="585"/>
                      <a:pt x="561" y="613"/>
                    </a:cubicBezTo>
                    <a:cubicBezTo>
                      <a:pt x="589" y="621"/>
                      <a:pt x="616" y="631"/>
                      <a:pt x="644" y="640"/>
                    </a:cubicBezTo>
                    <a:cubicBezTo>
                      <a:pt x="653" y="643"/>
                      <a:pt x="671" y="649"/>
                      <a:pt x="671" y="649"/>
                    </a:cubicBezTo>
                    <a:cubicBezTo>
                      <a:pt x="689" y="646"/>
                      <a:pt x="709" y="648"/>
                      <a:pt x="726" y="640"/>
                    </a:cubicBezTo>
                    <a:cubicBezTo>
                      <a:pt x="743" y="632"/>
                      <a:pt x="767" y="549"/>
                      <a:pt x="772" y="530"/>
                    </a:cubicBezTo>
                    <a:cubicBezTo>
                      <a:pt x="778" y="506"/>
                      <a:pt x="790" y="457"/>
                      <a:pt x="790" y="457"/>
                    </a:cubicBezTo>
                    <a:cubicBezTo>
                      <a:pt x="779" y="400"/>
                      <a:pt x="771" y="314"/>
                      <a:pt x="708" y="293"/>
                    </a:cubicBezTo>
                    <a:cubicBezTo>
                      <a:pt x="678" y="263"/>
                      <a:pt x="647" y="242"/>
                      <a:pt x="607" y="229"/>
                    </a:cubicBezTo>
                    <a:cubicBezTo>
                      <a:pt x="601" y="223"/>
                      <a:pt x="597" y="214"/>
                      <a:pt x="589" y="210"/>
                    </a:cubicBezTo>
                    <a:cubicBezTo>
                      <a:pt x="572" y="201"/>
                      <a:pt x="534" y="192"/>
                      <a:pt x="534" y="192"/>
                    </a:cubicBezTo>
                    <a:cubicBezTo>
                      <a:pt x="493" y="163"/>
                      <a:pt x="460" y="138"/>
                      <a:pt x="415" y="119"/>
                    </a:cubicBezTo>
                    <a:cubicBezTo>
                      <a:pt x="397" y="111"/>
                      <a:pt x="378" y="107"/>
                      <a:pt x="360" y="101"/>
                    </a:cubicBezTo>
                    <a:cubicBezTo>
                      <a:pt x="351" y="98"/>
                      <a:pt x="333" y="92"/>
                      <a:pt x="333" y="92"/>
                    </a:cubicBezTo>
                    <a:cubicBezTo>
                      <a:pt x="300" y="70"/>
                      <a:pt x="261" y="49"/>
                      <a:pt x="223" y="37"/>
                    </a:cubicBezTo>
                    <a:cubicBezTo>
                      <a:pt x="184" y="9"/>
                      <a:pt x="150" y="0"/>
                      <a:pt x="104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17525" y="1565275"/>
            <a:ext cx="225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2400">
                <a:latin typeface="Times New Roman" pitchFamily="18" charset="0"/>
              </a:rPr>
              <a:t>3 groups+Cas A:</a:t>
            </a:r>
            <a:endParaRPr lang="en-GB" altLang="ru-RU" sz="2400">
              <a:latin typeface="Times New Roman" pitchFamily="18" charset="0"/>
            </a:endParaRPr>
          </a:p>
        </p:txBody>
      </p:sp>
      <p:pic>
        <p:nvPicPr>
          <p:cNvPr id="184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15605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2411413" y="188913"/>
            <a:ext cx="3964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8000"/>
                </a:solidFill>
              </a:rPr>
              <a:t>Neutron star cooling </a:t>
            </a:r>
          </a:p>
        </p:txBody>
      </p:sp>
      <p:pic>
        <p:nvPicPr>
          <p:cNvPr id="184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734050"/>
            <a:ext cx="15605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5" name="Line 17"/>
          <p:cNvSpPr>
            <a:spLocks noChangeShapeType="1"/>
          </p:cNvSpPr>
          <p:nvPr/>
        </p:nvSpPr>
        <p:spPr bwMode="auto">
          <a:xfrm>
            <a:off x="6551613" y="4554538"/>
            <a:ext cx="17287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>
            <a:off x="6732588" y="2276475"/>
            <a:ext cx="172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Line 19"/>
          <p:cNvSpPr>
            <a:spLocks noChangeShapeType="1"/>
          </p:cNvSpPr>
          <p:nvPr/>
        </p:nvSpPr>
        <p:spPr bwMode="auto">
          <a:xfrm>
            <a:off x="8027988" y="2276475"/>
            <a:ext cx="0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Rectangle 20"/>
          <p:cNvSpPr>
            <a:spLocks noChangeArrowheads="1"/>
          </p:cNvSpPr>
          <p:nvPr/>
        </p:nvSpPr>
        <p:spPr bwMode="auto">
          <a:xfrm>
            <a:off x="6772275" y="1633538"/>
            <a:ext cx="1584325" cy="5905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FF3300"/>
                </a:solidFill>
              </a:rPr>
              <a:t>&gt;10</a:t>
            </a:r>
            <a:r>
              <a:rPr lang="en-US" altLang="ru-RU" sz="1800" baseline="30000" dirty="0">
                <a:solidFill>
                  <a:srgbClr val="FF3300"/>
                </a:solidFill>
              </a:rPr>
              <a:t>3</a:t>
            </a:r>
            <a:r>
              <a:rPr lang="en-US" altLang="ru-RU" sz="1600" dirty="0">
                <a:solidFill>
                  <a:srgbClr val="FF3300"/>
                </a:solidFill>
              </a:rPr>
              <a:t> in emissivity</a:t>
            </a:r>
            <a:endParaRPr lang="ru-RU" altLang="ru-RU" sz="1600" dirty="0">
              <a:solidFill>
                <a:srgbClr val="FF3300"/>
              </a:solidFill>
            </a:endParaRPr>
          </a:p>
        </p:txBody>
      </p:sp>
      <p:sp>
        <p:nvSpPr>
          <p:cNvPr id="18449" name="Rectangle 21"/>
          <p:cNvSpPr>
            <a:spLocks noChangeArrowheads="1"/>
          </p:cNvSpPr>
          <p:nvPr/>
        </p:nvSpPr>
        <p:spPr bwMode="auto">
          <a:xfrm>
            <a:off x="4749800" y="2276475"/>
            <a:ext cx="1027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4895850" y="2636838"/>
            <a:ext cx="1473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/>
              <a:t>CaS A</a:t>
            </a:r>
            <a:endParaRPr lang="ru-RU" altLang="ru-RU" sz="1200"/>
          </a:p>
        </p:txBody>
      </p:sp>
      <p:pic>
        <p:nvPicPr>
          <p:cNvPr id="1845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547938"/>
            <a:ext cx="2127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2" name="Oval 27"/>
          <p:cNvSpPr>
            <a:spLocks noChangeArrowheads="1"/>
          </p:cNvSpPr>
          <p:nvPr/>
        </p:nvSpPr>
        <p:spPr bwMode="auto">
          <a:xfrm>
            <a:off x="4749800" y="2370138"/>
            <a:ext cx="233363" cy="4492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6551613" y="2276475"/>
            <a:ext cx="1260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b="1" dirty="0">
                <a:solidFill>
                  <a:schemeClr val="tx2"/>
                </a:solidFill>
              </a:rPr>
              <a:t>XMMU-J17328</a:t>
            </a:r>
            <a:endParaRPr lang="ru-RU" altLang="ru-RU" sz="1000" b="1" dirty="0">
              <a:solidFill>
                <a:schemeClr val="tx2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 bwMode="auto">
          <a:xfrm flipV="1">
            <a:off x="6226175" y="2316163"/>
            <a:ext cx="325438" cy="14366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149974" y="2206625"/>
            <a:ext cx="401639" cy="2984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V="1">
            <a:off x="3535362" y="1633538"/>
            <a:ext cx="31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∞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6804025" y="5743575"/>
            <a:ext cx="2138363" cy="581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>
                <a:solidFill>
                  <a:srgbClr val="990000"/>
                </a:solidFill>
              </a:rPr>
              <a:t>Very strong density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>
                <a:solidFill>
                  <a:srgbClr val="990000"/>
                </a:solidFill>
              </a:rPr>
              <a:t>dependence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4950" y="486886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emissivity: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3133725" y="5075238"/>
            <a:ext cx="3276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974850" y="4891088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larger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6623050" y="48910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smaller</a:t>
            </a:r>
          </a:p>
        </p:txBody>
      </p:sp>
      <p:pic>
        <p:nvPicPr>
          <p:cNvPr id="59399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65175"/>
            <a:ext cx="2971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0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4246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4323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2" name="Line 12"/>
          <p:cNvSpPr>
            <a:spLocks noChangeShapeType="1"/>
          </p:cNvSpPr>
          <p:nvPr/>
        </p:nvSpPr>
        <p:spPr bwMode="auto">
          <a:xfrm>
            <a:off x="304800" y="2209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940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68" y="5278561"/>
            <a:ext cx="40544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363187" y="5518273"/>
            <a:ext cx="180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Very important </a:t>
            </a:r>
            <a:r>
              <a:rPr lang="en-US" altLang="ru-RU" sz="1800" dirty="0" smtClean="0">
                <a:solidFill>
                  <a:srgbClr val="FF0000"/>
                </a:solidFill>
              </a:rPr>
              <a:t>!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pic>
        <p:nvPicPr>
          <p:cNvPr id="59405" name="Picture 1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38413"/>
            <a:ext cx="64770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6" name="Text Box 16"/>
          <p:cNvSpPr txBox="1">
            <a:spLocks noChangeArrowheads="1"/>
          </p:cNvSpPr>
          <p:nvPr/>
        </p:nvSpPr>
        <p:spPr bwMode="auto">
          <a:xfrm>
            <a:off x="5724525" y="4384675"/>
            <a:ext cx="383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accent2"/>
                </a:solidFill>
              </a:rPr>
              <a:t>Straight generalization of MU</a:t>
            </a:r>
            <a:endParaRPr lang="ru-RU" altLang="ru-RU" sz="1600">
              <a:solidFill>
                <a:schemeClr val="accent2"/>
              </a:solidFill>
            </a:endParaRPr>
          </a:p>
        </p:txBody>
      </p:sp>
      <p:sp>
        <p:nvSpPr>
          <p:cNvPr id="59407" name="Rectangle 17"/>
          <p:cNvSpPr>
            <a:spLocks noChangeArrowheads="1"/>
          </p:cNvSpPr>
          <p:nvPr/>
        </p:nvSpPr>
        <p:spPr bwMode="auto">
          <a:xfrm>
            <a:off x="5651500" y="2708275"/>
            <a:ext cx="1944688" cy="16065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3" y="6381234"/>
            <a:ext cx="88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</a:t>
            </a:r>
            <a:r>
              <a:rPr lang="en-US" dirty="0" smtClean="0">
                <a:solidFill>
                  <a:schemeClr val="accent6"/>
                </a:solidFill>
              </a:rPr>
              <a:t>ncluded in series of works by </a:t>
            </a:r>
            <a:r>
              <a:rPr lang="en-US" dirty="0" err="1" smtClean="0">
                <a:solidFill>
                  <a:schemeClr val="accent6"/>
                </a:solidFill>
              </a:rPr>
              <a:t>Blaschke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Grigorian</a:t>
            </a:r>
            <a:r>
              <a:rPr lang="en-US" dirty="0" smtClean="0">
                <a:solidFill>
                  <a:schemeClr val="accent6"/>
                </a:solidFill>
              </a:rPr>
              <a:t>, D.V.; last work EPJ A52 (2016)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Pulsar period-age diagram</a:t>
            </a:r>
            <a:endParaRPr lang="ru-RU" altLang="ru-RU" smtClean="0"/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</p:spTree>
    <p:extLst>
      <p:ext uri="{BB962C8B-B14F-4D97-AF65-F5344CB8AC3E}">
        <p14:creationId xmlns:p14="http://schemas.microsoft.com/office/powerpoint/2010/main" val="11255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712"/>
          </a:xfrm>
        </p:spPr>
        <p:txBody>
          <a:bodyPr/>
          <a:lstStyle/>
          <a:p>
            <a:pPr eaLnBrk="1" hangingPunct="1"/>
            <a:r>
              <a:rPr lang="en-US" altLang="ru-RU" sz="3600" dirty="0" smtClean="0"/>
              <a:t>Region of r-mode instability</a:t>
            </a:r>
            <a:br>
              <a:rPr lang="en-US" altLang="ru-RU" sz="3600" dirty="0" smtClean="0"/>
            </a:br>
            <a:endParaRPr lang="ru-RU" altLang="ru-RU" sz="2800" dirty="0" smtClean="0">
              <a:solidFill>
                <a:schemeClr val="accent2"/>
              </a:solidFill>
            </a:endParaRP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340" y="1165741"/>
            <a:ext cx="8965659" cy="5692259"/>
          </a:xfrm>
          <a:noFill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187873" y="811768"/>
            <a:ext cx="3956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/>
              <a:t>Kolomeitsev,D.V</a:t>
            </a:r>
            <a:r>
              <a:rPr lang="en-US" altLang="ru-RU" sz="1800" dirty="0"/>
              <a:t>.  </a:t>
            </a:r>
            <a:r>
              <a:rPr lang="en-US" altLang="ru-RU" sz="1800" dirty="0" smtClean="0"/>
              <a:t>PRC91(2015)</a:t>
            </a:r>
            <a:endParaRPr lang="ru-RU" altLang="ru-RU" sz="18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000118" y="4338638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</a:rPr>
              <a:t>Stable owing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shear viscosity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761163" y="5045868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</a:rPr>
              <a:t>bulk </a:t>
            </a:r>
            <a:r>
              <a:rPr lang="en-US" altLang="ru-RU" sz="1800" b="1" dirty="0" err="1">
                <a:solidFill>
                  <a:srgbClr val="FF0000"/>
                </a:solidFill>
              </a:rPr>
              <a:t>visc</a:t>
            </a:r>
            <a:r>
              <a:rPr lang="en-US" altLang="ru-RU" sz="1800" dirty="0">
                <a:solidFill>
                  <a:srgbClr val="FF0000"/>
                </a:solidFill>
              </a:rPr>
              <a:t>.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643438" y="42926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Unstable region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H="1">
            <a:off x="6156325" y="5589588"/>
            <a:ext cx="1728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956550" y="5229225"/>
            <a:ext cx="946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Max.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rotating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young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pulsar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72714" name="Text Box 11"/>
          <p:cNvSpPr txBox="1">
            <a:spLocks noChangeArrowheads="1"/>
          </p:cNvSpPr>
          <p:nvPr/>
        </p:nvSpPr>
        <p:spPr bwMode="auto">
          <a:xfrm>
            <a:off x="15875" y="6184900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Within nucl.medium cooling we are able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</a:rPr>
              <a:t>explain low frequencies of young pulsars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887" y="534769"/>
            <a:ext cx="4355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2"/>
                </a:solidFill>
              </a:rPr>
              <a:t>Coriolis driving force, </a:t>
            </a:r>
            <a:r>
              <a:rPr lang="en-US" altLang="ru-RU" dirty="0" err="1" smtClean="0">
                <a:solidFill>
                  <a:schemeClr val="accent2"/>
                </a:solidFill>
              </a:rPr>
              <a:t>Rossby</a:t>
            </a:r>
            <a:r>
              <a:rPr lang="en-US" altLang="ru-RU" dirty="0" smtClean="0">
                <a:solidFill>
                  <a:schemeClr val="accent2"/>
                </a:solidFill>
              </a:rPr>
              <a:t> waves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in Earth’s atmosphere </a:t>
            </a:r>
            <a:r>
              <a:rPr lang="en-US" dirty="0">
                <a:solidFill>
                  <a:schemeClr val="accent6"/>
                </a:solidFill>
              </a:rPr>
              <a:t>and oceans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2" y="1181100"/>
            <a:ext cx="3381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accent2"/>
                </a:solidFill>
                <a:latin typeface="Times New Roman" pitchFamily="18" charset="0"/>
              </a:rPr>
              <a:t>Cooling of NS and absence of too rapidly rotating young pulsars can be explained taking into account pion softening effect on neutrino emissivity and bulk viscosity.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93775"/>
          </a:xfrm>
        </p:spPr>
        <p:txBody>
          <a:bodyPr/>
          <a:lstStyle/>
          <a:p>
            <a:r>
              <a:rPr lang="en-US" altLang="ru-RU" sz="4000">
                <a:solidFill>
                  <a:srgbClr val="008000"/>
                </a:solidFill>
              </a:rPr>
              <a:t>Antikaon spectra in nuclear matter</a:t>
            </a:r>
            <a:endParaRPr lang="ru-RU" altLang="ru-RU" sz="4000">
              <a:solidFill>
                <a:srgbClr val="008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649"/>
            <a:ext cx="91440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7313" y="5876029"/>
            <a:ext cx="7791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Possibility of S and/or P wave </a:t>
            </a:r>
            <a:r>
              <a:rPr lang="en-US" altLang="ru-RU" dirty="0" err="1"/>
              <a:t>antikaon</a:t>
            </a:r>
            <a:r>
              <a:rPr lang="en-US" altLang="ru-RU" dirty="0"/>
              <a:t> condensation in dense NS interiors </a:t>
            </a:r>
            <a:endParaRPr lang="ru-RU" altLang="ru-RU" dirty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1" y="6242741"/>
            <a:ext cx="914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Kolomeitsev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Kampfer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D.V., </a:t>
            </a:r>
            <a:r>
              <a:rPr lang="en-US" dirty="0" err="1" smtClean="0">
                <a:solidFill>
                  <a:schemeClr val="tx1"/>
                </a:solidFill>
              </a:rPr>
              <a:t>Int.J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da-DK" dirty="0" smtClean="0">
                <a:solidFill>
                  <a:schemeClr val="tx1"/>
                </a:solidFill>
              </a:rPr>
              <a:t>Mod.Phys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dirty="0" smtClean="0">
                <a:solidFill>
                  <a:schemeClr val="tx1"/>
                </a:solidFill>
              </a:rPr>
              <a:t>E5 (1996),</a:t>
            </a:r>
            <a:r>
              <a:rPr lang="en-US" altLang="ru-RU" dirty="0">
                <a:solidFill>
                  <a:schemeClr val="tx1"/>
                </a:solidFill>
              </a:rPr>
              <a:t> </a:t>
            </a:r>
            <a:r>
              <a:rPr lang="en-US" altLang="ru-RU" dirty="0" err="1">
                <a:solidFill>
                  <a:schemeClr val="tx1"/>
                </a:solidFill>
              </a:rPr>
              <a:t>Kolomeitsev</a:t>
            </a:r>
            <a:r>
              <a:rPr lang="en-US" altLang="ru-RU" dirty="0">
                <a:solidFill>
                  <a:schemeClr val="tx1"/>
                </a:solidFill>
              </a:rPr>
              <a:t>, D.V. PRC68 (2003</a:t>
            </a:r>
            <a:r>
              <a:rPr lang="en-US" altLang="ru-RU" dirty="0" smtClean="0">
                <a:solidFill>
                  <a:schemeClr val="tx1"/>
                </a:solidFill>
              </a:rPr>
              <a:t>)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11638" y="4149725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>
                <a:solidFill>
                  <a:schemeClr val="accent2"/>
                </a:solidFill>
              </a:rPr>
              <a:t>K</a:t>
            </a:r>
            <a:r>
              <a:rPr lang="en-US" altLang="ru-RU" b="1" baseline="30000">
                <a:solidFill>
                  <a:schemeClr val="accent2"/>
                </a:solidFill>
              </a:rPr>
              <a:t>- have short mean free path and radiate from freeze out</a:t>
            </a:r>
            <a:endParaRPr lang="ru-RU" altLang="ru-RU" b="1" baseline="30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276872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Hadron </a:t>
            </a:r>
            <a:r>
              <a:rPr lang="en-US" sz="3200" b="1" dirty="0" err="1" smtClean="0"/>
              <a:t>unparticle</a:t>
            </a:r>
            <a:r>
              <a:rPr lang="en-US" sz="3200" b="1" dirty="0" smtClean="0"/>
              <a:t> description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802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2" y="922364"/>
            <a:ext cx="3888408" cy="9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78" y="202539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71" y="1841344"/>
            <a:ext cx="1594196" cy="54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18" y="911875"/>
            <a:ext cx="1597451" cy="6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96" y="2084449"/>
            <a:ext cx="2009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2" y="1986242"/>
            <a:ext cx="1190494" cy="53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" y="2950290"/>
            <a:ext cx="6905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" y="3472028"/>
            <a:ext cx="6610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3" y="4606363"/>
            <a:ext cx="8117314" cy="8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1124" y="111516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retain</a:t>
            </a:r>
            <a:endParaRPr lang="ru-RU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95412" y="2025392"/>
            <a:ext cx="704180" cy="205880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1067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54" y="3788560"/>
            <a:ext cx="2756163" cy="8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0" y="6458123"/>
            <a:ext cx="4019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7" y="210511"/>
            <a:ext cx="7477125" cy="7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13" y="6477470"/>
            <a:ext cx="2543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" y="2341624"/>
            <a:ext cx="4657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06"/>
            <a:ext cx="8892480" cy="435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" y="6209869"/>
            <a:ext cx="7410569" cy="38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Full blurring of baryon vacuum (baryon blurs-</a:t>
            </a:r>
            <a:r>
              <a:rPr lang="en-US" b="1" dirty="0" err="1" smtClean="0"/>
              <a:t>unparticles</a:t>
            </a:r>
            <a:r>
              <a:rPr lang="en-US" b="1" dirty="0" smtClean="0"/>
              <a:t>) </a:t>
            </a:r>
            <a:endParaRPr lang="ru-RU" b="1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79" y="6263577"/>
            <a:ext cx="1097277" cy="32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93" y="6276815"/>
            <a:ext cx="438400" cy="30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55" y="5517232"/>
            <a:ext cx="2085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4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" y="1124744"/>
            <a:ext cx="8100392" cy="41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638907" cy="83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02" y="1361088"/>
            <a:ext cx="2276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05" y="2772932"/>
            <a:ext cx="460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" y="5373215"/>
            <a:ext cx="913719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06690"/>
            <a:ext cx="4019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46" y="2213523"/>
            <a:ext cx="1190494" cy="4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869" y="974454"/>
            <a:ext cx="8915400" cy="27425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EoS</a:t>
            </a:r>
            <a:r>
              <a:rPr lang="en-US" altLang="ru-RU" sz="2400" dirty="0" smtClean="0"/>
              <a:t> of baryon-reach hadron matter (dense, not too hot)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/>
              <a:t>    </a:t>
            </a:r>
            <a:r>
              <a:rPr lang="en-US" altLang="ru-RU" sz="2400" dirty="0">
                <a:solidFill>
                  <a:srgbClr val="FF0000"/>
                </a:solidFill>
              </a:rPr>
              <a:t>q</a:t>
            </a:r>
            <a:r>
              <a:rPr lang="en-US" altLang="ru-RU" sz="2400" dirty="0" smtClean="0">
                <a:solidFill>
                  <a:srgbClr val="FF0000"/>
                </a:solidFill>
              </a:rPr>
              <a:t>uasiparticle</a:t>
            </a:r>
            <a:r>
              <a:rPr lang="en-US" altLang="ru-RU" sz="2400" dirty="0" smtClean="0"/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description, a cut-mechanism for </a:t>
            </a:r>
            <a:r>
              <a:rPr lang="en-US" altLang="ru-RU" sz="2400" dirty="0" err="1" smtClean="0">
                <a:solidFill>
                  <a:srgbClr val="FF0000"/>
                </a:solidFill>
              </a:rPr>
              <a:t>EoS</a:t>
            </a:r>
            <a:endParaRPr lang="en-US" altLang="ru-RU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CEP and effects of first-order quark-hadron phase transition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/>
              <a:t> </a:t>
            </a:r>
            <a:r>
              <a:rPr lang="en-US" altLang="ru-RU" sz="2400" dirty="0" smtClean="0"/>
              <a:t>    </a:t>
            </a:r>
            <a:r>
              <a:rPr lang="en-US" altLang="ru-RU" sz="2400" dirty="0" smtClean="0">
                <a:solidFill>
                  <a:srgbClr val="FF0000"/>
                </a:solidFill>
              </a:rPr>
              <a:t>viscosity and thermal conductivity are necessary to describe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dynamics  of  first order phase transition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Pions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and kaons in</a:t>
            </a:r>
            <a:r>
              <a:rPr lang="en-US" altLang="ru-RU" sz="2400" i="1" dirty="0"/>
              <a:t> </a:t>
            </a:r>
            <a:r>
              <a:rPr lang="en-US" altLang="ru-RU" sz="2400" dirty="0"/>
              <a:t>baryon-reach hadron </a:t>
            </a:r>
            <a:r>
              <a:rPr lang="en-US" altLang="ru-RU" sz="2400" dirty="0" smtClean="0"/>
              <a:t>matter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/>
              <a:t> </a:t>
            </a:r>
            <a:r>
              <a:rPr lang="en-US" altLang="ru-RU" sz="2400" dirty="0" smtClean="0"/>
              <a:t>    </a:t>
            </a:r>
            <a:r>
              <a:rPr lang="en-US" altLang="ru-RU" sz="2400" dirty="0" smtClean="0">
                <a:solidFill>
                  <a:srgbClr val="FF0000"/>
                </a:solidFill>
              </a:rPr>
              <a:t>p-wave polarization effects </a:t>
            </a:r>
            <a:r>
              <a:rPr lang="en-US" altLang="ru-RU" sz="2400" dirty="0" smtClean="0"/>
              <a:t> 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EoS</a:t>
            </a:r>
            <a:r>
              <a:rPr lang="en-US" altLang="ru-RU" sz="2400" dirty="0" smtClean="0"/>
              <a:t> of baryon-poor hadron matter (hot, not too dense)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/>
              <a:t>     </a:t>
            </a:r>
            <a:r>
              <a:rPr lang="en-US" altLang="ru-RU" sz="2400" dirty="0" smtClean="0">
                <a:solidFill>
                  <a:srgbClr val="FF0000"/>
                </a:solidFill>
              </a:rPr>
              <a:t>baryon blurs (</a:t>
            </a:r>
            <a:r>
              <a:rPr lang="en-US" altLang="ru-RU" sz="2400" dirty="0" err="1" smtClean="0">
                <a:solidFill>
                  <a:srgbClr val="FF0000"/>
                </a:solidFill>
              </a:rPr>
              <a:t>unparticles</a:t>
            </a:r>
            <a:r>
              <a:rPr lang="en-US" altLang="ru-RU" sz="24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Possible pion and zero-sound condensation in peripheral HIC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instabilities in interpenetrating beams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500" dirty="0" smtClean="0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38055" y="95411"/>
            <a:ext cx="264207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500" b="1" dirty="0" smtClean="0"/>
              <a:t>Plan/</a:t>
            </a:r>
            <a:r>
              <a:rPr lang="en-US" altLang="ru-RU" sz="2500" b="1" dirty="0" smtClean="0">
                <a:solidFill>
                  <a:srgbClr val="FF0000"/>
                </a:solidFill>
              </a:rPr>
              <a:t>conclusion</a:t>
            </a:r>
            <a:endParaRPr lang="en-US" altLang="ru-RU" sz="25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8055" y="57246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Hadron description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31" y="260648"/>
            <a:ext cx="8229600" cy="1143000"/>
          </a:xfrm>
        </p:spPr>
        <p:txBody>
          <a:bodyPr/>
          <a:lstStyle/>
          <a:p>
            <a:r>
              <a:rPr lang="en-US" dirty="0" smtClean="0"/>
              <a:t>Peripheral collisions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90" y="1306129"/>
            <a:ext cx="4608512" cy="37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67" y="1805327"/>
            <a:ext cx="247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1" y="3429000"/>
            <a:ext cx="1190494" cy="4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3645" y="3429000"/>
            <a:ext cx="16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~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b="1" dirty="0" smtClean="0">
                <a:solidFill>
                  <a:schemeClr val="tx1"/>
                </a:solidFill>
              </a:rPr>
              <a:t>2p </a:t>
            </a:r>
            <a:r>
              <a:rPr lang="en-US" b="1" baseline="-25000" dirty="0" smtClean="0">
                <a:solidFill>
                  <a:schemeClr val="tx1"/>
                </a:solidFill>
              </a:rPr>
              <a:t>F </a:t>
            </a:r>
            <a:r>
              <a:rPr lang="en-US" b="1" dirty="0" smtClean="0">
                <a:solidFill>
                  <a:schemeClr val="tx1"/>
                </a:solidFill>
              </a:rPr>
              <a:t>(n)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091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2p </a:t>
            </a:r>
            <a:r>
              <a:rPr lang="en-US" b="1" baseline="-25000" dirty="0" smtClean="0">
                <a:solidFill>
                  <a:schemeClr val="tx1"/>
                </a:solidFill>
              </a:rPr>
              <a:t>F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~</a:t>
            </a:r>
            <a:r>
              <a:rPr lang="en-US" dirty="0" smtClean="0">
                <a:solidFill>
                  <a:schemeClr val="tx1"/>
                </a:solidFill>
              </a:rPr>
              <a:t> (8</a:t>
            </a:r>
            <a:r>
              <a:rPr lang="en-US" b="1" dirty="0" smtClean="0">
                <a:solidFill>
                  <a:schemeClr val="tx1"/>
                </a:solidFill>
              </a:rPr>
              <a:t>n) </a:t>
            </a:r>
            <a:r>
              <a:rPr lang="en-US" b="1" baseline="30000" dirty="0" smtClean="0">
                <a:solidFill>
                  <a:schemeClr val="tx1"/>
                </a:solidFill>
              </a:rPr>
              <a:t>1/3</a:t>
            </a:r>
            <a:endParaRPr lang="ru-RU" b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39017" y="5013176"/>
            <a:ext cx="31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ffective attraction as at 8 n </a:t>
            </a:r>
            <a:endParaRPr lang="ru-RU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85019" y="18761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245224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safely satisfied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0743" y="299695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Pion self-energy</a:t>
            </a:r>
            <a:endParaRPr lang="ru-RU" dirty="0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85019" y="5126007"/>
            <a:ext cx="502424" cy="143669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41939" y="5805264"/>
            <a:ext cx="502424" cy="143669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1938" y="570312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ion condensation might be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97725" y="5020918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 </a:t>
            </a:r>
            <a:r>
              <a:rPr lang="en-US" dirty="0" smtClean="0">
                <a:solidFill>
                  <a:schemeClr val="accent2"/>
                </a:solidFill>
              </a:rPr>
              <a:t>(A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+A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 =2n (A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11" y="5805264"/>
            <a:ext cx="502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9" y="1196752"/>
            <a:ext cx="4543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collisions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160613" cy="31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69" y="2473633"/>
            <a:ext cx="3541563" cy="32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07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20" y="4977826"/>
            <a:ext cx="1295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5262" y="488508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45" y="1340768"/>
            <a:ext cx="432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63" y="2537475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zero sound modes with subsequent condensation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4314" y="49217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869" y="974454"/>
            <a:ext cx="8915400" cy="27425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EoS</a:t>
            </a:r>
            <a:r>
              <a:rPr lang="en-US" altLang="ru-RU" sz="2400" dirty="0" smtClean="0"/>
              <a:t> of baryon-reach hadron matter (dense, not too hot)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/>
              <a:t>    </a:t>
            </a:r>
            <a:r>
              <a:rPr lang="en-US" altLang="ru-RU" sz="2400" dirty="0">
                <a:solidFill>
                  <a:srgbClr val="FF0000"/>
                </a:solidFill>
              </a:rPr>
              <a:t>q</a:t>
            </a:r>
            <a:r>
              <a:rPr lang="en-US" altLang="ru-RU" sz="2400" dirty="0" smtClean="0">
                <a:solidFill>
                  <a:srgbClr val="FF0000"/>
                </a:solidFill>
              </a:rPr>
              <a:t>uasiparticle</a:t>
            </a:r>
            <a:r>
              <a:rPr lang="en-US" altLang="ru-RU" sz="2400" dirty="0" smtClean="0"/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description, a cut-mechanism for </a:t>
            </a:r>
            <a:r>
              <a:rPr lang="en-US" altLang="ru-RU" sz="2400" dirty="0" err="1" smtClean="0">
                <a:solidFill>
                  <a:srgbClr val="FF0000"/>
                </a:solidFill>
              </a:rPr>
              <a:t>EoS</a:t>
            </a:r>
            <a:endParaRPr lang="en-US" altLang="ru-RU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CEP and effects of first-order quark-hadron phase transition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/>
              <a:t> </a:t>
            </a:r>
            <a:r>
              <a:rPr lang="en-US" altLang="ru-RU" sz="2400" dirty="0" smtClean="0"/>
              <a:t>    </a:t>
            </a:r>
            <a:r>
              <a:rPr lang="en-US" altLang="ru-RU" sz="2400" dirty="0" smtClean="0">
                <a:solidFill>
                  <a:srgbClr val="FF0000"/>
                </a:solidFill>
              </a:rPr>
              <a:t>viscosity and thermal conductivity are necessary to describe   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dynamics  of  first order phase transition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Pions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and kaons in</a:t>
            </a:r>
            <a:r>
              <a:rPr lang="en-US" altLang="ru-RU" sz="2400" i="1" dirty="0"/>
              <a:t> </a:t>
            </a:r>
            <a:r>
              <a:rPr lang="en-US" altLang="ru-RU" sz="2400" dirty="0"/>
              <a:t>baryon-reach hadron </a:t>
            </a:r>
            <a:r>
              <a:rPr lang="en-US" altLang="ru-RU" sz="2400" dirty="0" smtClean="0"/>
              <a:t>matter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/>
              <a:t> </a:t>
            </a:r>
            <a:r>
              <a:rPr lang="en-US" altLang="ru-RU" sz="2400" dirty="0" smtClean="0"/>
              <a:t>    </a:t>
            </a:r>
            <a:r>
              <a:rPr lang="en-US" altLang="ru-RU" sz="2400" dirty="0" smtClean="0">
                <a:solidFill>
                  <a:srgbClr val="FF0000"/>
                </a:solidFill>
              </a:rPr>
              <a:t>p-wave polarization effects </a:t>
            </a:r>
            <a:r>
              <a:rPr lang="en-US" altLang="ru-RU" sz="2400" dirty="0" smtClean="0"/>
              <a:t>  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err="1" smtClean="0"/>
              <a:t>EoS</a:t>
            </a:r>
            <a:r>
              <a:rPr lang="en-US" altLang="ru-RU" sz="2400" dirty="0" smtClean="0"/>
              <a:t> of baryon-poor hadron matter (hot, not too dense)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 smtClean="0"/>
              <a:t>     </a:t>
            </a:r>
            <a:r>
              <a:rPr lang="en-US" altLang="ru-RU" sz="2400" dirty="0" smtClean="0">
                <a:solidFill>
                  <a:srgbClr val="FF0000"/>
                </a:solidFill>
              </a:rPr>
              <a:t>baryon blurs (</a:t>
            </a:r>
            <a:r>
              <a:rPr lang="en-US" altLang="ru-RU" sz="2400" dirty="0" err="1" smtClean="0">
                <a:solidFill>
                  <a:srgbClr val="FF0000"/>
                </a:solidFill>
              </a:rPr>
              <a:t>unparticles</a:t>
            </a:r>
            <a:r>
              <a:rPr lang="en-US" altLang="ru-RU" sz="24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r>
              <a:rPr lang="en-US" altLang="ru-RU" sz="2400" dirty="0" smtClean="0"/>
              <a:t>Possible pion and zero-sound condensation in peripheral HIC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dirty="0" smtClean="0">
                <a:solidFill>
                  <a:srgbClr val="FF0000"/>
                </a:solidFill>
              </a:rPr>
              <a:t>    instabilities in interpenetrating beams</a:t>
            </a:r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endParaRPr lang="en-US" altLang="ru-RU" sz="2400" dirty="0"/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SzPct val="110000"/>
              <a:buFont typeface="Wingdings" pitchFamily="2" charset="2"/>
              <a:buChar char="§"/>
            </a:pPr>
            <a:endParaRPr lang="en-US" altLang="ru-RU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00FF"/>
              </a:buClr>
              <a:buSzPct val="110000"/>
              <a:buNone/>
            </a:pPr>
            <a:r>
              <a:rPr lang="en-US" altLang="ru-RU" sz="2500" dirty="0" smtClean="0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61806" y="60325"/>
            <a:ext cx="26949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500" b="1" dirty="0" smtClean="0">
                <a:solidFill>
                  <a:srgbClr val="FF0000"/>
                </a:solidFill>
              </a:rPr>
              <a:t>Conclusion</a:t>
            </a:r>
            <a:r>
              <a:rPr lang="en-US" altLang="ru-RU" sz="2500" b="1" dirty="0" smtClean="0"/>
              <a:t>/Plan</a:t>
            </a:r>
            <a:endParaRPr lang="en-US" altLang="ru-RU" sz="2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38055" y="57246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Hadron description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Existing constraints on </a:t>
            </a:r>
            <a:r>
              <a:rPr lang="en-US" sz="2400" b="1" dirty="0" err="1" smtClean="0"/>
              <a:t>EoS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3444"/>
            <a:ext cx="90364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EoS</a:t>
            </a:r>
            <a:r>
              <a:rPr lang="en-US" dirty="0" smtClean="0">
                <a:solidFill>
                  <a:schemeClr val="accent6"/>
                </a:solidFill>
              </a:rPr>
              <a:t> of </a:t>
            </a:r>
            <a:r>
              <a:rPr lang="en-US" dirty="0">
                <a:solidFill>
                  <a:schemeClr val="accent6"/>
                </a:solidFill>
              </a:rPr>
              <a:t>the cold hadronic matter should: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satisfy experimental information on properties of dilute nuclear </a:t>
            </a:r>
            <a:r>
              <a:rPr lang="en-US" dirty="0" smtClean="0">
                <a:solidFill>
                  <a:schemeClr val="tx1"/>
                </a:solidFill>
              </a:rPr>
              <a:t>matter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empirical </a:t>
            </a:r>
            <a:r>
              <a:rPr lang="en-US" dirty="0">
                <a:solidFill>
                  <a:schemeClr val="tx1"/>
                </a:solidFill>
              </a:rPr>
              <a:t>constraints </a:t>
            </a:r>
            <a:r>
              <a:rPr lang="en-US" dirty="0" smtClean="0">
                <a:solidFill>
                  <a:schemeClr val="tx1"/>
                </a:solidFill>
              </a:rPr>
              <a:t>on global </a:t>
            </a:r>
            <a:r>
              <a:rPr lang="en-US" dirty="0">
                <a:solidFill>
                  <a:schemeClr val="tx1"/>
                </a:solidFill>
              </a:rPr>
              <a:t>characteristics of atomic </a:t>
            </a:r>
            <a:r>
              <a:rPr lang="en-US" dirty="0" smtClean="0">
                <a:solidFill>
                  <a:schemeClr val="tx1"/>
                </a:solidFill>
              </a:rPr>
              <a:t>nuclei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constraints </a:t>
            </a:r>
            <a:r>
              <a:rPr lang="en-US" dirty="0">
                <a:solidFill>
                  <a:schemeClr val="tx1"/>
                </a:solidFill>
              </a:rPr>
              <a:t>on the pressure of the nuclear mater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from the description of particle transverse and elliptic </a:t>
            </a:r>
            <a:r>
              <a:rPr lang="en-US" dirty="0" smtClean="0">
                <a:solidFill>
                  <a:schemeClr val="tx1"/>
                </a:solidFill>
              </a:rPr>
              <a:t>flows </a:t>
            </a:r>
            <a:r>
              <a:rPr lang="en-US" dirty="0">
                <a:solidFill>
                  <a:schemeClr val="tx1"/>
                </a:solidFill>
              </a:rPr>
              <a:t>and the </a:t>
            </a:r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production in HIC;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allow </a:t>
            </a:r>
            <a:r>
              <a:rPr lang="en-US" dirty="0">
                <a:solidFill>
                  <a:schemeClr val="tx1"/>
                </a:solidFill>
              </a:rPr>
              <a:t>for the heaviest known compact stars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mass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allow </a:t>
            </a:r>
            <a:r>
              <a:rPr lang="en-US" dirty="0">
                <a:solidFill>
                  <a:schemeClr val="tx1"/>
                </a:solidFill>
              </a:rPr>
              <a:t>for an adequate description of the compact star cooling, </a:t>
            </a:r>
            <a:r>
              <a:rPr lang="en-US" dirty="0" smtClean="0">
                <a:solidFill>
                  <a:schemeClr val="tx1"/>
                </a:solidFill>
              </a:rPr>
              <a:t>most probably without DU </a:t>
            </a:r>
            <a:r>
              <a:rPr lang="en-US" dirty="0">
                <a:solidFill>
                  <a:schemeClr val="tx1"/>
                </a:solidFill>
              </a:rPr>
              <a:t>neutrino processes </a:t>
            </a:r>
            <a:r>
              <a:rPr lang="en-US" dirty="0" smtClean="0">
                <a:solidFill>
                  <a:schemeClr val="tx1"/>
                </a:solidFill>
              </a:rPr>
              <a:t>                              in </a:t>
            </a:r>
            <a:r>
              <a:rPr lang="en-US" dirty="0">
                <a:solidFill>
                  <a:schemeClr val="tx1"/>
                </a:solidFill>
              </a:rPr>
              <a:t>the majority of the known </a:t>
            </a:r>
            <a:r>
              <a:rPr lang="en-US" dirty="0" smtClean="0">
                <a:solidFill>
                  <a:schemeClr val="tx1"/>
                </a:solidFill>
              </a:rPr>
              <a:t>pulsars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explain </a:t>
            </a:r>
            <a:r>
              <a:rPr lang="en-US" dirty="0">
                <a:solidFill>
                  <a:schemeClr val="tx1"/>
                </a:solidFill>
              </a:rPr>
              <a:t>the gravitational mass and total baryon number of pulsar PSR J0737-3039(B)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yield </a:t>
            </a:r>
            <a:r>
              <a:rPr lang="en-US" dirty="0">
                <a:solidFill>
                  <a:schemeClr val="tx1"/>
                </a:solidFill>
              </a:rPr>
              <a:t>a mass-radius relation comparable with the </a:t>
            </a:r>
            <a:r>
              <a:rPr lang="en-US" dirty="0" smtClean="0">
                <a:solidFill>
                  <a:schemeClr val="tx1"/>
                </a:solidFill>
              </a:rPr>
              <a:t>empirical constraints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 being </a:t>
            </a:r>
            <a:r>
              <a:rPr lang="en-US" dirty="0">
                <a:solidFill>
                  <a:srgbClr val="00B0F0"/>
                </a:solidFill>
              </a:rPr>
              <a:t>extended to </a:t>
            </a:r>
            <a:r>
              <a:rPr lang="en-US" dirty="0" smtClean="0">
                <a:solidFill>
                  <a:srgbClr val="00B0F0"/>
                </a:solidFill>
              </a:rPr>
              <a:t>T≠0,  </a:t>
            </a:r>
            <a:r>
              <a:rPr lang="en-US" dirty="0">
                <a:solidFill>
                  <a:srgbClr val="00B0F0"/>
                </a:solidFill>
              </a:rPr>
              <a:t>appropriately describe </a:t>
            </a:r>
            <a:r>
              <a:rPr lang="en-US" dirty="0" smtClean="0">
                <a:solidFill>
                  <a:srgbClr val="002060"/>
                </a:solidFill>
              </a:rPr>
              <a:t>supernova explosions and proto-neutron stars,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smtClean="0"/>
              <a:t>heavy-ion </a:t>
            </a:r>
            <a:r>
              <a:rPr lang="en-US" dirty="0"/>
              <a:t>collision </a:t>
            </a:r>
            <a:r>
              <a:rPr lang="en-US" dirty="0" smtClean="0"/>
              <a:t>data till T~T </a:t>
            </a:r>
            <a:r>
              <a:rPr lang="en-US" baseline="-25000" dirty="0" smtClean="0"/>
              <a:t>CEP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0014"/>
            <a:ext cx="200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46421"/>
            <a:ext cx="164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58154"/>
            <a:ext cx="8300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b="1" dirty="0" err="1">
                <a:solidFill>
                  <a:srgbClr val="002060"/>
                </a:solidFill>
              </a:rPr>
              <a:t>EoS</a:t>
            </a:r>
            <a:r>
              <a:rPr lang="en-US" altLang="ru-RU" sz="2400" b="1" dirty="0">
                <a:solidFill>
                  <a:srgbClr val="002060"/>
                </a:solidFill>
              </a:rPr>
              <a:t> of baryon-reach hadron matter (dense, not too hot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>)</a:t>
            </a:r>
          </a:p>
          <a:p>
            <a:endParaRPr lang="en-US" altLang="ru-RU" sz="2400" b="1" dirty="0">
              <a:solidFill>
                <a:srgbClr val="002060"/>
              </a:solidFill>
            </a:endParaRPr>
          </a:p>
          <a:p>
            <a:r>
              <a:rPr lang="en-US" sz="2400" b="1" dirty="0" smtClean="0"/>
              <a:t>                       baryons are good quasiparticles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37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24" y="51116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Ordinary non-linear </a:t>
            </a:r>
            <a:r>
              <a:rPr lang="en-US" dirty="0" err="1" smtClean="0"/>
              <a:t>Walecka</a:t>
            </a:r>
            <a:r>
              <a:rPr lang="en-US" dirty="0" smtClean="0"/>
              <a:t> RMF models can only marginally  satisfy simultaneously both constraints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10747" y="5730136"/>
            <a:ext cx="5912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dea of  a “cut”-mechanism (excluded volume-like effect)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07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Most difficult </a:t>
            </a:r>
            <a:r>
              <a:rPr lang="en-US" dirty="0" smtClean="0"/>
              <a:t>is to </a:t>
            </a:r>
            <a:r>
              <a:rPr lang="en-US" dirty="0"/>
              <a:t>satisfy simultaneously the flow and the maximum NS </a:t>
            </a:r>
            <a:r>
              <a:rPr lang="en-US" dirty="0" smtClean="0"/>
              <a:t>mass constraints </a:t>
            </a:r>
            <a:r>
              <a:rPr lang="en-US" dirty="0"/>
              <a:t>constraints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870330"/>
            <a:ext cx="460343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946"/>
            <a:ext cx="4524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84" y="4556970"/>
            <a:ext cx="4686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84134"/>
            <a:ext cx="664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3131840" y="1140849"/>
            <a:ext cx="676117" cy="44422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6978750" y="1140848"/>
            <a:ext cx="676117" cy="44422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949" y="83543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EoSs</a:t>
            </a:r>
            <a:r>
              <a:rPr lang="en-US" b="1" dirty="0" smtClean="0">
                <a:solidFill>
                  <a:srgbClr val="002060"/>
                </a:solidFill>
              </a:rPr>
              <a:t> without inclusion of hyperons and Deltas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76703" y="5823436"/>
            <a:ext cx="976312" cy="182732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233030" y="1700809"/>
            <a:ext cx="365944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5991"/>
            <a:ext cx="5904656" cy="245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22" y="2730065"/>
            <a:ext cx="1420432" cy="3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2896" y="381832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Cut in scalar sector of RMF model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66" y="3787269"/>
            <a:ext cx="5162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9" y="3796397"/>
            <a:ext cx="25431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931042"/>
            <a:ext cx="664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849" y="6376685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hiral symmetry is only partially restored</a:t>
            </a:r>
            <a:endParaRPr lang="ru-RU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 flipH="1">
            <a:off x="2411757" y="3212976"/>
            <a:ext cx="709365" cy="57429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3" y="1124744"/>
            <a:ext cx="22574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5" y="487174"/>
            <a:ext cx="409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Hyperon and Delta puzzles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61099"/>
            <a:ext cx="5095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6"/>
            <a:ext cx="429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2673" y="1417730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non-linear </a:t>
            </a:r>
            <a:r>
              <a:rPr lang="en-US" dirty="0" err="1"/>
              <a:t>Walecka</a:t>
            </a:r>
            <a:r>
              <a:rPr lang="en-US" dirty="0"/>
              <a:t> RMF </a:t>
            </a:r>
            <a:r>
              <a:rPr lang="en-US" dirty="0" smtClean="0"/>
              <a:t>model </a:t>
            </a:r>
            <a:endParaRPr lang="ru-RU" dirty="0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5261605" y="2033913"/>
            <a:ext cx="28574" cy="25472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8816"/>
            <a:ext cx="8100392" cy="42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16632"/>
            <a:ext cx="915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RMF model </a:t>
            </a:r>
            <a:r>
              <a:rPr lang="en-US" sz="2400" b="1" dirty="0" smtClean="0">
                <a:solidFill>
                  <a:srgbClr val="0070C0"/>
                </a:solidFill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Calibri"/>
                <a:cs typeface="Calibri"/>
              </a:rPr>
              <a:t>Ϭ-field-</a:t>
            </a:r>
            <a:r>
              <a:rPr lang="en-US" sz="2400" b="1" dirty="0" smtClean="0">
                <a:solidFill>
                  <a:srgbClr val="0070C0"/>
                </a:solidFill>
              </a:rPr>
              <a:t>scaled hadron masses and couplings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5" y="6415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E. </a:t>
            </a:r>
            <a:r>
              <a:rPr lang="en-US" sz="1600" dirty="0" err="1" smtClean="0">
                <a:solidFill>
                  <a:schemeClr val="tx1"/>
                </a:solidFill>
              </a:rPr>
              <a:t>Kolomeitsev</a:t>
            </a:r>
            <a:r>
              <a:rPr lang="en-US" sz="1600" dirty="0" smtClean="0">
                <a:solidFill>
                  <a:schemeClr val="tx1"/>
                </a:solidFill>
              </a:rPr>
              <a:t>, D.V. NPA 2005, T. </a:t>
            </a:r>
            <a:r>
              <a:rPr lang="en-US" sz="1600" dirty="0" err="1" smtClean="0">
                <a:solidFill>
                  <a:schemeClr val="tx1"/>
                </a:solidFill>
              </a:rPr>
              <a:t>Klahn</a:t>
            </a:r>
            <a:r>
              <a:rPr lang="en-US" sz="1600" dirty="0" smtClean="0">
                <a:solidFill>
                  <a:schemeClr val="tx1"/>
                </a:solidFill>
              </a:rPr>
              <a:t> et al. PRC 2007 (N</a:t>
            </a:r>
            <a:r>
              <a:rPr lang="en-US" sz="1600" dirty="0">
                <a:solidFill>
                  <a:schemeClr val="tx1"/>
                </a:solidFill>
              </a:rPr>
              <a:t> ≠ Z</a:t>
            </a:r>
            <a:r>
              <a:rPr lang="en-US" sz="1600" dirty="0" smtClean="0">
                <a:solidFill>
                  <a:schemeClr val="tx1"/>
                </a:solidFill>
              </a:rPr>
              <a:t>, T=0), </a:t>
            </a:r>
          </a:p>
          <a:p>
            <a:pPr marL="342900" indent="-342900">
              <a:buFontTx/>
              <a:buAutoNum type="alphaUcPeriod"/>
            </a:pPr>
            <a:r>
              <a:rPr lang="en-US" sz="1600" dirty="0" err="1" smtClean="0">
                <a:solidFill>
                  <a:schemeClr val="tx1"/>
                </a:solidFill>
              </a:rPr>
              <a:t>Khvorostukhin</a:t>
            </a:r>
            <a:r>
              <a:rPr lang="en-US" sz="1600" dirty="0" smtClean="0">
                <a:solidFill>
                  <a:schemeClr val="tx1"/>
                </a:solidFill>
              </a:rPr>
              <a:t>, V. </a:t>
            </a:r>
            <a:r>
              <a:rPr lang="en-US" sz="1600" dirty="0" err="1" smtClean="0">
                <a:solidFill>
                  <a:schemeClr val="tx1"/>
                </a:solidFill>
              </a:rPr>
              <a:t>Toneev</a:t>
            </a:r>
            <a:r>
              <a:rPr lang="en-US" sz="1600" dirty="0" smtClean="0">
                <a:solidFill>
                  <a:schemeClr val="tx1"/>
                </a:solidFill>
              </a:rPr>
              <a:t>, D.V. NPA 2007,2008 (N=Z, T≠0, include </a:t>
            </a:r>
            <a:r>
              <a:rPr lang="en-US" sz="1600" dirty="0">
                <a:solidFill>
                  <a:schemeClr val="tx1"/>
                </a:solidFill>
              </a:rPr>
              <a:t>hyperons, </a:t>
            </a:r>
            <a:r>
              <a:rPr lang="en-US" sz="1600" dirty="0" smtClean="0">
                <a:solidFill>
                  <a:schemeClr val="tx1"/>
                </a:solidFill>
              </a:rPr>
              <a:t>Delta’s)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Now</a:t>
            </a:r>
            <a:r>
              <a:rPr lang="en-US" sz="1600" dirty="0" smtClean="0">
                <a:solidFill>
                  <a:schemeClr val="tx1"/>
                </a:solidFill>
              </a:rPr>
              <a:t> A. </a:t>
            </a:r>
            <a:r>
              <a:rPr lang="en-US" sz="1600" dirty="0" err="1" smtClean="0">
                <a:solidFill>
                  <a:schemeClr val="tx1"/>
                </a:solidFill>
              </a:rPr>
              <a:t>Maslov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E. </a:t>
            </a:r>
            <a:r>
              <a:rPr lang="en-US" sz="1600" dirty="0" err="1">
                <a:solidFill>
                  <a:schemeClr val="tx1"/>
                </a:solidFill>
              </a:rPr>
              <a:t>Kolomeitsev</a:t>
            </a:r>
            <a:r>
              <a:rPr lang="en-US" sz="1600" dirty="0">
                <a:solidFill>
                  <a:schemeClr val="tx1"/>
                </a:solidFill>
              </a:rPr>
              <a:t>, D.V. NPA </a:t>
            </a:r>
            <a:r>
              <a:rPr lang="en-US" sz="1600" dirty="0" smtClean="0">
                <a:solidFill>
                  <a:schemeClr val="tx1"/>
                </a:solidFill>
              </a:rPr>
              <a:t>2016 (</a:t>
            </a:r>
            <a:r>
              <a:rPr lang="en-US" sz="1600" dirty="0">
                <a:solidFill>
                  <a:schemeClr val="tx1"/>
                </a:solidFill>
              </a:rPr>
              <a:t>N ≠ Z, </a:t>
            </a:r>
            <a:r>
              <a:rPr lang="en-US" sz="1600" dirty="0" smtClean="0">
                <a:solidFill>
                  <a:schemeClr val="tx1"/>
                </a:solidFill>
              </a:rPr>
              <a:t>T=0, include hyperons, </a:t>
            </a:r>
            <a:r>
              <a:rPr lang="en-US" sz="1600" dirty="0">
                <a:solidFill>
                  <a:schemeClr val="tx1"/>
                </a:solidFill>
              </a:rPr>
              <a:t>Delta’s)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lphaU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5" y="5841435"/>
            <a:ext cx="3024336" cy="46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59783"/>
            <a:ext cx="4968748" cy="8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01795"/>
            <a:ext cx="2160240" cy="2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0"/>
          <p:cNvSpPr>
            <a:spLocks noChangeArrowheads="1"/>
          </p:cNvSpPr>
          <p:nvPr/>
        </p:nvSpPr>
        <p:spPr bwMode="auto">
          <a:xfrm flipH="1">
            <a:off x="2123725" y="2580631"/>
            <a:ext cx="1307875" cy="28790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 flipH="1">
            <a:off x="3995933" y="1963292"/>
            <a:ext cx="1080122" cy="45759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424092" y="5841435"/>
            <a:ext cx="2635739" cy="64839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 flipH="1">
            <a:off x="6643506" y="5841435"/>
            <a:ext cx="2320981" cy="38169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\delta\rho=\rho-\rho_{\rm r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97"/>
  <p:tag name="PICTUREFILESIZE" val="17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)=-D^{-1} (0,k)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68"/>
  <p:tag name="PICTUREFILESIZE" val="29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_{\rm min} \simeq p_{\rm F})&lt;0 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4"/>
  <p:tag name="PICTUREFILESIZE" val="28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Blue{D^{-1} (\om,k)\simeq D^{-1} (0,k)+i\beta\,\om}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51"/>
  <p:tag name="PICTUREFILESIZE" val="37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Blue{\beta =m_N^{*2}\, k\, f_{\pi NN}^2/\pi$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82"/>
  <p:tag name="PICTUREFILESIZE" val="182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\begin{align}&#10;\nonumber&#10;A_{\pi}(\om,\vec k)&amp;\approx&#10;\sum_{i=\pi, \Delta}\frac{2\,\pi\,\delta(\om-\om_i(\vec&#10;k))}{\left(2\om-\frac{\dsp&#10;\prt\Pi^R}{\dsp \prt\om}\right)\Big |_{\om=\om_i(\vec k)} }&#10;\nonumber\\&#10;&amp;+&#10;\frac{2\,\beta\, k\, \om }{\widetilde\om^4(k)+\beta^2\,&#10;k^2\,\om^2 }\,\theta(\om&lt;v_F\, k)&#10;\nonumber&#10;\end{align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7"/>
  <p:tag name="PICTUREFILESIZE" val="2016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6cm]{M0.eps}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73"/>
  <p:tag name="PICTUREFILESIZE" val="76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${\rm Log}(T_{\rm surface}/{\rm K})$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22.875"/>
  <p:tag name="PICTUREFILESIZE" val="26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 &#10;${\rm Log(Age/Year)}$&#10;\end{document}&#10;"/>
  <p:tag name="EXTERNALNAME" val="txp_fig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22.875"/>
  <p:tag name="PICTUREFILESIZE" val="27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7cm]{MUrca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99"/>
  <p:tag name="PICTUREFILESIZE" val="52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sectit{Medium effects in two-nucleon processes}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05.875"/>
  <p:tag name="PICTUREFILESIZE" val="215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be&#10;-\frac{\partial^2 \delta\rho}{\partial t^2}=\Delta\left[c\Delta&#10;\delta \rho +\lambda v^2 \delta \rho -\lambda (\delta \rho)^3&#10;+\epsilon -\rho_{\rm r}^{-1}\left(\frac43\,{\eta_{\rm r}}&#10;+{\zeta_{\rm r }} \right)\frac{\partial \delta\rho}{\partial&#10;t}\right]&#10;\nonumber&#10; \ee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546"/>
  <p:tag name="PICTUREFILESIZE" val="97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$$\Red{\rm MU(FOPE):}&#10;\parbox{50mm}{\includegraphics[width=5cm]{murca.eps}}\qquad&#10;\phantom{x}\hspace{5mm}\parbox{1cm}{\includegraphics[clip=true,width=1cm]&#10;{dgreen-arrow.eps}}$$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349"/>
  <p:tag name="PICTUREFILESIZE" val="76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$$\parbox{5cm}{\includegraphics[width=5cm]{murca-from-pion.eps}}&#10;\quad+\quad&#10;\parbox{5cm}{\includegraphics[width=5cm]{murca-from-pion-loop.eps}}&#10;\quad+\quad&#10;\parbox{5cm}{\includegraphics[width=5cm]{murca-dressed.eps}}&#10;\quad+\dots&#10; $$&#10;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540"/>
  <p:tag name="PICTUREFILESIZE" val="164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$\delta \rho =v \,\psi$,\quad $\xi_i =x_i /l$,\quad ${\tau}=t/t_0$ 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265"/>
  <p:tag name="PICTUREFILESIZE" val="35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v\propto | T-T_{\rm cr}|^{1/2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33.875"/>
  <p:tag name="PICTUREFILESIZE" val="24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t_0\propto&#10; | T-T_{\rm cr}|^{-1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34.875"/>
  <p:tag name="PICTUREFILESIZE" val="2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$- \beta \frac{\partial^2 \psi }{\partial&#10;{\tau}^2} =\Delta_{\xi}\left(\Delta_{\xi}\psi +2\psi&#10; (1-\psi^2)+\widetilde{\epsilon}- \frac{\partial \psi}{\partial&#10; {\tau}}\right)$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384"/>
  <p:tag name="PICTUREFILESIZE" val="72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 $$&#10;l=\left(\frac{2c}{\lambda \Red{v^2}}\right)^{1/2} ,\quad &#10;t_0  =\frac{2( \frac43\,\eta_{\rm r} +\zeta_{\rm r} )}{\lambda \Red{v^2}&#10; \rho_{\rm r}}\,,\quad&#10; \widetilde{\epsilon}=\frac{2\epsilon}{\lambda \Red{v^3}}\,\quad&#10; \beta =\frac{c\rho_{\rm r}^2 }{ ( \frac43\eta_{\rm r} +\zeta_{\rm r} )^2} &#10;$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530.875"/>
  <p:tag name="PICTUREFILESIZE" val="100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Mytex\Lectures\Dubna-14\pion-spec.eps"/>
  <p:tag name="FORMAT" val="bmp256"/>
  <p:tag name="RES" val="300"/>
  <p:tag name="BLEND" val="0"/>
  <p:tag name="TRANSPARENT" val="0"/>
  <p:tag name="TBUG" val="0"/>
  <p:tag name="ORIGWIDTH" val="194"/>
  <p:tag name="PICTUREFILESIZE" val="6539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\BrickRed{&#10;$\om \propto -i \widetilde{\omega}^{2}&#10;(k_{\rm min})/\beta$&#10;}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6"/>
  <p:tag name="PICTUREFILESIZE" val="387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</TotalTime>
  <Words>1299</Words>
  <Application>Microsoft Office PowerPoint</Application>
  <PresentationFormat>Экран (4:3)</PresentationFormat>
  <Paragraphs>211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Non-ideal non-relativistic hydrodynamics</vt:lpstr>
      <vt:lpstr>Презентация PowerPoint</vt:lpstr>
      <vt:lpstr>Instabilities in spinodal region</vt:lpstr>
      <vt:lpstr>Презентация PowerPoint</vt:lpstr>
      <vt:lpstr>Презентация PowerPoint</vt:lpstr>
      <vt:lpstr>Pressure isotherms and constant entropy trajectories</vt:lpstr>
      <vt:lpstr>Презентация PowerPoint</vt:lpstr>
      <vt:lpstr>Презентация PowerPoint</vt:lpstr>
      <vt:lpstr>Презентация PowerPoint</vt:lpstr>
      <vt:lpstr>Презентация PowerPoint</vt:lpstr>
      <vt:lpstr>Pulsar period-age diagram</vt:lpstr>
      <vt:lpstr>Region of r-mode instability </vt:lpstr>
      <vt:lpstr>Презентация PowerPoint</vt:lpstr>
      <vt:lpstr>Antikaon spectra in nuclear matter</vt:lpstr>
      <vt:lpstr>Презентация PowerPoint</vt:lpstr>
      <vt:lpstr>Презентация PowerPoint</vt:lpstr>
      <vt:lpstr>Презентация PowerPoint</vt:lpstr>
      <vt:lpstr>Презентация PowerPoint</vt:lpstr>
      <vt:lpstr>Peripheral collisions</vt:lpstr>
      <vt:lpstr>Peripheral collisions</vt:lpstr>
      <vt:lpstr>Презентация PowerPoint</vt:lpstr>
    </vt:vector>
  </TitlesOfParts>
  <Company> 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Chainik</dc:creator>
  <cp:lastModifiedBy>Dima</cp:lastModifiedBy>
  <cp:revision>575</cp:revision>
  <dcterms:created xsi:type="dcterms:W3CDTF">2013-10-16T07:54:16Z</dcterms:created>
  <dcterms:modified xsi:type="dcterms:W3CDTF">2016-11-01T04:38:42Z</dcterms:modified>
</cp:coreProperties>
</file>