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381" r:id="rId3"/>
    <p:sldId id="414" r:id="rId4"/>
    <p:sldId id="394" r:id="rId5"/>
    <p:sldId id="358" r:id="rId6"/>
    <p:sldId id="347" r:id="rId7"/>
    <p:sldId id="355" r:id="rId8"/>
    <p:sldId id="410" r:id="rId9"/>
    <p:sldId id="397" r:id="rId10"/>
    <p:sldId id="415" r:id="rId11"/>
    <p:sldId id="371" r:id="rId12"/>
    <p:sldId id="396" r:id="rId13"/>
    <p:sldId id="395" r:id="rId14"/>
    <p:sldId id="398" r:id="rId15"/>
    <p:sldId id="405" r:id="rId16"/>
    <p:sldId id="399" r:id="rId17"/>
    <p:sldId id="413" r:id="rId18"/>
    <p:sldId id="409" r:id="rId19"/>
    <p:sldId id="402" r:id="rId20"/>
    <p:sldId id="401" r:id="rId21"/>
    <p:sldId id="403" r:id="rId22"/>
    <p:sldId id="417" r:id="rId23"/>
    <p:sldId id="367" r:id="rId24"/>
    <p:sldId id="411" r:id="rId25"/>
    <p:sldId id="412" r:id="rId26"/>
  </p:sldIdLst>
  <p:sldSz cx="9144000" cy="6858000" type="screen4x3"/>
  <p:notesSz cx="7099300" cy="10234613"/>
  <p:embeddedFontLst>
    <p:embeddedFont>
      <p:font typeface="맑은 고딕" panose="020B0503020000020004" pitchFamily="50" charset="-127"/>
      <p:regular r:id="rId28"/>
      <p:bold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HY헤드라인M" panose="02030600000101010101" pitchFamily="18" charset="-127"/>
      <p:regular r:id="rId34"/>
    </p:embeddedFont>
    <p:embeddedFont>
      <p:font typeface="Arial Unicode MS" panose="020B0604020202020204" pitchFamily="50" charset="-127"/>
      <p:regular r:id="rId3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2E9E6"/>
    <a:srgbClr val="B5CE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1" autoAdjust="0"/>
    <p:restoredTop sz="94660" autoAdjust="0"/>
  </p:normalViewPr>
  <p:slideViewPr>
    <p:cSldViewPr>
      <p:cViewPr varScale="1">
        <p:scale>
          <a:sx n="65" d="100"/>
          <a:sy n="65" d="100"/>
        </p:scale>
        <p:origin x="312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png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image" Target="../media/image53.wmf"/><Relationship Id="rId3" Type="http://schemas.openxmlformats.org/officeDocument/2006/relationships/image" Target="../media/image50.wmf"/><Relationship Id="rId7" Type="http://schemas.openxmlformats.org/officeDocument/2006/relationships/image" Target="../media/image42.wmf"/><Relationship Id="rId12" Type="http://schemas.openxmlformats.org/officeDocument/2006/relationships/image" Target="../media/image38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41.wmf"/><Relationship Id="rId11" Type="http://schemas.openxmlformats.org/officeDocument/2006/relationships/image" Target="../media/image52.wmf"/><Relationship Id="rId5" Type="http://schemas.openxmlformats.org/officeDocument/2006/relationships/image" Target="../media/image40.wmf"/><Relationship Id="rId10" Type="http://schemas.openxmlformats.org/officeDocument/2006/relationships/image" Target="../media/image51.wmf"/><Relationship Id="rId4" Type="http://schemas.openxmlformats.org/officeDocument/2006/relationships/image" Target="../media/image39.wmf"/><Relationship Id="rId9" Type="http://schemas.openxmlformats.org/officeDocument/2006/relationships/image" Target="../media/image4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2.png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2.png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2.png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7" Type="http://schemas.openxmlformats.org/officeDocument/2006/relationships/image" Target="../media/image75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2.png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13" Type="http://schemas.openxmlformats.org/officeDocument/2006/relationships/image" Target="../media/image2.png"/><Relationship Id="rId3" Type="http://schemas.openxmlformats.org/officeDocument/2006/relationships/image" Target="../media/image82.wmf"/><Relationship Id="rId7" Type="http://schemas.openxmlformats.org/officeDocument/2006/relationships/image" Target="../media/image86.wmf"/><Relationship Id="rId12" Type="http://schemas.openxmlformats.org/officeDocument/2006/relationships/image" Target="../media/image91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6" Type="http://schemas.openxmlformats.org/officeDocument/2006/relationships/image" Target="../media/image85.wmf"/><Relationship Id="rId11" Type="http://schemas.openxmlformats.org/officeDocument/2006/relationships/image" Target="../media/image90.wmf"/><Relationship Id="rId5" Type="http://schemas.openxmlformats.org/officeDocument/2006/relationships/image" Target="../media/image84.wmf"/><Relationship Id="rId10" Type="http://schemas.openxmlformats.org/officeDocument/2006/relationships/image" Target="../media/image89.wmf"/><Relationship Id="rId4" Type="http://schemas.openxmlformats.org/officeDocument/2006/relationships/image" Target="../media/image83.wmf"/><Relationship Id="rId9" Type="http://schemas.openxmlformats.org/officeDocument/2006/relationships/image" Target="../media/image88.wmf"/><Relationship Id="rId14" Type="http://schemas.openxmlformats.org/officeDocument/2006/relationships/image" Target="../media/image92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2.png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png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33.wmf"/><Relationship Id="rId7" Type="http://schemas.openxmlformats.org/officeDocument/2006/relationships/image" Target="../media/image16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15.wmf"/><Relationship Id="rId5" Type="http://schemas.openxmlformats.org/officeDocument/2006/relationships/image" Target="../media/image35.wmf"/><Relationship Id="rId10" Type="http://schemas.openxmlformats.org/officeDocument/2006/relationships/image" Target="../media/image36.wmf"/><Relationship Id="rId4" Type="http://schemas.openxmlformats.org/officeDocument/2006/relationships/image" Target="../media/image34.wmf"/><Relationship Id="rId9" Type="http://schemas.openxmlformats.org/officeDocument/2006/relationships/image" Target="../media/image2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image" Target="../media/image102.wmf"/><Relationship Id="rId7" Type="http://schemas.openxmlformats.org/officeDocument/2006/relationships/image" Target="../media/image106.wmf"/><Relationship Id="rId12" Type="http://schemas.openxmlformats.org/officeDocument/2006/relationships/image" Target="../media/image111.wmf"/><Relationship Id="rId2" Type="http://schemas.openxmlformats.org/officeDocument/2006/relationships/image" Target="../media/image101.wmf"/><Relationship Id="rId1" Type="http://schemas.openxmlformats.org/officeDocument/2006/relationships/image" Target="../media/image2.png"/><Relationship Id="rId6" Type="http://schemas.openxmlformats.org/officeDocument/2006/relationships/image" Target="../media/image105.wmf"/><Relationship Id="rId11" Type="http://schemas.openxmlformats.org/officeDocument/2006/relationships/image" Target="../media/image110.wmf"/><Relationship Id="rId5" Type="http://schemas.openxmlformats.org/officeDocument/2006/relationships/image" Target="../media/image104.wmf"/><Relationship Id="rId10" Type="http://schemas.openxmlformats.org/officeDocument/2006/relationships/image" Target="../media/image109.wmf"/><Relationship Id="rId4" Type="http://schemas.openxmlformats.org/officeDocument/2006/relationships/image" Target="../media/image103.wmf"/><Relationship Id="rId9" Type="http://schemas.openxmlformats.org/officeDocument/2006/relationships/image" Target="../media/image108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Relationship Id="rId4" Type="http://schemas.openxmlformats.org/officeDocument/2006/relationships/image" Target="../media/image1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2.png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20.wmf"/><Relationship Id="rId7" Type="http://schemas.openxmlformats.org/officeDocument/2006/relationships/image" Target="../media/image16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15.wmf"/><Relationship Id="rId11" Type="http://schemas.openxmlformats.org/officeDocument/2006/relationships/image" Target="../media/image26.wmf"/><Relationship Id="rId5" Type="http://schemas.openxmlformats.org/officeDocument/2006/relationships/image" Target="../media/image22.wmf"/><Relationship Id="rId10" Type="http://schemas.openxmlformats.org/officeDocument/2006/relationships/image" Target="../media/image25.wmf"/><Relationship Id="rId4" Type="http://schemas.openxmlformats.org/officeDocument/2006/relationships/image" Target="../media/image21.wmf"/><Relationship Id="rId9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image" Target="../media/image2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12" Type="http://schemas.openxmlformats.org/officeDocument/2006/relationships/image" Target="../media/image2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11" Type="http://schemas.openxmlformats.org/officeDocument/2006/relationships/image" Target="../media/image16.wmf"/><Relationship Id="rId5" Type="http://schemas.openxmlformats.org/officeDocument/2006/relationships/image" Target="../media/image31.wmf"/><Relationship Id="rId10" Type="http://schemas.openxmlformats.org/officeDocument/2006/relationships/image" Target="../media/image15.wmf"/><Relationship Id="rId4" Type="http://schemas.openxmlformats.org/officeDocument/2006/relationships/image" Target="../media/image30.wmf"/><Relationship Id="rId9" Type="http://schemas.openxmlformats.org/officeDocument/2006/relationships/image" Target="../media/image35.wmf"/><Relationship Id="rId14" Type="http://schemas.openxmlformats.org/officeDocument/2006/relationships/image" Target="../media/image3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image" Target="../media/image46.wmf"/><Relationship Id="rId3" Type="http://schemas.openxmlformats.org/officeDocument/2006/relationships/image" Target="../media/image15.wmf"/><Relationship Id="rId7" Type="http://schemas.openxmlformats.org/officeDocument/2006/relationships/image" Target="../media/image40.wmf"/><Relationship Id="rId12" Type="http://schemas.openxmlformats.org/officeDocument/2006/relationships/image" Target="../media/image45.wmf"/><Relationship Id="rId2" Type="http://schemas.openxmlformats.org/officeDocument/2006/relationships/image" Target="../media/image37.wmf"/><Relationship Id="rId1" Type="http://schemas.openxmlformats.org/officeDocument/2006/relationships/image" Target="../media/image2.png"/><Relationship Id="rId6" Type="http://schemas.openxmlformats.org/officeDocument/2006/relationships/image" Target="../media/image39.wmf"/><Relationship Id="rId11" Type="http://schemas.openxmlformats.org/officeDocument/2006/relationships/image" Target="../media/image44.wmf"/><Relationship Id="rId5" Type="http://schemas.openxmlformats.org/officeDocument/2006/relationships/image" Target="../media/image38.wmf"/><Relationship Id="rId15" Type="http://schemas.openxmlformats.org/officeDocument/2006/relationships/image" Target="../media/image8.wmf"/><Relationship Id="rId10" Type="http://schemas.openxmlformats.org/officeDocument/2006/relationships/image" Target="../media/image43.wmf"/><Relationship Id="rId4" Type="http://schemas.openxmlformats.org/officeDocument/2006/relationships/image" Target="../media/image16.wmf"/><Relationship Id="rId9" Type="http://schemas.openxmlformats.org/officeDocument/2006/relationships/image" Target="../media/image42.wmf"/><Relationship Id="rId14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139AE88-6047-4512-B5CD-C15E45C41877}" type="datetimeFigureOut">
              <a:rPr lang="ko-KR" altLang="en-US" smtClean="0"/>
              <a:pPr/>
              <a:t>2016-11-02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6FCF354-AC2B-490C-8C73-420731BBDD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45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CF354-AC2B-490C-8C73-420731BBDDE2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0046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3E3C-3146-4674-8AAD-867E48845855}" type="datetime1">
              <a:rPr lang="ko-KR" altLang="en-US" smtClean="0"/>
              <a:pPr/>
              <a:t>2016-11-02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796118" y="6356350"/>
            <a:ext cx="2133600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B8203-58E7-41E8-8B0B-0A860B0DA16C}" type="datetime1">
              <a:rPr lang="ko-KR" altLang="en-US" smtClean="0"/>
              <a:pPr/>
              <a:t>2016-11-02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69.bin"/><Relationship Id="rId18" Type="http://schemas.openxmlformats.org/officeDocument/2006/relationships/image" Target="../media/image41.wmf"/><Relationship Id="rId26" Type="http://schemas.openxmlformats.org/officeDocument/2006/relationships/image" Target="../media/image45.wmf"/><Relationship Id="rId3" Type="http://schemas.openxmlformats.org/officeDocument/2006/relationships/oleObject" Target="../embeddings/oleObject64.bin"/><Relationship Id="rId21" Type="http://schemas.openxmlformats.org/officeDocument/2006/relationships/oleObject" Target="../embeddings/oleObject73.bin"/><Relationship Id="rId7" Type="http://schemas.openxmlformats.org/officeDocument/2006/relationships/oleObject" Target="../embeddings/oleObject66.bin"/><Relationship Id="rId12" Type="http://schemas.openxmlformats.org/officeDocument/2006/relationships/image" Target="../media/image38.wmf"/><Relationship Id="rId17" Type="http://schemas.openxmlformats.org/officeDocument/2006/relationships/oleObject" Target="../embeddings/oleObject71.bin"/><Relationship Id="rId25" Type="http://schemas.openxmlformats.org/officeDocument/2006/relationships/oleObject" Target="../embeddings/oleObject75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0.wmf"/><Relationship Id="rId20" Type="http://schemas.openxmlformats.org/officeDocument/2006/relationships/image" Target="../media/image42.wmf"/><Relationship Id="rId29" Type="http://schemas.openxmlformats.org/officeDocument/2006/relationships/oleObject" Target="../embeddings/oleObject77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68.bin"/><Relationship Id="rId24" Type="http://schemas.openxmlformats.org/officeDocument/2006/relationships/image" Target="../media/image44.wmf"/><Relationship Id="rId32" Type="http://schemas.openxmlformats.org/officeDocument/2006/relationships/image" Target="../media/image8.wmf"/><Relationship Id="rId5" Type="http://schemas.openxmlformats.org/officeDocument/2006/relationships/oleObject" Target="../embeddings/oleObject65.bin"/><Relationship Id="rId15" Type="http://schemas.openxmlformats.org/officeDocument/2006/relationships/oleObject" Target="../embeddings/oleObject70.bin"/><Relationship Id="rId23" Type="http://schemas.openxmlformats.org/officeDocument/2006/relationships/oleObject" Target="../embeddings/oleObject74.bin"/><Relationship Id="rId28" Type="http://schemas.openxmlformats.org/officeDocument/2006/relationships/image" Target="../media/image46.wmf"/><Relationship Id="rId10" Type="http://schemas.openxmlformats.org/officeDocument/2006/relationships/image" Target="../media/image16.wmf"/><Relationship Id="rId19" Type="http://schemas.openxmlformats.org/officeDocument/2006/relationships/oleObject" Target="../embeddings/oleObject72.bin"/><Relationship Id="rId31" Type="http://schemas.openxmlformats.org/officeDocument/2006/relationships/oleObject" Target="../embeddings/oleObject78.bin"/><Relationship Id="rId4" Type="http://schemas.openxmlformats.org/officeDocument/2006/relationships/image" Target="../media/image2.png"/><Relationship Id="rId9" Type="http://schemas.openxmlformats.org/officeDocument/2006/relationships/oleObject" Target="../embeddings/oleObject67.bin"/><Relationship Id="rId14" Type="http://schemas.openxmlformats.org/officeDocument/2006/relationships/image" Target="../media/image39.wmf"/><Relationship Id="rId22" Type="http://schemas.openxmlformats.org/officeDocument/2006/relationships/image" Target="../media/image43.wmf"/><Relationship Id="rId27" Type="http://schemas.openxmlformats.org/officeDocument/2006/relationships/oleObject" Target="../embeddings/oleObject76.bin"/><Relationship Id="rId30" Type="http://schemas.openxmlformats.org/officeDocument/2006/relationships/image" Target="../media/image4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84.bin"/><Relationship Id="rId18" Type="http://schemas.openxmlformats.org/officeDocument/2006/relationships/image" Target="../media/image43.wmf"/><Relationship Id="rId26" Type="http://schemas.openxmlformats.org/officeDocument/2006/relationships/oleObject" Target="../embeddings/oleObject91.bin"/><Relationship Id="rId3" Type="http://schemas.openxmlformats.org/officeDocument/2006/relationships/oleObject" Target="../embeddings/oleObject79.bin"/><Relationship Id="rId21" Type="http://schemas.openxmlformats.org/officeDocument/2006/relationships/oleObject" Target="../embeddings/oleObject88.bin"/><Relationship Id="rId7" Type="http://schemas.openxmlformats.org/officeDocument/2006/relationships/oleObject" Target="../embeddings/oleObject81.bin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86.bin"/><Relationship Id="rId25" Type="http://schemas.openxmlformats.org/officeDocument/2006/relationships/oleObject" Target="../embeddings/oleObject90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2.wmf"/><Relationship Id="rId20" Type="http://schemas.openxmlformats.org/officeDocument/2006/relationships/image" Target="../media/image44.wmf"/><Relationship Id="rId29" Type="http://schemas.openxmlformats.org/officeDocument/2006/relationships/oleObject" Target="../embeddings/oleObject94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83.bin"/><Relationship Id="rId24" Type="http://schemas.openxmlformats.org/officeDocument/2006/relationships/image" Target="../media/image52.wmf"/><Relationship Id="rId32" Type="http://schemas.openxmlformats.org/officeDocument/2006/relationships/image" Target="../media/image53.wmf"/><Relationship Id="rId5" Type="http://schemas.openxmlformats.org/officeDocument/2006/relationships/oleObject" Target="../embeddings/oleObject80.bin"/><Relationship Id="rId15" Type="http://schemas.openxmlformats.org/officeDocument/2006/relationships/oleObject" Target="../embeddings/oleObject85.bin"/><Relationship Id="rId23" Type="http://schemas.openxmlformats.org/officeDocument/2006/relationships/oleObject" Target="../embeddings/oleObject89.bin"/><Relationship Id="rId28" Type="http://schemas.openxmlformats.org/officeDocument/2006/relationships/oleObject" Target="../embeddings/oleObject93.bin"/><Relationship Id="rId10" Type="http://schemas.openxmlformats.org/officeDocument/2006/relationships/image" Target="../media/image39.wmf"/><Relationship Id="rId19" Type="http://schemas.openxmlformats.org/officeDocument/2006/relationships/oleObject" Target="../embeddings/oleObject87.bin"/><Relationship Id="rId31" Type="http://schemas.openxmlformats.org/officeDocument/2006/relationships/oleObject" Target="../embeddings/oleObject95.bin"/><Relationship Id="rId4" Type="http://schemas.openxmlformats.org/officeDocument/2006/relationships/image" Target="../media/image48.wmf"/><Relationship Id="rId9" Type="http://schemas.openxmlformats.org/officeDocument/2006/relationships/oleObject" Target="../embeddings/oleObject82.bin"/><Relationship Id="rId14" Type="http://schemas.openxmlformats.org/officeDocument/2006/relationships/image" Target="../media/image41.wmf"/><Relationship Id="rId22" Type="http://schemas.openxmlformats.org/officeDocument/2006/relationships/image" Target="../media/image51.wmf"/><Relationship Id="rId27" Type="http://schemas.openxmlformats.org/officeDocument/2006/relationships/oleObject" Target="../embeddings/oleObject92.bin"/><Relationship Id="rId30" Type="http://schemas.openxmlformats.org/officeDocument/2006/relationships/image" Target="../media/image3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96.bin"/><Relationship Id="rId7" Type="http://schemas.openxmlformats.org/officeDocument/2006/relationships/oleObject" Target="../embeddings/oleObject98.bin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100.bin"/><Relationship Id="rId5" Type="http://schemas.openxmlformats.org/officeDocument/2006/relationships/oleObject" Target="../embeddings/oleObject97.bin"/><Relationship Id="rId10" Type="http://schemas.openxmlformats.org/officeDocument/2006/relationships/image" Target="../media/image56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9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image" Target="../media/image61.wmf"/><Relationship Id="rId3" Type="http://schemas.openxmlformats.org/officeDocument/2006/relationships/oleObject" Target="../embeddings/oleObject101.bin"/><Relationship Id="rId7" Type="http://schemas.openxmlformats.org/officeDocument/2006/relationships/oleObject" Target="../embeddings/oleObject103.bin"/><Relationship Id="rId12" Type="http://schemas.openxmlformats.org/officeDocument/2006/relationships/oleObject" Target="../embeddings/oleObject10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8.wmf"/><Relationship Id="rId11" Type="http://schemas.openxmlformats.org/officeDocument/2006/relationships/image" Target="../media/image62.png"/><Relationship Id="rId5" Type="http://schemas.openxmlformats.org/officeDocument/2006/relationships/oleObject" Target="../embeddings/oleObject102.bin"/><Relationship Id="rId10" Type="http://schemas.openxmlformats.org/officeDocument/2006/relationships/image" Target="../media/image60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10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3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oleObject" Target="../embeddings/oleObject107.bin"/><Relationship Id="rId7" Type="http://schemas.openxmlformats.org/officeDocument/2006/relationships/oleObject" Target="../embeddings/oleObject109.bin"/><Relationship Id="rId12" Type="http://schemas.openxmlformats.org/officeDocument/2006/relationships/image" Target="../media/image6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5.wmf"/><Relationship Id="rId11" Type="http://schemas.openxmlformats.org/officeDocument/2006/relationships/oleObject" Target="../embeddings/oleObject111.bin"/><Relationship Id="rId5" Type="http://schemas.openxmlformats.org/officeDocument/2006/relationships/oleObject" Target="../embeddings/oleObject108.bin"/><Relationship Id="rId10" Type="http://schemas.openxmlformats.org/officeDocument/2006/relationships/image" Target="../media/image67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110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oleObject" Target="../embeddings/oleObject117.bin"/><Relationship Id="rId3" Type="http://schemas.openxmlformats.org/officeDocument/2006/relationships/oleObject" Target="../embeddings/oleObject112.bin"/><Relationship Id="rId7" Type="http://schemas.openxmlformats.org/officeDocument/2006/relationships/oleObject" Target="../embeddings/oleObject114.bin"/><Relationship Id="rId12" Type="http://schemas.openxmlformats.org/officeDocument/2006/relationships/image" Target="../media/image73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5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116.bin"/><Relationship Id="rId5" Type="http://schemas.openxmlformats.org/officeDocument/2006/relationships/oleObject" Target="../embeddings/oleObject113.bin"/><Relationship Id="rId15" Type="http://schemas.openxmlformats.org/officeDocument/2006/relationships/oleObject" Target="../embeddings/oleObject118.bin"/><Relationship Id="rId10" Type="http://schemas.openxmlformats.org/officeDocument/2006/relationships/image" Target="../media/image72.wmf"/><Relationship Id="rId4" Type="http://schemas.openxmlformats.org/officeDocument/2006/relationships/image" Target="../media/image69.wmf"/><Relationship Id="rId9" Type="http://schemas.openxmlformats.org/officeDocument/2006/relationships/oleObject" Target="../embeddings/oleObject115.bin"/><Relationship Id="rId14" Type="http://schemas.openxmlformats.org/officeDocument/2006/relationships/image" Target="../media/image74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119.bin"/><Relationship Id="rId7" Type="http://schemas.openxmlformats.org/officeDocument/2006/relationships/oleObject" Target="../embeddings/oleObject1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120.bin"/><Relationship Id="rId10" Type="http://schemas.openxmlformats.org/officeDocument/2006/relationships/image" Target="../media/image79.emf"/><Relationship Id="rId4" Type="http://schemas.openxmlformats.org/officeDocument/2006/relationships/image" Target="../media/image2.png"/><Relationship Id="rId9" Type="http://schemas.openxmlformats.org/officeDocument/2006/relationships/image" Target="../media/image7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127.bin"/><Relationship Id="rId18" Type="http://schemas.openxmlformats.org/officeDocument/2006/relationships/image" Target="../media/image87.wmf"/><Relationship Id="rId26" Type="http://schemas.openxmlformats.org/officeDocument/2006/relationships/image" Target="../media/image91.wmf"/><Relationship Id="rId3" Type="http://schemas.openxmlformats.org/officeDocument/2006/relationships/oleObject" Target="../embeddings/oleObject122.bin"/><Relationship Id="rId21" Type="http://schemas.openxmlformats.org/officeDocument/2006/relationships/oleObject" Target="../embeddings/oleObject131.bin"/><Relationship Id="rId7" Type="http://schemas.openxmlformats.org/officeDocument/2006/relationships/oleObject" Target="../embeddings/oleObject124.bin"/><Relationship Id="rId12" Type="http://schemas.openxmlformats.org/officeDocument/2006/relationships/image" Target="../media/image84.wmf"/><Relationship Id="rId17" Type="http://schemas.openxmlformats.org/officeDocument/2006/relationships/oleObject" Target="../embeddings/oleObject129.bin"/><Relationship Id="rId25" Type="http://schemas.openxmlformats.org/officeDocument/2006/relationships/oleObject" Target="../embeddings/oleObject133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6.wmf"/><Relationship Id="rId20" Type="http://schemas.openxmlformats.org/officeDocument/2006/relationships/image" Target="../media/image88.wmf"/><Relationship Id="rId29" Type="http://schemas.openxmlformats.org/officeDocument/2006/relationships/oleObject" Target="../embeddings/oleObject135.bin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126.bin"/><Relationship Id="rId24" Type="http://schemas.openxmlformats.org/officeDocument/2006/relationships/image" Target="../media/image90.wmf"/><Relationship Id="rId5" Type="http://schemas.openxmlformats.org/officeDocument/2006/relationships/oleObject" Target="../embeddings/oleObject123.bin"/><Relationship Id="rId15" Type="http://schemas.openxmlformats.org/officeDocument/2006/relationships/oleObject" Target="../embeddings/oleObject128.bin"/><Relationship Id="rId23" Type="http://schemas.openxmlformats.org/officeDocument/2006/relationships/oleObject" Target="../embeddings/oleObject132.bin"/><Relationship Id="rId28" Type="http://schemas.openxmlformats.org/officeDocument/2006/relationships/image" Target="../media/image2.png"/><Relationship Id="rId10" Type="http://schemas.openxmlformats.org/officeDocument/2006/relationships/image" Target="../media/image83.wmf"/><Relationship Id="rId19" Type="http://schemas.openxmlformats.org/officeDocument/2006/relationships/oleObject" Target="../embeddings/oleObject130.bin"/><Relationship Id="rId4" Type="http://schemas.openxmlformats.org/officeDocument/2006/relationships/image" Target="../media/image80.wmf"/><Relationship Id="rId9" Type="http://schemas.openxmlformats.org/officeDocument/2006/relationships/oleObject" Target="../embeddings/oleObject125.bin"/><Relationship Id="rId14" Type="http://schemas.openxmlformats.org/officeDocument/2006/relationships/image" Target="../media/image85.wmf"/><Relationship Id="rId22" Type="http://schemas.openxmlformats.org/officeDocument/2006/relationships/image" Target="../media/image89.wmf"/><Relationship Id="rId27" Type="http://schemas.openxmlformats.org/officeDocument/2006/relationships/oleObject" Target="../embeddings/oleObject134.bin"/><Relationship Id="rId30" Type="http://schemas.openxmlformats.org/officeDocument/2006/relationships/image" Target="../media/image92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5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image" Target="../media/image97.emf"/><Relationship Id="rId3" Type="http://schemas.openxmlformats.org/officeDocument/2006/relationships/oleObject" Target="../embeddings/oleObject136.bin"/><Relationship Id="rId7" Type="http://schemas.openxmlformats.org/officeDocument/2006/relationships/oleObject" Target="../embeddings/oleObject138.bin"/><Relationship Id="rId12" Type="http://schemas.openxmlformats.org/officeDocument/2006/relationships/image" Target="../media/image9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3.wmf"/><Relationship Id="rId11" Type="http://schemas.openxmlformats.org/officeDocument/2006/relationships/oleObject" Target="../embeddings/oleObject140.bin"/><Relationship Id="rId5" Type="http://schemas.openxmlformats.org/officeDocument/2006/relationships/oleObject" Target="../embeddings/oleObject137.bin"/><Relationship Id="rId10" Type="http://schemas.openxmlformats.org/officeDocument/2006/relationships/image" Target="../media/image95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139.bin"/><Relationship Id="rId14" Type="http://schemas.openxmlformats.org/officeDocument/2006/relationships/image" Target="../media/image7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147.bin"/><Relationship Id="rId18" Type="http://schemas.openxmlformats.org/officeDocument/2006/relationships/image" Target="../media/image23.wmf"/><Relationship Id="rId3" Type="http://schemas.openxmlformats.org/officeDocument/2006/relationships/oleObject" Target="../embeddings/oleObject142.bin"/><Relationship Id="rId21" Type="http://schemas.openxmlformats.org/officeDocument/2006/relationships/oleObject" Target="../embeddings/oleObject151.bin"/><Relationship Id="rId7" Type="http://schemas.openxmlformats.org/officeDocument/2006/relationships/oleObject" Target="../embeddings/oleObject144.bin"/><Relationship Id="rId12" Type="http://schemas.openxmlformats.org/officeDocument/2006/relationships/image" Target="../media/image35.wmf"/><Relationship Id="rId17" Type="http://schemas.openxmlformats.org/officeDocument/2006/relationships/oleObject" Target="../embeddings/oleObject149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.wmf"/><Relationship Id="rId20" Type="http://schemas.openxmlformats.org/officeDocument/2006/relationships/image" Target="../media/image24.w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146.bin"/><Relationship Id="rId24" Type="http://schemas.openxmlformats.org/officeDocument/2006/relationships/image" Target="../media/image62.png"/><Relationship Id="rId5" Type="http://schemas.openxmlformats.org/officeDocument/2006/relationships/oleObject" Target="../embeddings/oleObject143.bin"/><Relationship Id="rId15" Type="http://schemas.openxmlformats.org/officeDocument/2006/relationships/oleObject" Target="../embeddings/oleObject148.bin"/><Relationship Id="rId23" Type="http://schemas.openxmlformats.org/officeDocument/2006/relationships/image" Target="../media/image36.wmf"/><Relationship Id="rId10" Type="http://schemas.openxmlformats.org/officeDocument/2006/relationships/image" Target="../media/image34.wmf"/><Relationship Id="rId19" Type="http://schemas.openxmlformats.org/officeDocument/2006/relationships/oleObject" Target="../embeddings/oleObject150.bin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45.bin"/><Relationship Id="rId14" Type="http://schemas.openxmlformats.org/officeDocument/2006/relationships/image" Target="../media/image15.wmf"/><Relationship Id="rId22" Type="http://schemas.openxmlformats.org/officeDocument/2006/relationships/oleObject" Target="../embeddings/oleObject15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00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13" Type="http://schemas.openxmlformats.org/officeDocument/2006/relationships/oleObject" Target="../embeddings/oleObject159.bin"/><Relationship Id="rId18" Type="http://schemas.openxmlformats.org/officeDocument/2006/relationships/oleObject" Target="../embeddings/oleObject162.bin"/><Relationship Id="rId26" Type="http://schemas.openxmlformats.org/officeDocument/2006/relationships/image" Target="../media/image110.wmf"/><Relationship Id="rId3" Type="http://schemas.openxmlformats.org/officeDocument/2006/relationships/oleObject" Target="../embeddings/oleObject154.bin"/><Relationship Id="rId21" Type="http://schemas.openxmlformats.org/officeDocument/2006/relationships/oleObject" Target="../embeddings/oleObject164.bin"/><Relationship Id="rId7" Type="http://schemas.openxmlformats.org/officeDocument/2006/relationships/oleObject" Target="../embeddings/oleObject156.bin"/><Relationship Id="rId12" Type="http://schemas.openxmlformats.org/officeDocument/2006/relationships/image" Target="../media/image104.wmf"/><Relationship Id="rId17" Type="http://schemas.openxmlformats.org/officeDocument/2006/relationships/oleObject" Target="../embeddings/oleObject161.bin"/><Relationship Id="rId25" Type="http://schemas.openxmlformats.org/officeDocument/2006/relationships/oleObject" Target="../embeddings/oleObject16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6.wmf"/><Relationship Id="rId20" Type="http://schemas.openxmlformats.org/officeDocument/2006/relationships/image" Target="../media/image107.wmf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1.wmf"/><Relationship Id="rId11" Type="http://schemas.openxmlformats.org/officeDocument/2006/relationships/oleObject" Target="../embeddings/oleObject158.bin"/><Relationship Id="rId24" Type="http://schemas.openxmlformats.org/officeDocument/2006/relationships/image" Target="../media/image109.wmf"/><Relationship Id="rId5" Type="http://schemas.openxmlformats.org/officeDocument/2006/relationships/oleObject" Target="../embeddings/oleObject155.bin"/><Relationship Id="rId15" Type="http://schemas.openxmlformats.org/officeDocument/2006/relationships/oleObject" Target="../embeddings/oleObject160.bin"/><Relationship Id="rId23" Type="http://schemas.openxmlformats.org/officeDocument/2006/relationships/oleObject" Target="../embeddings/oleObject165.bin"/><Relationship Id="rId28" Type="http://schemas.openxmlformats.org/officeDocument/2006/relationships/image" Target="../media/image111.wmf"/><Relationship Id="rId10" Type="http://schemas.openxmlformats.org/officeDocument/2006/relationships/image" Target="../media/image103.wmf"/><Relationship Id="rId19" Type="http://schemas.openxmlformats.org/officeDocument/2006/relationships/oleObject" Target="../embeddings/oleObject163.bin"/><Relationship Id="rId4" Type="http://schemas.openxmlformats.org/officeDocument/2006/relationships/image" Target="../media/image2.png"/><Relationship Id="rId9" Type="http://schemas.openxmlformats.org/officeDocument/2006/relationships/oleObject" Target="../embeddings/oleObject157.bin"/><Relationship Id="rId14" Type="http://schemas.openxmlformats.org/officeDocument/2006/relationships/image" Target="../media/image105.wmf"/><Relationship Id="rId22" Type="http://schemas.openxmlformats.org/officeDocument/2006/relationships/image" Target="../media/image108.wmf"/><Relationship Id="rId27" Type="http://schemas.openxmlformats.org/officeDocument/2006/relationships/oleObject" Target="../embeddings/oleObject167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oleObject" Target="../embeddings/oleObject168.bin"/><Relationship Id="rId7" Type="http://schemas.openxmlformats.org/officeDocument/2006/relationships/oleObject" Target="../embeddings/oleObject17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169.bin"/><Relationship Id="rId10" Type="http://schemas.openxmlformats.org/officeDocument/2006/relationships/image" Target="../media/image115.wmf"/><Relationship Id="rId4" Type="http://schemas.openxmlformats.org/officeDocument/2006/relationships/image" Target="../media/image112.wmf"/><Relationship Id="rId9" Type="http://schemas.openxmlformats.org/officeDocument/2006/relationships/oleObject" Target="../embeddings/oleObject17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6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5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5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15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32.bin"/><Relationship Id="rId18" Type="http://schemas.openxmlformats.org/officeDocument/2006/relationships/image" Target="../media/image16.wmf"/><Relationship Id="rId26" Type="http://schemas.openxmlformats.org/officeDocument/2006/relationships/image" Target="../media/image26.wmf"/><Relationship Id="rId3" Type="http://schemas.openxmlformats.org/officeDocument/2006/relationships/oleObject" Target="../embeddings/oleObject26.bin"/><Relationship Id="rId21" Type="http://schemas.openxmlformats.org/officeDocument/2006/relationships/oleObject" Target="../embeddings/oleObject3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21.wmf"/><Relationship Id="rId17" Type="http://schemas.openxmlformats.org/officeDocument/2006/relationships/oleObject" Target="../embeddings/oleObject34.bin"/><Relationship Id="rId25" Type="http://schemas.openxmlformats.org/officeDocument/2006/relationships/oleObject" Target="../embeddings/oleObject38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.wmf"/><Relationship Id="rId20" Type="http://schemas.openxmlformats.org/officeDocument/2006/relationships/image" Target="../media/image23.wmf"/><Relationship Id="rId29" Type="http://schemas.openxmlformats.org/officeDocument/2006/relationships/oleObject" Target="../embeddings/oleObject41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31.bin"/><Relationship Id="rId24" Type="http://schemas.openxmlformats.org/officeDocument/2006/relationships/image" Target="../media/image25.wmf"/><Relationship Id="rId32" Type="http://schemas.openxmlformats.org/officeDocument/2006/relationships/oleObject" Target="../embeddings/oleObject44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3.bin"/><Relationship Id="rId23" Type="http://schemas.openxmlformats.org/officeDocument/2006/relationships/oleObject" Target="../embeddings/oleObject37.bin"/><Relationship Id="rId28" Type="http://schemas.openxmlformats.org/officeDocument/2006/relationships/oleObject" Target="../embeddings/oleObject40.bin"/><Relationship Id="rId10" Type="http://schemas.openxmlformats.org/officeDocument/2006/relationships/oleObject" Target="../embeddings/oleObject30.bin"/><Relationship Id="rId19" Type="http://schemas.openxmlformats.org/officeDocument/2006/relationships/oleObject" Target="../embeddings/oleObject35.bin"/><Relationship Id="rId31" Type="http://schemas.openxmlformats.org/officeDocument/2006/relationships/oleObject" Target="../embeddings/oleObject43.bin"/><Relationship Id="rId4" Type="http://schemas.openxmlformats.org/officeDocument/2006/relationships/image" Target="../media/image18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22.wmf"/><Relationship Id="rId22" Type="http://schemas.openxmlformats.org/officeDocument/2006/relationships/image" Target="../media/image24.wmf"/><Relationship Id="rId27" Type="http://schemas.openxmlformats.org/officeDocument/2006/relationships/oleObject" Target="../embeddings/oleObject39.bin"/><Relationship Id="rId30" Type="http://schemas.openxmlformats.org/officeDocument/2006/relationships/oleObject" Target="../embeddings/oleObject42.bin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0.bin"/><Relationship Id="rId18" Type="http://schemas.openxmlformats.org/officeDocument/2006/relationships/image" Target="../media/image34.wmf"/><Relationship Id="rId26" Type="http://schemas.openxmlformats.org/officeDocument/2006/relationships/image" Target="../media/image23.wmf"/><Relationship Id="rId3" Type="http://schemas.openxmlformats.org/officeDocument/2006/relationships/oleObject" Target="../embeddings/oleObject45.bin"/><Relationship Id="rId21" Type="http://schemas.openxmlformats.org/officeDocument/2006/relationships/oleObject" Target="../embeddings/oleObject54.bin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31.wmf"/><Relationship Id="rId17" Type="http://schemas.openxmlformats.org/officeDocument/2006/relationships/oleObject" Target="../embeddings/oleObject52.bin"/><Relationship Id="rId25" Type="http://schemas.openxmlformats.org/officeDocument/2006/relationships/oleObject" Target="../embeddings/oleObject56.bin"/><Relationship Id="rId33" Type="http://schemas.openxmlformats.org/officeDocument/2006/relationships/oleObject" Target="../embeddings/oleObject61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3.wmf"/><Relationship Id="rId20" Type="http://schemas.openxmlformats.org/officeDocument/2006/relationships/image" Target="../media/image35.wmf"/><Relationship Id="rId29" Type="http://schemas.openxmlformats.org/officeDocument/2006/relationships/oleObject" Target="../embeddings/oleObject58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49.bin"/><Relationship Id="rId24" Type="http://schemas.openxmlformats.org/officeDocument/2006/relationships/image" Target="../media/image16.wmf"/><Relationship Id="rId32" Type="http://schemas.openxmlformats.org/officeDocument/2006/relationships/oleObject" Target="../embeddings/oleObject60.bin"/><Relationship Id="rId5" Type="http://schemas.openxmlformats.org/officeDocument/2006/relationships/oleObject" Target="../embeddings/oleObject46.bin"/><Relationship Id="rId15" Type="http://schemas.openxmlformats.org/officeDocument/2006/relationships/oleObject" Target="../embeddings/oleObject51.bin"/><Relationship Id="rId23" Type="http://schemas.openxmlformats.org/officeDocument/2006/relationships/oleObject" Target="../embeddings/oleObject55.bin"/><Relationship Id="rId28" Type="http://schemas.openxmlformats.org/officeDocument/2006/relationships/image" Target="../media/image24.wmf"/><Relationship Id="rId10" Type="http://schemas.openxmlformats.org/officeDocument/2006/relationships/image" Target="../media/image30.wmf"/><Relationship Id="rId19" Type="http://schemas.openxmlformats.org/officeDocument/2006/relationships/oleObject" Target="../embeddings/oleObject53.bin"/><Relationship Id="rId31" Type="http://schemas.openxmlformats.org/officeDocument/2006/relationships/image" Target="../media/image36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48.bin"/><Relationship Id="rId14" Type="http://schemas.openxmlformats.org/officeDocument/2006/relationships/image" Target="../media/image32.wmf"/><Relationship Id="rId22" Type="http://schemas.openxmlformats.org/officeDocument/2006/relationships/image" Target="../media/image15.wmf"/><Relationship Id="rId27" Type="http://schemas.openxmlformats.org/officeDocument/2006/relationships/oleObject" Target="../embeddings/oleObject57.bin"/><Relationship Id="rId30" Type="http://schemas.openxmlformats.org/officeDocument/2006/relationships/oleObject" Target="../embeddings/oleObject59.bin"/><Relationship Id="rId8" Type="http://schemas.openxmlformats.org/officeDocument/2006/relationships/image" Target="../media/image2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85852" y="2214554"/>
            <a:ext cx="6886548" cy="4166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2000" b="1" dirty="0" smtClean="0">
                <a:latin typeface="Verdana" pitchFamily="34" charset="0"/>
              </a:rPr>
              <a:t>                       Su </a:t>
            </a:r>
            <a:r>
              <a:rPr lang="en-US" altLang="ko-KR" sz="2000" b="1" dirty="0">
                <a:latin typeface="Verdana" pitchFamily="34" charset="0"/>
              </a:rPr>
              <a:t>Houng </a:t>
            </a:r>
            <a:r>
              <a:rPr lang="en-US" altLang="ko-KR" sz="2000" b="1" dirty="0" smtClean="0">
                <a:latin typeface="Verdana" pitchFamily="34" charset="0"/>
              </a:rPr>
              <a:t>Lee</a:t>
            </a:r>
            <a:endParaRPr lang="en-US" altLang="ko-KR" sz="2000" b="1" dirty="0">
              <a:latin typeface="Verdana" pitchFamily="34" charset="0"/>
            </a:endParaRP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dirty="0">
                <a:solidFill>
                  <a:schemeClr val="bg1"/>
                </a:solidFill>
                <a:latin typeface="Verdana" pitchFamily="34" charset="0"/>
              </a:rPr>
              <a:t>   </a:t>
            </a:r>
            <a:r>
              <a:rPr lang="en-US" altLang="ko-KR" dirty="0" smtClean="0">
                <a:solidFill>
                  <a:schemeClr val="bg1"/>
                </a:solidFill>
                <a:latin typeface="Verdana" pitchFamily="34" charset="0"/>
              </a:rPr>
              <a:t>      </a:t>
            </a:r>
            <a:endParaRPr lang="en-US" altLang="ko-KR" sz="1600" b="1" dirty="0" smtClean="0">
              <a:latin typeface="Verdana" pitchFamily="34" charset="0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altLang="ko-KR" sz="1600" dirty="0" smtClean="0">
                <a:latin typeface="Verdana" pitchFamily="34" charset="0"/>
              </a:rPr>
              <a:t>Order Parameters of </a:t>
            </a:r>
            <a:r>
              <a:rPr lang="en-US" altLang="ko-KR" sz="1600" dirty="0" err="1" smtClean="0">
                <a:latin typeface="Verdana" pitchFamily="34" charset="0"/>
              </a:rPr>
              <a:t>chiral</a:t>
            </a:r>
            <a:r>
              <a:rPr lang="en-US" altLang="ko-KR" sz="1600" dirty="0" smtClean="0">
                <a:latin typeface="Verdana" pitchFamily="34" charset="0"/>
              </a:rPr>
              <a:t> symmetry breaking 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altLang="ko-KR" sz="1600" dirty="0" smtClean="0">
                <a:latin typeface="Verdana" pitchFamily="34" charset="0"/>
              </a:rPr>
              <a:t>     - Correlation function of </a:t>
            </a:r>
            <a:r>
              <a:rPr lang="en-US" altLang="ko-KR" sz="1600" dirty="0" err="1" smtClean="0">
                <a:latin typeface="Verdana" pitchFamily="34" charset="0"/>
              </a:rPr>
              <a:t>chiral</a:t>
            </a:r>
            <a:r>
              <a:rPr lang="en-US" altLang="ko-KR" sz="1600" dirty="0" smtClean="0">
                <a:latin typeface="Verdana" pitchFamily="34" charset="0"/>
              </a:rPr>
              <a:t> partners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AutoNum type="arabicPeriod" startAt="2"/>
            </a:pPr>
            <a:r>
              <a:rPr lang="en-US" altLang="ko-KR" sz="1600" dirty="0" smtClean="0">
                <a:latin typeface="Verdana" pitchFamily="34" charset="0"/>
              </a:rPr>
              <a:t> f</a:t>
            </a:r>
            <a:r>
              <a:rPr lang="en-US" altLang="ko-KR" sz="1600" baseline="-25000" dirty="0" smtClean="0">
                <a:latin typeface="Verdana" pitchFamily="34" charset="0"/>
              </a:rPr>
              <a:t>1</a:t>
            </a:r>
            <a:r>
              <a:rPr lang="en-US" altLang="ko-KR" sz="1600" dirty="0" smtClean="0">
                <a:latin typeface="Verdana" pitchFamily="34" charset="0"/>
              </a:rPr>
              <a:t>(1285) and </a:t>
            </a:r>
            <a:r>
              <a:rPr lang="en-US" altLang="ko-KR" sz="1600" dirty="0" smtClean="0">
                <a:latin typeface="Symbol" pitchFamily="18" charset="2"/>
              </a:rPr>
              <a:t>w</a:t>
            </a:r>
            <a:r>
              <a:rPr lang="en-US" altLang="ko-KR" sz="1600" dirty="0" smtClean="0">
                <a:latin typeface="Verdana" pitchFamily="34" charset="0"/>
              </a:rPr>
              <a:t> meson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AutoNum type="arabicPeriod" startAt="2"/>
            </a:pPr>
            <a:r>
              <a:rPr lang="en-US" altLang="ko-KR" sz="1600" dirty="0" smtClean="0">
                <a:latin typeface="Verdana" pitchFamily="34" charset="0"/>
              </a:rPr>
              <a:t> Measuring the mass shift of f</a:t>
            </a:r>
            <a:r>
              <a:rPr lang="en-US" altLang="ko-KR" sz="1600" baseline="-25000" dirty="0" smtClean="0">
                <a:latin typeface="Verdana" pitchFamily="34" charset="0"/>
              </a:rPr>
              <a:t>1</a:t>
            </a:r>
            <a:r>
              <a:rPr lang="en-US" altLang="ko-KR" sz="1600" dirty="0" smtClean="0">
                <a:latin typeface="Verdana" pitchFamily="34" charset="0"/>
              </a:rPr>
              <a:t>(1285) 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AutoNum type="arabicPeriod" startAt="2"/>
            </a:pPr>
            <a:r>
              <a:rPr lang="en-US" altLang="ko-KR" sz="1600" dirty="0" smtClean="0">
                <a:latin typeface="Verdana" pitchFamily="34" charset="0"/>
              </a:rPr>
              <a:t>Conclusion</a:t>
            </a:r>
          </a:p>
          <a:p>
            <a: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1600" dirty="0" smtClean="0">
                <a:latin typeface="Verdana" pitchFamily="34" charset="0"/>
              </a:rPr>
              <a:t> 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1400" b="1" dirty="0" smtClean="0">
                <a:latin typeface="Verdana" pitchFamily="34" charset="0"/>
              </a:rPr>
              <a:t>Ref: </a:t>
            </a:r>
            <a:r>
              <a:rPr lang="en-US" altLang="ko-KR" sz="1400" dirty="0" smtClean="0">
                <a:latin typeface="Verdana" pitchFamily="34" charset="0"/>
              </a:rPr>
              <a:t>  </a:t>
            </a:r>
            <a:r>
              <a:rPr lang="en-US" altLang="ko-KR" sz="1200" dirty="0" smtClean="0">
                <a:latin typeface="Verdana" pitchFamily="34" charset="0"/>
              </a:rPr>
              <a:t>SHL, T. </a:t>
            </a:r>
            <a:r>
              <a:rPr lang="en-US" altLang="ko-KR" sz="1200" dirty="0" err="1" smtClean="0">
                <a:latin typeface="Verdana" pitchFamily="34" charset="0"/>
              </a:rPr>
              <a:t>Hatsuda</a:t>
            </a:r>
            <a:r>
              <a:rPr lang="en-US" altLang="ko-KR" sz="1200" dirty="0" smtClean="0">
                <a:latin typeface="Verdana" pitchFamily="34" charset="0"/>
              </a:rPr>
              <a:t>, PRD 54, R1871 (1996)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1200" dirty="0" smtClean="0">
                <a:latin typeface="Verdana" pitchFamily="34" charset="0"/>
              </a:rPr>
              <a:t>           Y. Kwon, SHL, K. Morita, G. Wolf, PRD86,034014 (2012) 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1200" dirty="0" smtClean="0">
                <a:latin typeface="Verdana" pitchFamily="34" charset="0"/>
              </a:rPr>
              <a:t>           SHL, S. Cho,  IJMP E 22 (2013) 1330008 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1200" dirty="0" smtClean="0">
                <a:latin typeface="Verdana" pitchFamily="34" charset="0"/>
              </a:rPr>
              <a:t>           P. </a:t>
            </a:r>
            <a:r>
              <a:rPr lang="en-US" altLang="ko-KR" sz="1200" dirty="0" err="1" smtClean="0">
                <a:latin typeface="Verdana" pitchFamily="34" charset="0"/>
              </a:rPr>
              <a:t>Gubler</a:t>
            </a:r>
            <a:r>
              <a:rPr lang="en-US" altLang="ko-KR" sz="1200" dirty="0" smtClean="0">
                <a:latin typeface="Verdana" pitchFamily="34" charset="0"/>
              </a:rPr>
              <a:t>, T. </a:t>
            </a:r>
            <a:r>
              <a:rPr lang="en-US" altLang="ko-KR" sz="1200" dirty="0" err="1" smtClean="0">
                <a:latin typeface="Verdana" pitchFamily="34" charset="0"/>
              </a:rPr>
              <a:t>Kunihiro</a:t>
            </a:r>
            <a:r>
              <a:rPr lang="en-US" altLang="ko-KR" sz="1200" dirty="0" smtClean="0">
                <a:latin typeface="Verdana" pitchFamily="34" charset="0"/>
              </a:rPr>
              <a:t>, SHL, arXiv:1608.05141</a:t>
            </a:r>
            <a:endParaRPr lang="en-US" altLang="ko-KR" sz="16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84213" y="417502"/>
            <a:ext cx="7634287" cy="15113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tIns="118800" bIns="118800" anchor="ctr" anchorCtr="1"/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Times New Roman" pitchFamily="18" charset="0"/>
              </a:rPr>
              <a:t>A novel probe of </a:t>
            </a:r>
            <a:r>
              <a:rPr lang="en-US" altLang="ko-KR" sz="3600" b="1" dirty="0">
                <a:solidFill>
                  <a:schemeClr val="bg1"/>
                </a:solidFill>
                <a:latin typeface="Times New Roman" pitchFamily="18" charset="0"/>
              </a:rPr>
              <a:t>C</a:t>
            </a:r>
            <a:r>
              <a:rPr lang="en-US" altLang="ko-KR" sz="3600" b="1" dirty="0" smtClean="0">
                <a:solidFill>
                  <a:schemeClr val="bg1"/>
                </a:solidFill>
                <a:latin typeface="Times New Roman" pitchFamily="18" charset="0"/>
              </a:rPr>
              <a:t>hiral restoration in nuclear medium</a:t>
            </a:r>
            <a:endParaRPr lang="en-US" altLang="ko-KR" sz="3600" b="1" baseline="-25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6" name="Picture 20" descr="영문_좌우_백색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3832" y="2348880"/>
            <a:ext cx="1714512" cy="4794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graphicFrame>
        <p:nvGraphicFramePr>
          <p:cNvPr id="29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87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U</a:t>
            </a:r>
            <a:r>
              <a:rPr lang="en-US" altLang="ko-KR" sz="2000" b="1" i="1" baseline="-25000" dirty="0" smtClean="0">
                <a:solidFill>
                  <a:schemeClr val="bg1"/>
                </a:solidFill>
                <a:latin typeface="Verdana" pitchFamily="34" charset="0"/>
              </a:rPr>
              <a:t>A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(1) effect :  effective order parameter (Lee, </a:t>
            </a:r>
            <a:r>
              <a:rPr lang="en-US" altLang="ko-KR" sz="2000" b="1" i="1" dirty="0" err="1" smtClean="0">
                <a:solidFill>
                  <a:schemeClr val="bg1"/>
                </a:solidFill>
                <a:latin typeface="Verdana" pitchFamily="34" charset="0"/>
              </a:rPr>
              <a:t>Hatsuda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96)</a:t>
            </a:r>
            <a:endParaRPr lang="en-US" altLang="ko-KR" sz="16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99083" y="962751"/>
            <a:ext cx="4932642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Topologically nontrivial contributions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113020" y="928670"/>
            <a:ext cx="4387541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5259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38161"/>
              </p:ext>
            </p:extLst>
          </p:nvPr>
        </p:nvGraphicFramePr>
        <p:xfrm>
          <a:off x="4158977" y="1844824"/>
          <a:ext cx="17811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88" name="Equation" r:id="rId5" imgW="876240" imgH="228600" progId="Equation.3">
                  <p:embed/>
                </p:oleObj>
              </mc:Choice>
              <mc:Fallback>
                <p:oleObj name="Equation" r:id="rId5" imgW="876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8977" y="1844824"/>
                        <a:ext cx="1781175" cy="46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타원 31"/>
          <p:cNvSpPr/>
          <p:nvPr/>
        </p:nvSpPr>
        <p:spPr>
          <a:xfrm>
            <a:off x="4950304" y="2492896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=0</a:t>
            </a:r>
            <a:endParaRPr lang="ko-KR" altLang="en-US" sz="1400" dirty="0"/>
          </a:p>
        </p:txBody>
      </p:sp>
      <p:graphicFrame>
        <p:nvGraphicFramePr>
          <p:cNvPr id="3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558783"/>
              </p:ext>
            </p:extLst>
          </p:nvPr>
        </p:nvGraphicFramePr>
        <p:xfrm>
          <a:off x="4163095" y="2611433"/>
          <a:ext cx="2635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89" name="Equation" r:id="rId7" imgW="177480" imgH="215640" progId="Equation.3">
                  <p:embed/>
                </p:oleObj>
              </mc:Choice>
              <mc:Fallback>
                <p:oleObj name="Equation" r:id="rId7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3095" y="2611433"/>
                        <a:ext cx="26352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965234"/>
              </p:ext>
            </p:extLst>
          </p:nvPr>
        </p:nvGraphicFramePr>
        <p:xfrm>
          <a:off x="6089625" y="2615922"/>
          <a:ext cx="2825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90" name="Equation" r:id="rId9" imgW="190440" imgH="215640" progId="Equation.3">
                  <p:embed/>
                </p:oleObj>
              </mc:Choice>
              <mc:Fallback>
                <p:oleObj name="Equation" r:id="rId9" imgW="190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9625" y="2615922"/>
                        <a:ext cx="28257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직선 화살표 연결선 35"/>
          <p:cNvCxnSpPr/>
          <p:nvPr/>
        </p:nvCxnSpPr>
        <p:spPr>
          <a:xfrm>
            <a:off x="5493147" y="2759790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/>
          <p:nvPr/>
        </p:nvCxnSpPr>
        <p:spPr>
          <a:xfrm>
            <a:off x="4389760" y="2759790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2601" name="Object 25"/>
          <p:cNvGraphicFramePr>
            <a:graphicFrameLocks noChangeAspect="1"/>
          </p:cNvGraphicFramePr>
          <p:nvPr/>
        </p:nvGraphicFramePr>
        <p:xfrm>
          <a:off x="5153620" y="981075"/>
          <a:ext cx="229870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91" name="Equation" r:id="rId11" imgW="1549080" imgH="279360" progId="Equation.3">
                  <p:embed/>
                </p:oleObj>
              </mc:Choice>
              <mc:Fallback>
                <p:oleObj name="Equation" r:id="rId11" imgW="15490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3620" y="981075"/>
                        <a:ext cx="2298700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그룹 2"/>
          <p:cNvGrpSpPr/>
          <p:nvPr/>
        </p:nvGrpSpPr>
        <p:grpSpPr>
          <a:xfrm>
            <a:off x="4579713" y="4581128"/>
            <a:ext cx="2152527" cy="1689497"/>
            <a:chOff x="5371801" y="3251447"/>
            <a:chExt cx="2152527" cy="1689497"/>
          </a:xfrm>
        </p:grpSpPr>
        <p:graphicFrame>
          <p:nvGraphicFramePr>
            <p:cNvPr id="48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67337964"/>
                </p:ext>
              </p:extLst>
            </p:nvPr>
          </p:nvGraphicFramePr>
          <p:xfrm>
            <a:off x="5472260" y="3306315"/>
            <a:ext cx="263525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1292" name="Equation" r:id="rId13" imgW="177480" imgH="215640" progId="Equation.3">
                    <p:embed/>
                  </p:oleObj>
                </mc:Choice>
                <mc:Fallback>
                  <p:oleObj name="Equation" r:id="rId13" imgW="177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72260" y="3306315"/>
                          <a:ext cx="263525" cy="31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3078347"/>
                </p:ext>
              </p:extLst>
            </p:nvPr>
          </p:nvGraphicFramePr>
          <p:xfrm>
            <a:off x="7123137" y="3251447"/>
            <a:ext cx="282575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1293" name="Equation" r:id="rId15" imgW="190440" imgH="215640" progId="Equation.3">
                    <p:embed/>
                  </p:oleObj>
                </mc:Choice>
                <mc:Fallback>
                  <p:oleObj name="Equation" r:id="rId15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23137" y="3251447"/>
                          <a:ext cx="282575" cy="31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4146756"/>
                </p:ext>
              </p:extLst>
            </p:nvPr>
          </p:nvGraphicFramePr>
          <p:xfrm>
            <a:off x="5371801" y="3823071"/>
            <a:ext cx="282575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1294" name="Equation" r:id="rId17" imgW="190440" imgH="215640" progId="Equation.3">
                    <p:embed/>
                  </p:oleObj>
                </mc:Choice>
                <mc:Fallback>
                  <p:oleObj name="Equation" r:id="rId17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71801" y="3823071"/>
                          <a:ext cx="282575" cy="31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0370496"/>
                </p:ext>
              </p:extLst>
            </p:nvPr>
          </p:nvGraphicFramePr>
          <p:xfrm>
            <a:off x="7241753" y="3831703"/>
            <a:ext cx="282575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1295" name="Equation" r:id="rId19" imgW="190440" imgH="215640" progId="Equation.3">
                    <p:embed/>
                  </p:oleObj>
                </mc:Choice>
                <mc:Fallback>
                  <p:oleObj name="Equation" r:id="rId19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41753" y="3831703"/>
                          <a:ext cx="282575" cy="31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57741868"/>
                </p:ext>
              </p:extLst>
            </p:nvPr>
          </p:nvGraphicFramePr>
          <p:xfrm>
            <a:off x="5582368" y="4327127"/>
            <a:ext cx="244475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1296" name="Equation" r:id="rId21" imgW="164880" imgH="215640" progId="Equation.3">
                    <p:embed/>
                  </p:oleObj>
                </mc:Choice>
                <mc:Fallback>
                  <p:oleObj name="Equation" r:id="rId21" imgW="1648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2368" y="4327127"/>
                          <a:ext cx="244475" cy="31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638145"/>
                </p:ext>
              </p:extLst>
            </p:nvPr>
          </p:nvGraphicFramePr>
          <p:xfrm>
            <a:off x="7070179" y="4403575"/>
            <a:ext cx="263525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1297" name="Equation" r:id="rId23" imgW="177480" imgH="215640" progId="Equation.3">
                    <p:embed/>
                  </p:oleObj>
                </mc:Choice>
                <mc:Fallback>
                  <p:oleObj name="Equation" r:id="rId23" imgW="177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70179" y="4403575"/>
                          <a:ext cx="263525" cy="31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5" name="직선 화살표 연결선 54"/>
            <p:cNvCxnSpPr/>
            <p:nvPr/>
          </p:nvCxnSpPr>
          <p:spPr>
            <a:xfrm>
              <a:off x="6641280" y="3975595"/>
              <a:ext cx="573808" cy="2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화살표 연결선 55"/>
            <p:cNvCxnSpPr/>
            <p:nvPr/>
          </p:nvCxnSpPr>
          <p:spPr>
            <a:xfrm>
              <a:off x="5607768" y="3971131"/>
              <a:ext cx="573808" cy="2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화살표 연결선 56"/>
            <p:cNvCxnSpPr/>
            <p:nvPr/>
          </p:nvCxnSpPr>
          <p:spPr>
            <a:xfrm>
              <a:off x="5726384" y="4284563"/>
              <a:ext cx="573808" cy="2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scene3d>
              <a:camera prst="orthographicFront">
                <a:rot lat="0" lon="0" rev="1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화살표 연결선 57"/>
            <p:cNvCxnSpPr/>
            <p:nvPr/>
          </p:nvCxnSpPr>
          <p:spPr>
            <a:xfrm>
              <a:off x="6581972" y="3674863"/>
              <a:ext cx="573808" cy="2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scene3d>
              <a:camera prst="orthographicFront">
                <a:rot lat="0" lon="0" rev="1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화살표 연결선 58"/>
            <p:cNvCxnSpPr/>
            <p:nvPr/>
          </p:nvCxnSpPr>
          <p:spPr>
            <a:xfrm>
              <a:off x="6543872" y="4361035"/>
              <a:ext cx="573808" cy="2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scene3d>
              <a:camera prst="orthographicFront">
                <a:rot lat="0" lon="0" rev="197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화살표 연결선 59"/>
            <p:cNvCxnSpPr/>
            <p:nvPr/>
          </p:nvCxnSpPr>
          <p:spPr>
            <a:xfrm>
              <a:off x="5688284" y="3695823"/>
              <a:ext cx="573808" cy="2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scene3d>
              <a:camera prst="orthographicFront">
                <a:rot lat="0" lon="0" rev="19799999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1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261720"/>
                </p:ext>
              </p:extLst>
            </p:nvPr>
          </p:nvGraphicFramePr>
          <p:xfrm>
            <a:off x="6043811" y="4575819"/>
            <a:ext cx="706438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1298" name="Equation" r:id="rId25" imgW="419040" imgH="215640" progId="Equation.3">
                    <p:embed/>
                  </p:oleObj>
                </mc:Choice>
                <mc:Fallback>
                  <p:oleObj name="Equation" r:id="rId25" imgW="4190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43811" y="4575819"/>
                          <a:ext cx="706438" cy="365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" name="타원 61"/>
            <p:cNvSpPr/>
            <p:nvPr/>
          </p:nvSpPr>
          <p:spPr>
            <a:xfrm>
              <a:off x="6130776" y="3712963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US" altLang="ko-KR" sz="1400" dirty="0" smtClean="0">
                  <a:latin typeface="Symbol" pitchFamily="18" charset="2"/>
                </a:rPr>
                <a:t>n</a:t>
              </a:r>
              <a:r>
                <a:rPr lang="en-US" altLang="ko-KR" sz="1400" dirty="0" smtClean="0"/>
                <a:t>=1</a:t>
              </a:r>
              <a:endParaRPr lang="ko-KR" altLang="en-US" sz="1400" dirty="0"/>
            </a:p>
          </p:txBody>
        </p:sp>
      </p:grpSp>
      <p:graphicFrame>
        <p:nvGraphicFramePr>
          <p:cNvPr id="152609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962635"/>
              </p:ext>
            </p:extLst>
          </p:nvPr>
        </p:nvGraphicFramePr>
        <p:xfrm>
          <a:off x="1003945" y="4941168"/>
          <a:ext cx="2847975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99" name="Equation" r:id="rId27" imgW="1688760" imgH="393480" progId="Equation.3">
                  <p:embed/>
                </p:oleObj>
              </mc:Choice>
              <mc:Fallback>
                <p:oleObj name="Equation" r:id="rId27" imgW="1688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3945" y="4941168"/>
                        <a:ext cx="2847975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610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519466"/>
              </p:ext>
            </p:extLst>
          </p:nvPr>
        </p:nvGraphicFramePr>
        <p:xfrm>
          <a:off x="4382740" y="3861048"/>
          <a:ext cx="23495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300" name="Equation" r:id="rId29" imgW="1155600" imgH="228600" progId="Equation.3">
                  <p:embed/>
                </p:oleObj>
              </mc:Choice>
              <mc:Fallback>
                <p:oleObj name="Equation" r:id="rId29" imgW="1155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2740" y="3861048"/>
                        <a:ext cx="2349500" cy="463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611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971797"/>
              </p:ext>
            </p:extLst>
          </p:nvPr>
        </p:nvGraphicFramePr>
        <p:xfrm>
          <a:off x="2048223" y="2568327"/>
          <a:ext cx="9207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301" name="Equation" r:id="rId31" imgW="545760" imgH="253800" progId="Equation.3">
                  <p:embed/>
                </p:oleObj>
              </mc:Choice>
              <mc:Fallback>
                <p:oleObj name="Equation" r:id="rId31" imgW="545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8223" y="2568327"/>
                        <a:ext cx="92075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49941" y="1871824"/>
            <a:ext cx="6520238" cy="3330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 </a:t>
            </a:r>
            <a:r>
              <a:rPr kumimoji="1" lang="en-US" altLang="ko-KR" sz="1600" dirty="0" smtClean="0">
                <a:latin typeface="Arial" charset="0"/>
              </a:rPr>
              <a:t> Chiral symmetry breaking effect</a:t>
            </a:r>
            <a:endParaRPr kumimoji="1" lang="en-US" altLang="ko-KR" sz="1600" dirty="0">
              <a:latin typeface="Arial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551275" y="3933056"/>
            <a:ext cx="6520238" cy="3330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 </a:t>
            </a:r>
            <a:r>
              <a:rPr kumimoji="1" lang="en-US" altLang="ko-KR" sz="1600" dirty="0" smtClean="0">
                <a:latin typeface="Arial" charset="0"/>
              </a:rPr>
              <a:t> UA(1) breaking effects </a:t>
            </a:r>
            <a:endParaRPr kumimoji="1" lang="en-US" altLang="ko-KR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0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타원 34"/>
          <p:cNvSpPr/>
          <p:nvPr/>
        </p:nvSpPr>
        <p:spPr>
          <a:xfrm>
            <a:off x="7752034" y="2466010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1406" y="319809"/>
            <a:ext cx="4932642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Symbol" pitchFamily="18" charset="2"/>
              </a:rPr>
              <a:t>h 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‘</a:t>
            </a:r>
            <a:r>
              <a:rPr kumimoji="1" lang="en-US" altLang="ko-KR" i="1" dirty="0" smtClean="0">
                <a:solidFill>
                  <a:schemeClr val="tx1"/>
                </a:solidFill>
                <a:latin typeface="Symbol" pitchFamily="18" charset="2"/>
              </a:rPr>
              <a:t>- p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 </a:t>
            </a:r>
            <a:r>
              <a:rPr kumimoji="1" lang="en-US" altLang="ko-KR" i="1" dirty="0" err="1" smtClean="0">
                <a:solidFill>
                  <a:schemeClr val="tx1"/>
                </a:solidFill>
                <a:latin typeface="Arial" charset="0"/>
              </a:rPr>
              <a:t>correlator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 : </a:t>
            </a:r>
            <a:r>
              <a:rPr kumimoji="1" lang="en-US" altLang="ko-KR" i="1" dirty="0" smtClean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 nonzero part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28009" name="Object 9"/>
          <p:cNvGraphicFramePr>
            <a:graphicFrameLocks noChangeAspect="1"/>
          </p:cNvGraphicFramePr>
          <p:nvPr/>
        </p:nvGraphicFramePr>
        <p:xfrm>
          <a:off x="398463" y="908720"/>
          <a:ext cx="634523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74" name="수식" r:id="rId3" imgW="4279680" imgH="393480" progId="Equation.3">
                  <p:embed/>
                </p:oleObj>
              </mc:Choice>
              <mc:Fallback>
                <p:oleObj name="수식" r:id="rId3" imgW="427968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3" y="908720"/>
                        <a:ext cx="6345237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타원 9"/>
          <p:cNvSpPr/>
          <p:nvPr/>
        </p:nvSpPr>
        <p:spPr>
          <a:xfrm>
            <a:off x="7343929" y="2033962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8148650" y="2033962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순서도: 가산 접합 13"/>
          <p:cNvSpPr/>
          <p:nvPr/>
        </p:nvSpPr>
        <p:spPr>
          <a:xfrm>
            <a:off x="7284554" y="2177978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순서도: 가산 접합 14"/>
          <p:cNvSpPr/>
          <p:nvPr/>
        </p:nvSpPr>
        <p:spPr>
          <a:xfrm>
            <a:off x="8532440" y="2177978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30054" name="Object 4"/>
          <p:cNvGraphicFramePr>
            <a:graphicFrameLocks noChangeAspect="1"/>
          </p:cNvGraphicFramePr>
          <p:nvPr/>
        </p:nvGraphicFramePr>
        <p:xfrm>
          <a:off x="869950" y="2855218"/>
          <a:ext cx="1770063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75" name="Equation" r:id="rId5" imgW="1193760" imgH="368280" progId="Equation.3">
                  <p:embed/>
                </p:oleObj>
              </mc:Choice>
              <mc:Fallback>
                <p:oleObj name="Equation" r:id="rId5" imgW="1193760" imgH="3682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50" y="2855218"/>
                        <a:ext cx="1770063" cy="541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"/>
          <p:cNvGraphicFramePr>
            <a:graphicFrameLocks noChangeAspect="1"/>
          </p:cNvGraphicFramePr>
          <p:nvPr/>
        </p:nvGraphicFramePr>
        <p:xfrm>
          <a:off x="723900" y="1926531"/>
          <a:ext cx="6154738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76" name="Equation" r:id="rId7" imgW="4152600" imgH="393480" progId="Equation.3">
                  <p:embed/>
                </p:oleObj>
              </mc:Choice>
              <mc:Fallback>
                <p:oleObj name="Equation" r:id="rId7" imgW="415260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" y="1926531"/>
                        <a:ext cx="6154738" cy="579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직사각형 43"/>
          <p:cNvSpPr/>
          <p:nvPr/>
        </p:nvSpPr>
        <p:spPr>
          <a:xfrm>
            <a:off x="85344" y="285728"/>
            <a:ext cx="4198624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4427984" y="332656"/>
            <a:ext cx="2088232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Lee, Hatsuda (96)</a:t>
            </a:r>
            <a:endParaRPr kumimoji="1" lang="en-US" altLang="ko-KR" sz="1600" dirty="0">
              <a:solidFill>
                <a:srgbClr val="002060"/>
              </a:solidFill>
              <a:latin typeface="Arial" charset="0"/>
            </a:endParaRPr>
          </a:p>
        </p:txBody>
      </p:sp>
      <p:graphicFrame>
        <p:nvGraphicFramePr>
          <p:cNvPr id="167950" name="Object 14"/>
          <p:cNvGraphicFramePr>
            <a:graphicFrameLocks noChangeAspect="1"/>
          </p:cNvGraphicFramePr>
          <p:nvPr/>
        </p:nvGraphicFramePr>
        <p:xfrm>
          <a:off x="7188862" y="1751898"/>
          <a:ext cx="2635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77" name="Equation" r:id="rId9" imgW="177480" imgH="215640" progId="Equation.3">
                  <p:embed/>
                </p:oleObj>
              </mc:Choice>
              <mc:Fallback>
                <p:oleObj name="Equation" r:id="rId9" imgW="177480" imgH="215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8862" y="1751898"/>
                        <a:ext cx="26352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7951" name="Object 15"/>
          <p:cNvGraphicFramePr>
            <a:graphicFrameLocks noChangeAspect="1"/>
          </p:cNvGraphicFramePr>
          <p:nvPr/>
        </p:nvGraphicFramePr>
        <p:xfrm>
          <a:off x="7197725" y="2309118"/>
          <a:ext cx="2825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78" name="Equation" r:id="rId11" imgW="190440" imgH="215640" progId="Equation.3">
                  <p:embed/>
                </p:oleObj>
              </mc:Choice>
              <mc:Fallback>
                <p:oleObj name="Equation" r:id="rId11" imgW="190440" imgH="2156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7725" y="2309118"/>
                        <a:ext cx="28257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7952" name="Object 16"/>
          <p:cNvGraphicFramePr>
            <a:graphicFrameLocks noChangeAspect="1"/>
          </p:cNvGraphicFramePr>
          <p:nvPr/>
        </p:nvGraphicFramePr>
        <p:xfrm>
          <a:off x="8485188" y="1766193"/>
          <a:ext cx="2825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79" name="Equation" r:id="rId13" imgW="190440" imgH="215640" progId="Equation.3">
                  <p:embed/>
                </p:oleObj>
              </mc:Choice>
              <mc:Fallback>
                <p:oleObj name="Equation" r:id="rId13" imgW="190440" imgH="2156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5188" y="1766193"/>
                        <a:ext cx="28257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7953" name="Object 17"/>
          <p:cNvGraphicFramePr>
            <a:graphicFrameLocks noChangeAspect="1"/>
          </p:cNvGraphicFramePr>
          <p:nvPr/>
        </p:nvGraphicFramePr>
        <p:xfrm>
          <a:off x="8504267" y="2323402"/>
          <a:ext cx="2825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80" name="Equation" r:id="rId15" imgW="190440" imgH="215640" progId="Equation.3">
                  <p:embed/>
                </p:oleObj>
              </mc:Choice>
              <mc:Fallback>
                <p:oleObj name="Equation" r:id="rId15" imgW="190440" imgH="21564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4267" y="2323402"/>
                        <a:ext cx="28257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7954" name="Object 18"/>
          <p:cNvGraphicFramePr>
            <a:graphicFrameLocks noChangeAspect="1"/>
          </p:cNvGraphicFramePr>
          <p:nvPr/>
        </p:nvGraphicFramePr>
        <p:xfrm>
          <a:off x="7604125" y="2694881"/>
          <a:ext cx="2444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81" name="Equation" r:id="rId17" imgW="164880" imgH="215640" progId="Equation.3">
                  <p:embed/>
                </p:oleObj>
              </mc:Choice>
              <mc:Fallback>
                <p:oleObj name="Equation" r:id="rId17" imgW="164880" imgH="21564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4125" y="2694881"/>
                        <a:ext cx="24447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7955" name="Object 19"/>
          <p:cNvGraphicFramePr>
            <a:graphicFrameLocks noChangeAspect="1"/>
          </p:cNvGraphicFramePr>
          <p:nvPr/>
        </p:nvGraphicFramePr>
        <p:xfrm>
          <a:off x="8153400" y="2712343"/>
          <a:ext cx="2635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82" name="Equation" r:id="rId19" imgW="177480" imgH="215640" progId="Equation.3">
                  <p:embed/>
                </p:oleObj>
              </mc:Choice>
              <mc:Fallback>
                <p:oleObj name="Equation" r:id="rId19" imgW="177480" imgH="21564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2712343"/>
                        <a:ext cx="26352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07504" y="1556792"/>
            <a:ext cx="7776864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For SU(3)  </a:t>
            </a:r>
            <a:r>
              <a:rPr kumimoji="1" lang="en-US" altLang="ko-KR" sz="1600" dirty="0" smtClean="0">
                <a:latin typeface="Arial" charset="0"/>
              </a:rPr>
              <a:t>:</a:t>
            </a:r>
            <a:endParaRPr kumimoji="1" lang="en-US" altLang="ko-KR" sz="1600" dirty="0">
              <a:latin typeface="Arial" charset="0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5807187" y="3945287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/>
          <p:cNvSpPr/>
          <p:nvPr/>
        </p:nvSpPr>
        <p:spPr>
          <a:xfrm>
            <a:off x="6541616" y="3945287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순서도: 가산 접합 38"/>
          <p:cNvSpPr/>
          <p:nvPr/>
        </p:nvSpPr>
        <p:spPr>
          <a:xfrm>
            <a:off x="5747812" y="4089303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순서도: 가산 접합 39"/>
          <p:cNvSpPr/>
          <p:nvPr/>
        </p:nvSpPr>
        <p:spPr>
          <a:xfrm>
            <a:off x="6925406" y="4089303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41" name="Object 4"/>
          <p:cNvGraphicFramePr>
            <a:graphicFrameLocks noChangeAspect="1"/>
          </p:cNvGraphicFramePr>
          <p:nvPr/>
        </p:nvGraphicFramePr>
        <p:xfrm>
          <a:off x="4101852" y="4000996"/>
          <a:ext cx="903288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83" name="Equation" r:id="rId21" imgW="609480" imgH="215640" progId="Equation.3">
                  <p:embed/>
                </p:oleObj>
              </mc:Choice>
              <mc:Fallback>
                <p:oleObj name="Equation" r:id="rId21" imgW="609480" imgH="21564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1852" y="4000996"/>
                        <a:ext cx="903288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"/>
          <p:cNvGraphicFramePr>
            <a:graphicFrameLocks noChangeAspect="1"/>
          </p:cNvGraphicFramePr>
          <p:nvPr/>
        </p:nvGraphicFramePr>
        <p:xfrm>
          <a:off x="661169" y="3902968"/>
          <a:ext cx="3406775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84" name="Equation" r:id="rId23" imgW="2298600" imgH="393480" progId="Equation.3">
                  <p:embed/>
                </p:oleObj>
              </mc:Choice>
              <mc:Fallback>
                <p:oleObj name="Equation" r:id="rId23" imgW="2298600" imgH="39348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169" y="3902968"/>
                        <a:ext cx="3406775" cy="579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14"/>
          <p:cNvGraphicFramePr>
            <a:graphicFrameLocks noChangeAspect="1"/>
          </p:cNvGraphicFramePr>
          <p:nvPr/>
        </p:nvGraphicFramePr>
        <p:xfrm>
          <a:off x="5652120" y="3663223"/>
          <a:ext cx="2635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85" name="Equation" r:id="rId25" imgW="177480" imgH="215640" progId="Equation.3">
                  <p:embed/>
                </p:oleObj>
              </mc:Choice>
              <mc:Fallback>
                <p:oleObj name="Equation" r:id="rId25" imgW="177480" imgH="21564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3663223"/>
                        <a:ext cx="26352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15"/>
          <p:cNvGraphicFramePr>
            <a:graphicFrameLocks noChangeAspect="1"/>
          </p:cNvGraphicFramePr>
          <p:nvPr/>
        </p:nvGraphicFramePr>
        <p:xfrm>
          <a:off x="5660983" y="4220443"/>
          <a:ext cx="2825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86" name="Equation" r:id="rId26" imgW="190440" imgH="215640" progId="Equation.3">
                  <p:embed/>
                </p:oleObj>
              </mc:Choice>
              <mc:Fallback>
                <p:oleObj name="Equation" r:id="rId26" imgW="190440" imgH="21564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0983" y="4220443"/>
                        <a:ext cx="28257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16"/>
          <p:cNvGraphicFramePr>
            <a:graphicFrameLocks noChangeAspect="1"/>
          </p:cNvGraphicFramePr>
          <p:nvPr/>
        </p:nvGraphicFramePr>
        <p:xfrm>
          <a:off x="6878154" y="3677518"/>
          <a:ext cx="2825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87" name="Equation" r:id="rId27" imgW="190440" imgH="215640" progId="Equation.3">
                  <p:embed/>
                </p:oleObj>
              </mc:Choice>
              <mc:Fallback>
                <p:oleObj name="Equation" r:id="rId27" imgW="190440" imgH="21564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8154" y="3677518"/>
                        <a:ext cx="28257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17"/>
          <p:cNvGraphicFramePr>
            <a:graphicFrameLocks noChangeAspect="1"/>
          </p:cNvGraphicFramePr>
          <p:nvPr/>
        </p:nvGraphicFramePr>
        <p:xfrm>
          <a:off x="6897233" y="4234727"/>
          <a:ext cx="2825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88" name="Equation" r:id="rId28" imgW="190440" imgH="215640" progId="Equation.3">
                  <p:embed/>
                </p:oleObj>
              </mc:Choice>
              <mc:Fallback>
                <p:oleObj name="Equation" r:id="rId28" imgW="190440" imgH="21564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7233" y="4234727"/>
                        <a:ext cx="28257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115734" y="3533452"/>
            <a:ext cx="7776864" cy="33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For SU(2)  :  Always non zero</a:t>
            </a:r>
            <a:endParaRPr kumimoji="1" lang="en-US" altLang="ko-KR" sz="1600" b="1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0" y="4725144"/>
            <a:ext cx="8501090" cy="732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   For 2-point  function:   U(1)</a:t>
            </a:r>
            <a:r>
              <a:rPr kumimoji="1" lang="en-US" altLang="ko-KR" sz="1600" baseline="-25000" dirty="0" smtClean="0">
                <a:latin typeface="Arial" charset="0"/>
              </a:rPr>
              <a:t>A</a:t>
            </a:r>
            <a:r>
              <a:rPr kumimoji="1" lang="en-US" altLang="ko-KR" sz="1600" dirty="0" smtClean="0">
                <a:latin typeface="Arial" charset="0"/>
              </a:rPr>
              <a:t> will be restored when </a:t>
            </a:r>
            <a:r>
              <a:rPr kumimoji="1" lang="en-US" altLang="ko-KR" sz="1600" dirty="0">
                <a:latin typeface="Arial" charset="0"/>
              </a:rPr>
              <a:t>C</a:t>
            </a:r>
            <a:r>
              <a:rPr kumimoji="1" lang="en-US" altLang="ko-KR" sz="1600" dirty="0" smtClean="0">
                <a:latin typeface="Arial" charset="0"/>
              </a:rPr>
              <a:t>hiral symmetry is restored for   N</a:t>
            </a:r>
            <a:r>
              <a:rPr kumimoji="1" lang="en-US" altLang="ko-KR" sz="1600" baseline="-25000" dirty="0" smtClean="0">
                <a:latin typeface="Arial" charset="0"/>
              </a:rPr>
              <a:t>F</a:t>
            </a:r>
            <a:r>
              <a:rPr kumimoji="1" lang="en-US" altLang="ko-KR" sz="1600" dirty="0" smtClean="0">
                <a:latin typeface="Arial" charset="0"/>
              </a:rPr>
              <a:t> =3 </a:t>
            </a:r>
          </a:p>
          <a:p>
            <a:pPr marL="457200" indent="-457200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                                                                             but always broken for   N</a:t>
            </a:r>
            <a:r>
              <a:rPr kumimoji="1" lang="en-US" altLang="ko-KR" sz="1600" baseline="-25000" dirty="0" smtClean="0">
                <a:latin typeface="Arial" charset="0"/>
              </a:rPr>
              <a:t>F</a:t>
            </a:r>
            <a:r>
              <a:rPr kumimoji="1" lang="en-US" altLang="ko-KR" sz="1600" dirty="0" smtClean="0">
                <a:latin typeface="Arial" charset="0"/>
              </a:rPr>
              <a:t> =2  </a:t>
            </a:r>
            <a:endParaRPr kumimoji="1" lang="en-US" altLang="ko-KR" sz="1600" dirty="0">
              <a:latin typeface="Arial" charset="0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7679008" y="1978296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=1</a:t>
            </a:r>
            <a:endParaRPr lang="ko-KR" altLang="en-US" sz="1400" dirty="0"/>
          </a:p>
        </p:txBody>
      </p:sp>
      <p:sp>
        <p:nvSpPr>
          <p:cNvPr id="45" name="타원 44"/>
          <p:cNvSpPr/>
          <p:nvPr/>
        </p:nvSpPr>
        <p:spPr>
          <a:xfrm>
            <a:off x="6120232" y="3884412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=1</a:t>
            </a:r>
            <a:endParaRPr lang="ko-KR" altLang="en-US" sz="1400" dirty="0"/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5950" y="5555604"/>
            <a:ext cx="8501090" cy="9910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   But Non trivial to check  because</a:t>
            </a: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      Also             is not good to check UA(1) effect  when flavor is larger than  2  that is why it is called the Chiral order parameter in SU(N)</a:t>
            </a:r>
            <a:r>
              <a:rPr kumimoji="1" lang="en-US" altLang="ko-KR" sz="1600" dirty="0" err="1" smtClean="0">
                <a:latin typeface="Arial" charset="0"/>
              </a:rPr>
              <a:t>xSU</a:t>
            </a:r>
            <a:r>
              <a:rPr kumimoji="1" lang="en-US" altLang="ko-KR" sz="1600" dirty="0" smtClean="0">
                <a:latin typeface="Arial" charset="0"/>
              </a:rPr>
              <a:t>(N) case. </a:t>
            </a:r>
            <a:endParaRPr kumimoji="1" lang="en-US" altLang="ko-KR" sz="1600" dirty="0">
              <a:latin typeface="Arial" charset="0"/>
            </a:endParaRPr>
          </a:p>
        </p:txBody>
      </p:sp>
      <p:graphicFrame>
        <p:nvGraphicFramePr>
          <p:cNvPr id="192530" name="Object 18"/>
          <p:cNvGraphicFramePr>
            <a:graphicFrameLocks noChangeAspect="1"/>
          </p:cNvGraphicFramePr>
          <p:nvPr/>
        </p:nvGraphicFramePr>
        <p:xfrm>
          <a:off x="4067944" y="5570438"/>
          <a:ext cx="229870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89" name="Equation" r:id="rId29" imgW="1549080" imgH="279360" progId="Equation.3">
                  <p:embed/>
                </p:oleObj>
              </mc:Choice>
              <mc:Fallback>
                <p:oleObj name="Equation" r:id="rId29" imgW="1549080" imgH="27936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5570438"/>
                        <a:ext cx="2298700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직사각형 42"/>
          <p:cNvSpPr/>
          <p:nvPr/>
        </p:nvSpPr>
        <p:spPr>
          <a:xfrm>
            <a:off x="179512" y="4653136"/>
            <a:ext cx="8136904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92531" name="Object 19"/>
          <p:cNvGraphicFramePr>
            <a:graphicFrameLocks noChangeAspect="1"/>
          </p:cNvGraphicFramePr>
          <p:nvPr/>
        </p:nvGraphicFramePr>
        <p:xfrm>
          <a:off x="947738" y="5876677"/>
          <a:ext cx="534987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990" name="Equation" r:id="rId31" imgW="317160" imgH="253800" progId="Equation.3">
                  <p:embed/>
                </p:oleObj>
              </mc:Choice>
              <mc:Fallback>
                <p:oleObj name="Equation" r:id="rId31" imgW="317160" imgH="25380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8" y="5876677"/>
                        <a:ext cx="534987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graphicFrame>
        <p:nvGraphicFramePr>
          <p:cNvPr id="25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826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How can we observe restoration of </a:t>
            </a:r>
            <a:r>
              <a:rPr lang="en-US" altLang="ko-KR" sz="2000" b="1" i="1" dirty="0">
                <a:solidFill>
                  <a:schemeClr val="bg1"/>
                </a:solidFill>
                <a:latin typeface="Verdana" pitchFamily="34" charset="0"/>
              </a:rPr>
              <a:t>C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hiral symmetry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422046" y="1052736"/>
            <a:ext cx="7822362" cy="21359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AutoNum type="arabicPeriod"/>
            </a:pPr>
            <a:r>
              <a:rPr kumimoji="1" lang="en-US" altLang="ko-KR" sz="1600" i="1" dirty="0" smtClean="0">
                <a:latin typeface="Arial" charset="0"/>
              </a:rPr>
              <a:t>              can not be directly related to physical observable in a model independent way </a:t>
            </a: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AutoNum type="arabicPeriod"/>
            </a:pPr>
            <a:endParaRPr kumimoji="1" lang="en-US" altLang="ko-KR" sz="1600" i="1" dirty="0" smtClean="0">
              <a:latin typeface="Arial" charset="0"/>
            </a:endParaRP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AutoNum type="arabicPeriod"/>
            </a:pPr>
            <a:r>
              <a:rPr kumimoji="1" lang="en-US" altLang="ko-KR" sz="1600" i="1" dirty="0" smtClean="0">
                <a:latin typeface="Arial" charset="0"/>
              </a:rPr>
              <a:t>                      could be considered</a:t>
            </a: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AutoNum type="arabicPeriod"/>
            </a:pPr>
            <a:endParaRPr kumimoji="1" lang="en-US" altLang="ko-KR" sz="1600" i="1" dirty="0" smtClean="0">
              <a:latin typeface="Arial" charset="0"/>
            </a:endParaRP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i="1" dirty="0" smtClean="0">
                <a:latin typeface="Arial" charset="0"/>
              </a:rPr>
              <a:t>          </a:t>
            </a:r>
            <a:endParaRPr kumimoji="1" lang="en-US" altLang="ko-KR" sz="16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1043608" y="1052513"/>
          <a:ext cx="471487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827" name="Equation" r:id="rId5" imgW="317160" imgH="253800" progId="Equation.3">
                  <p:embed/>
                </p:oleObj>
              </mc:Choice>
              <mc:Fallback>
                <p:oleObj name="Equation" r:id="rId5" imgW="317160" imgH="253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052513"/>
                        <a:ext cx="471487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693" name="Object 5"/>
          <p:cNvGraphicFramePr>
            <a:graphicFrameLocks noChangeAspect="1"/>
          </p:cNvGraphicFramePr>
          <p:nvPr/>
        </p:nvGraphicFramePr>
        <p:xfrm>
          <a:off x="1043608" y="2046238"/>
          <a:ext cx="10541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828" name="Equation" r:id="rId7" imgW="711000" imgH="253800" progId="Equation.3">
                  <p:embed/>
                </p:oleObj>
              </mc:Choice>
              <mc:Fallback>
                <p:oleObj name="Equation" r:id="rId7" imgW="711000" imgH="2538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2046238"/>
                        <a:ext cx="1054100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54094" y="2805199"/>
            <a:ext cx="7822362" cy="44258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Wingdings"/>
              <a:buChar char="à"/>
            </a:pPr>
            <a:r>
              <a:rPr kumimoji="1" lang="en-US" altLang="ko-KR" sz="1600" i="1" dirty="0" smtClean="0">
                <a:latin typeface="Arial" charset="0"/>
                <a:sym typeface="Wingdings" pitchFamily="2" charset="2"/>
              </a:rPr>
              <a:t>Whole spectrum not necessary   </a:t>
            </a: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i="1" dirty="0" smtClean="0">
                <a:latin typeface="Arial" charset="0"/>
                <a:sym typeface="Wingdings" pitchFamily="2" charset="2"/>
              </a:rPr>
              <a:t>          (</a:t>
            </a:r>
            <a:r>
              <a:rPr kumimoji="1" lang="en-US" altLang="ko-KR" sz="1600" i="1" dirty="0" err="1" smtClean="0">
                <a:latin typeface="Arial" charset="0"/>
                <a:sym typeface="Wingdings" pitchFamily="2" charset="2"/>
              </a:rPr>
              <a:t>Glozeman</a:t>
            </a:r>
            <a:r>
              <a:rPr kumimoji="1" lang="en-US" altLang="ko-KR" sz="1600" i="1" dirty="0" smtClean="0">
                <a:latin typeface="Arial" charset="0"/>
                <a:sym typeface="Wingdings" pitchFamily="2" charset="2"/>
              </a:rPr>
              <a:t>: </a:t>
            </a:r>
            <a:r>
              <a:rPr kumimoji="1" lang="en-US" altLang="ko-KR" sz="1600" i="1" dirty="0" err="1" smtClean="0">
                <a:latin typeface="Arial" charset="0"/>
                <a:sym typeface="Wingdings" pitchFamily="2" charset="2"/>
              </a:rPr>
              <a:t>Chiral</a:t>
            </a:r>
            <a:r>
              <a:rPr kumimoji="1" lang="en-US" altLang="ko-KR" sz="1600" i="1" dirty="0" smtClean="0">
                <a:latin typeface="Arial" charset="0"/>
                <a:sym typeface="Wingdings" pitchFamily="2" charset="2"/>
              </a:rPr>
              <a:t> symmetry is restored for excited states+ QCD duality)  </a:t>
            </a: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endParaRPr kumimoji="1" lang="en-US" altLang="ko-KR" sz="1600" i="1" dirty="0" smtClean="0">
              <a:latin typeface="Arial" charset="0"/>
              <a:sym typeface="Wingdings" pitchFamily="2" charset="2"/>
            </a:endParaRP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Wingdings"/>
              <a:buChar char="à"/>
            </a:pPr>
            <a:r>
              <a:rPr kumimoji="1" lang="en-US" altLang="ko-KR" sz="1600" i="1" dirty="0" smtClean="0">
                <a:latin typeface="Arial" charset="0"/>
                <a:sym typeface="Wingdings" pitchFamily="2" charset="2"/>
              </a:rPr>
              <a:t>Ground states that couple to each current can be compared</a:t>
            </a: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Wingdings"/>
              <a:buChar char="à"/>
            </a:pPr>
            <a:endParaRPr kumimoji="1" lang="en-US" altLang="ko-KR" sz="1600" i="1" dirty="0" smtClean="0">
              <a:latin typeface="Arial" charset="0"/>
              <a:sym typeface="Wingdings" pitchFamily="2" charset="2"/>
            </a:endParaRP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Wingdings"/>
              <a:buChar char="à"/>
            </a:pPr>
            <a:endParaRPr kumimoji="1" lang="en-US" altLang="ko-KR" sz="1600" i="1" dirty="0" smtClean="0">
              <a:latin typeface="Arial" charset="0"/>
              <a:sym typeface="Wingdings" pitchFamily="2" charset="2"/>
            </a:endParaRP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Wingdings"/>
              <a:buChar char="à"/>
            </a:pPr>
            <a:endParaRPr kumimoji="1" lang="en-US" altLang="ko-KR" sz="1600" i="1" dirty="0" smtClean="0">
              <a:latin typeface="Arial" charset="0"/>
              <a:sym typeface="Wingdings" pitchFamily="2" charset="2"/>
            </a:endParaRP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Wingdings"/>
              <a:buChar char="à"/>
            </a:pPr>
            <a:r>
              <a:rPr kumimoji="1" lang="en-US" altLang="ko-KR" sz="1600" i="1" dirty="0" smtClean="0">
                <a:latin typeface="Arial" charset="0"/>
                <a:sym typeface="Wingdings" pitchFamily="2" charset="2"/>
              </a:rPr>
              <a:t>Unfortunately, </a:t>
            </a:r>
            <a:r>
              <a:rPr kumimoji="1" lang="en-US" altLang="ko-KR" sz="1600" i="1" dirty="0">
                <a:latin typeface="Arial" charset="0"/>
                <a:sym typeface="Wingdings" pitchFamily="2" charset="2"/>
              </a:rPr>
              <a:t>b</a:t>
            </a:r>
            <a:r>
              <a:rPr kumimoji="1" lang="en-US" altLang="ko-KR" sz="1600" i="1" dirty="0" smtClean="0">
                <a:latin typeface="Arial" charset="0"/>
                <a:sym typeface="Wingdings" pitchFamily="2" charset="2"/>
              </a:rPr>
              <a:t>oth states have large intrinsic width that becomes very large in medium and hence experimentally difficult to observe any changes </a:t>
            </a: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Wingdings"/>
              <a:buChar char="à"/>
            </a:pPr>
            <a:r>
              <a:rPr kumimoji="1" lang="en-US" altLang="ko-KR" sz="1600" i="1" dirty="0" smtClean="0">
                <a:latin typeface="Arial" charset="0"/>
                <a:sym typeface="Wingdings" pitchFamily="2" charset="2"/>
              </a:rPr>
              <a:t>But </a:t>
            </a: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i="1" dirty="0" smtClean="0">
                <a:latin typeface="Arial" charset="0"/>
                <a:sym typeface="Wingdings" pitchFamily="2" charset="2"/>
              </a:rPr>
              <a:t>        </a:t>
            </a:r>
            <a:endParaRPr kumimoji="1" lang="en-US" altLang="ko-KR" sz="1600" i="1" dirty="0" smtClean="0">
              <a:latin typeface="Arial" charset="0"/>
            </a:endParaRP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i="1" dirty="0" smtClean="0">
                <a:latin typeface="Arial" charset="0"/>
              </a:rPr>
              <a:t>          </a:t>
            </a:r>
            <a:endParaRPr kumimoji="1" lang="en-US" altLang="ko-KR" sz="16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42694" name="Object 6"/>
          <p:cNvGraphicFramePr>
            <a:graphicFrameLocks noChangeAspect="1"/>
          </p:cNvGraphicFramePr>
          <p:nvPr/>
        </p:nvGraphicFramePr>
        <p:xfrm>
          <a:off x="1336179" y="4293096"/>
          <a:ext cx="2371725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829" name="Equation" r:id="rId9" imgW="1600200" imgH="253800" progId="Equation.3">
                  <p:embed/>
                </p:oleObj>
              </mc:Choice>
              <mc:Fallback>
                <p:oleObj name="Equation" r:id="rId9" imgW="1600200" imgH="2538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6179" y="4293096"/>
                        <a:ext cx="2371725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695" name="Object 7"/>
          <p:cNvGraphicFramePr>
            <a:graphicFrameLocks noChangeAspect="1"/>
          </p:cNvGraphicFramePr>
          <p:nvPr/>
        </p:nvGraphicFramePr>
        <p:xfrm>
          <a:off x="1331640" y="4783138"/>
          <a:ext cx="2428875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830" name="Equation" r:id="rId11" imgW="1638000" imgH="253800" progId="Equation.3">
                  <p:embed/>
                </p:oleObj>
              </mc:Choice>
              <mc:Fallback>
                <p:oleObj name="Equation" r:id="rId11" imgW="1638000" imgH="2538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4783138"/>
                        <a:ext cx="2428875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타원 36"/>
          <p:cNvSpPr/>
          <p:nvPr/>
        </p:nvSpPr>
        <p:spPr>
          <a:xfrm>
            <a:off x="1374276" y="1640200"/>
            <a:ext cx="1357322" cy="14287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113" name="Rectangle 2"/>
          <p:cNvSpPr txBox="1">
            <a:spLocks noChangeArrowheads="1"/>
          </p:cNvSpPr>
          <p:nvPr/>
        </p:nvSpPr>
        <p:spPr>
          <a:xfrm>
            <a:off x="71406" y="642918"/>
            <a:ext cx="6660834" cy="5000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CBELSA/TAPS </a:t>
            </a:r>
            <a:r>
              <a:rPr kumimoji="0" lang="en-US" altLang="ko-K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coll</a:t>
            </a: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 </a:t>
            </a:r>
            <a:r>
              <a:rPr kumimoji="0" lang="en-US" altLang="ko-K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(V.</a:t>
            </a:r>
            <a:r>
              <a:rPr kumimoji="0" lang="en-US" altLang="ko-K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 </a:t>
            </a:r>
            <a:r>
              <a:rPr kumimoji="0" lang="en-US" altLang="ko-KR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Metag</a:t>
            </a:r>
            <a:r>
              <a:rPr kumimoji="0" lang="en-US" altLang="ko-K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, M. </a:t>
            </a:r>
            <a:r>
              <a:rPr kumimoji="0" lang="en-US" altLang="ko-KR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Nanova</a:t>
            </a:r>
            <a:r>
              <a:rPr kumimoji="0" lang="en-US" altLang="ko-K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 et al</a:t>
            </a:r>
            <a:r>
              <a:rPr kumimoji="0" lang="en-US" altLang="ko-K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)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+mj-cs"/>
            </a:endParaRPr>
          </a:p>
        </p:txBody>
      </p:sp>
      <p:graphicFrame>
        <p:nvGraphicFramePr>
          <p:cNvPr id="25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96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How can we observe  mass shift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1" name="직선 화살표 연결선 30"/>
          <p:cNvCxnSpPr/>
          <p:nvPr/>
        </p:nvCxnSpPr>
        <p:spPr>
          <a:xfrm>
            <a:off x="945648" y="2096124"/>
            <a:ext cx="7200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>
          <a:xfrm>
            <a:off x="1731466" y="2140266"/>
            <a:ext cx="357190" cy="14287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3064" name="Object 8"/>
          <p:cNvGraphicFramePr>
            <a:graphicFrameLocks noChangeAspect="1"/>
          </p:cNvGraphicFramePr>
          <p:nvPr/>
        </p:nvGraphicFramePr>
        <p:xfrm>
          <a:off x="1802904" y="1783076"/>
          <a:ext cx="19050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97" name="Equation" r:id="rId5" imgW="1130040" imgH="228600" progId="Equation.3">
                  <p:embed/>
                </p:oleObj>
              </mc:Choice>
              <mc:Fallback>
                <p:oleObj name="Equation" r:id="rId5" imgW="113004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2904" y="1783076"/>
                        <a:ext cx="1905000" cy="38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066" name="Object 10"/>
          <p:cNvGraphicFramePr>
            <a:graphicFrameLocks noChangeAspect="1"/>
          </p:cNvGraphicFramePr>
          <p:nvPr/>
        </p:nvGraphicFramePr>
        <p:xfrm>
          <a:off x="1088526" y="1791016"/>
          <a:ext cx="214312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98" name="Equation" r:id="rId7" imgW="126720" imgH="164880" progId="Equation.3">
                  <p:embed/>
                </p:oleObj>
              </mc:Choice>
              <mc:Fallback>
                <p:oleObj name="Equation" r:id="rId7" imgW="126720" imgH="1648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8526" y="1791016"/>
                        <a:ext cx="214312" cy="277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067" name="Object 11"/>
          <p:cNvGraphicFramePr>
            <a:graphicFrameLocks noChangeAspect="1"/>
          </p:cNvGraphicFramePr>
          <p:nvPr/>
        </p:nvGraphicFramePr>
        <p:xfrm>
          <a:off x="579438" y="3895725"/>
          <a:ext cx="470852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99" name="Equation" r:id="rId9" imgW="2793960" imgH="228600" progId="Equation.3">
                  <p:embed/>
                </p:oleObj>
              </mc:Choice>
              <mc:Fallback>
                <p:oleObj name="Equation" r:id="rId9" imgW="279396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438" y="3895725"/>
                        <a:ext cx="4708525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직사각형 41"/>
          <p:cNvSpPr/>
          <p:nvPr/>
        </p:nvSpPr>
        <p:spPr>
          <a:xfrm>
            <a:off x="467544" y="3715322"/>
            <a:ext cx="4857784" cy="11538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306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80112" y="1406252"/>
            <a:ext cx="34956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1670" name="Object 6"/>
          <p:cNvGraphicFramePr>
            <a:graphicFrameLocks noChangeAspect="1"/>
          </p:cNvGraphicFramePr>
          <p:nvPr/>
        </p:nvGraphicFramePr>
        <p:xfrm>
          <a:off x="540692" y="4390752"/>
          <a:ext cx="4751388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00" name="Equation" r:id="rId12" imgW="2819160" imgH="241200" progId="Equation.3">
                  <p:embed/>
                </p:oleObj>
              </mc:Choice>
              <mc:Fallback>
                <p:oleObj name="Equation" r:id="rId12" imgW="2819160" imgH="241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692" y="4390752"/>
                        <a:ext cx="4751388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899592" y="5157192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Vacuum values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Mass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Width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ymbol" pitchFamily="18" charset="2"/>
                        </a:rPr>
                        <a:t>w</a:t>
                      </a:r>
                      <a:r>
                        <a:rPr lang="en-US" altLang="ko-KR" dirty="0" smtClean="0"/>
                        <a:t>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782.65</a:t>
                      </a:r>
                      <a:r>
                        <a:rPr lang="en-US" altLang="ko-KR" baseline="0" dirty="0" smtClean="0"/>
                        <a:t> </a:t>
                      </a:r>
                      <a:r>
                        <a:rPr lang="en-US" altLang="ko-KR" baseline="0" dirty="0" err="1" smtClean="0"/>
                        <a:t>MeV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8.49  </a:t>
                      </a:r>
                      <a:r>
                        <a:rPr lang="en-US" altLang="ko-KR" dirty="0" err="1" smtClean="0"/>
                        <a:t>MeV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ymbol" pitchFamily="18" charset="2"/>
                        </a:rPr>
                        <a:t> h</a:t>
                      </a:r>
                      <a:r>
                        <a:rPr lang="en-US" altLang="ko-KR" dirty="0" smtClean="0">
                          <a:latin typeface="+mj-lt"/>
                        </a:rPr>
                        <a:t>‘</a:t>
                      </a:r>
                      <a:endParaRPr lang="ko-KR" alt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957.78 </a:t>
                      </a:r>
                      <a:r>
                        <a:rPr lang="en-US" altLang="ko-KR" dirty="0" err="1" smtClean="0"/>
                        <a:t>MeV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0.198 </a:t>
                      </a:r>
                      <a:r>
                        <a:rPr lang="en-US" altLang="ko-KR" dirty="0" err="1" smtClean="0"/>
                        <a:t>MeV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85786" y="928670"/>
            <a:ext cx="7678761" cy="898521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+mj-cs"/>
              </a:rPr>
              <a:t>f</a:t>
            </a:r>
            <a:r>
              <a:rPr lang="en-US" altLang="ko-KR" sz="3200" baseline="-25000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+mj-cs"/>
              </a:rPr>
              <a:t>1</a:t>
            </a:r>
            <a:r>
              <a:rPr lang="en-US" altLang="ko-KR" sz="3200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+mj-cs"/>
              </a:rPr>
              <a:t>(1285) and </a:t>
            </a:r>
            <a:r>
              <a:rPr lang="en-US" altLang="ko-KR" sz="3200" dirty="0" smtClean="0">
                <a:solidFill>
                  <a:schemeClr val="bg1"/>
                </a:solidFill>
                <a:latin typeface="Symbol" pitchFamily="18" charset="2"/>
                <a:ea typeface="HY헤드라인M" pitchFamily="18" charset="-127"/>
                <a:cs typeface="+mj-cs"/>
              </a:rPr>
              <a:t>w</a:t>
            </a:r>
            <a:r>
              <a:rPr lang="en-US" altLang="ko-KR" sz="3200" dirty="0" smtClean="0">
                <a:solidFill>
                  <a:schemeClr val="bg1"/>
                </a:solidFill>
                <a:latin typeface="Arial" pitchFamily="34" charset="0"/>
                <a:ea typeface="HY헤드라인M" pitchFamily="18" charset="-127"/>
                <a:cs typeface="+mj-cs"/>
              </a:rPr>
              <a:t> meson</a:t>
            </a:r>
            <a:endParaRPr kumimoji="0" lang="ko-KR" altLang="en-US" sz="32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+mj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14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428728" y="2000240"/>
            <a:ext cx="68580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dirty="0" err="1" smtClean="0"/>
              <a:t>Chiral</a:t>
            </a:r>
            <a:r>
              <a:rPr lang="en-US" altLang="ko-KR" dirty="0" smtClean="0"/>
              <a:t> partners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dirty="0" smtClean="0"/>
              <a:t> CLAS measurement</a:t>
            </a:r>
          </a:p>
        </p:txBody>
      </p:sp>
      <p:graphicFrame>
        <p:nvGraphicFramePr>
          <p:cNvPr id="158721" name="Object 1"/>
          <p:cNvGraphicFramePr>
            <a:graphicFrameLocks noChangeAspect="1"/>
          </p:cNvGraphicFramePr>
          <p:nvPr/>
        </p:nvGraphicFramePr>
        <p:xfrm>
          <a:off x="3707904" y="2205038"/>
          <a:ext cx="11112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64" name="Equation" r:id="rId3" imgW="749160" imgH="253800" progId="Equation.3">
                  <p:embed/>
                </p:oleObj>
              </mc:Choice>
              <mc:Fallback>
                <p:oleObj name="Equation" r:id="rId3" imgW="74916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2205038"/>
                        <a:ext cx="1111250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150" y="914400"/>
            <a:ext cx="67437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직선 화살표 연결선 5"/>
          <p:cNvCxnSpPr/>
          <p:nvPr/>
        </p:nvCxnSpPr>
        <p:spPr>
          <a:xfrm flipH="1">
            <a:off x="1835696" y="548680"/>
            <a:ext cx="432048" cy="230425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39558" y="188640"/>
            <a:ext cx="4932642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i="1" dirty="0" smtClean="0">
                <a:latin typeface="Arial" charset="0"/>
              </a:rPr>
              <a:t>  f</a:t>
            </a:r>
            <a:r>
              <a:rPr kumimoji="1" lang="en-US" altLang="ko-KR" i="1" baseline="-25000" dirty="0" smtClean="0">
                <a:latin typeface="Arial" charset="0"/>
              </a:rPr>
              <a:t>1</a:t>
            </a:r>
            <a:r>
              <a:rPr kumimoji="1" lang="en-US" altLang="ko-KR" i="1" dirty="0" smtClean="0">
                <a:latin typeface="Arial" charset="0"/>
              </a:rPr>
              <a:t>(1285) observation by CLAS  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graphicFrame>
        <p:nvGraphicFramePr>
          <p:cNvPr id="25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36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Light vector mesons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978701"/>
              </p:ext>
            </p:extLst>
          </p:nvPr>
        </p:nvGraphicFramePr>
        <p:xfrm>
          <a:off x="1187624" y="836712"/>
          <a:ext cx="686442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071"/>
                <a:gridCol w="1144071"/>
                <a:gridCol w="1144071"/>
                <a:gridCol w="1144071"/>
                <a:gridCol w="1144071"/>
                <a:gridCol w="1144071"/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J</a:t>
                      </a:r>
                      <a:r>
                        <a:rPr lang="en-US" altLang="ko-KR" baseline="30000" dirty="0" smtClean="0"/>
                        <a:t>PC</a:t>
                      </a:r>
                      <a:r>
                        <a:rPr lang="en-US" altLang="ko-KR" dirty="0" smtClean="0"/>
                        <a:t>=1</a:t>
                      </a:r>
                      <a:r>
                        <a:rPr lang="en-US" altLang="ko-KR" baseline="30000" dirty="0" smtClean="0"/>
                        <a:t>--</a:t>
                      </a:r>
                      <a:endParaRPr lang="ko-KR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Mass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Width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J</a:t>
                      </a:r>
                      <a:r>
                        <a:rPr lang="en-US" altLang="ko-KR" baseline="30000" dirty="0" smtClean="0"/>
                        <a:t>PC</a:t>
                      </a:r>
                      <a:r>
                        <a:rPr lang="en-US" altLang="ko-KR" dirty="0" smtClean="0"/>
                        <a:t>=1</a:t>
                      </a:r>
                      <a:r>
                        <a:rPr lang="en-US" altLang="ko-KR" baseline="30000" dirty="0" smtClean="0"/>
                        <a:t>++</a:t>
                      </a:r>
                      <a:endParaRPr lang="ko-KR" altLang="en-US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Mass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Width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ymbol" pitchFamily="18" charset="2"/>
                        </a:rPr>
                        <a:t>  r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770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mtClean="0"/>
                        <a:t>150.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 a</a:t>
                      </a:r>
                      <a:r>
                        <a:rPr lang="en-US" altLang="ko-KR" baseline="-25000" dirty="0" smtClean="0"/>
                        <a:t>1</a:t>
                      </a:r>
                      <a:endParaRPr lang="ko-KR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1260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250-600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ymbol" pitchFamily="18" charset="2"/>
                        </a:rPr>
                        <a:t>  w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782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   8.49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 f</a:t>
                      </a:r>
                      <a:r>
                        <a:rPr lang="en-US" altLang="ko-KR" baseline="-25000" dirty="0" smtClean="0"/>
                        <a:t>1</a:t>
                      </a:r>
                      <a:endParaRPr lang="ko-KR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1285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  24.2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ymbol" pitchFamily="18" charset="2"/>
                        </a:rPr>
                        <a:t>  f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1020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   4.266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 f</a:t>
                      </a:r>
                      <a:r>
                        <a:rPr lang="en-US" altLang="ko-KR" baseline="-25000" dirty="0" smtClean="0"/>
                        <a:t>1</a:t>
                      </a:r>
                      <a:endParaRPr lang="ko-KR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1420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  54.9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1406" y="2564904"/>
            <a:ext cx="8317018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20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kumimoji="1" lang="en-US" altLang="ko-KR" sz="1600" dirty="0" smtClean="0">
                <a:solidFill>
                  <a:schemeClr val="tx1"/>
                </a:solidFill>
                <a:latin typeface="Symbol" pitchFamily="18" charset="2"/>
              </a:rPr>
              <a:t>r</a:t>
            </a:r>
            <a:r>
              <a:rPr kumimoji="1" lang="en-US" altLang="ko-KR" sz="1600" dirty="0" smtClean="0">
                <a:solidFill>
                  <a:schemeClr val="tx1"/>
                </a:solidFill>
                <a:latin typeface="Arial" charset="0"/>
              </a:rPr>
              <a:t> and a</a:t>
            </a:r>
            <a:r>
              <a:rPr kumimoji="1" lang="en-US" altLang="ko-KR" sz="1600" baseline="-25000" dirty="0" smtClean="0">
                <a:solidFill>
                  <a:schemeClr val="tx1"/>
                </a:solidFill>
                <a:latin typeface="Arial" charset="0"/>
              </a:rPr>
              <a:t>1</a:t>
            </a:r>
            <a:r>
              <a:rPr kumimoji="1" lang="en-US" altLang="ko-KR" sz="1600" dirty="0" smtClean="0">
                <a:solidFill>
                  <a:schemeClr val="tx1"/>
                </a:solidFill>
                <a:latin typeface="Arial" charset="0"/>
              </a:rPr>
              <a:t> are chiral partners   </a:t>
            </a:r>
            <a:endParaRPr kumimoji="1" lang="en-US" altLang="ko-KR" sz="16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69404" y="3573016"/>
            <a:ext cx="8317018" cy="33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16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kumimoji="1" lang="en-US" altLang="ko-KR" sz="1600" dirty="0">
                <a:latin typeface="Arial" charset="0"/>
              </a:rPr>
              <a:t>T</a:t>
            </a:r>
            <a:r>
              <a:rPr kumimoji="1" lang="en-US" altLang="ko-KR" sz="1600" dirty="0" smtClean="0">
                <a:latin typeface="Arial" charset="0"/>
              </a:rPr>
              <a:t>he I</a:t>
            </a:r>
            <a:r>
              <a:rPr kumimoji="1" lang="en-US" altLang="ko-KR" sz="1600" dirty="0" smtClean="0">
                <a:solidFill>
                  <a:schemeClr val="tx1"/>
                </a:solidFill>
                <a:latin typeface="Arial" charset="0"/>
              </a:rPr>
              <a:t>=0  </a:t>
            </a:r>
            <a:r>
              <a:rPr kumimoji="1" lang="en-US" altLang="ko-KR" sz="1600" dirty="0" smtClean="0">
                <a:latin typeface="Arial" charset="0"/>
              </a:rPr>
              <a:t>singlet and octet </a:t>
            </a:r>
            <a:r>
              <a:rPr kumimoji="1" lang="en-US" altLang="ko-KR" sz="1600" dirty="0" smtClean="0">
                <a:solidFill>
                  <a:schemeClr val="tx1"/>
                </a:solidFill>
                <a:latin typeface="Arial" charset="0"/>
              </a:rPr>
              <a:t>states are mixed ideally   </a:t>
            </a:r>
            <a:endParaRPr kumimoji="1" lang="en-US" altLang="ko-KR" sz="1600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45769" name="Object 9"/>
          <p:cNvGraphicFramePr>
            <a:graphicFrameLocks noChangeAspect="1"/>
          </p:cNvGraphicFramePr>
          <p:nvPr/>
        </p:nvGraphicFramePr>
        <p:xfrm>
          <a:off x="1979712" y="4060874"/>
          <a:ext cx="1806575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37" name="Equation" r:id="rId5" imgW="1218960" imgH="253800" progId="Equation.3">
                  <p:embed/>
                </p:oleObj>
              </mc:Choice>
              <mc:Fallback>
                <p:oleObj name="Equation" r:id="rId5" imgW="1218960" imgH="2538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4060874"/>
                        <a:ext cx="1806575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70" name="Object 10"/>
          <p:cNvGraphicFramePr>
            <a:graphicFrameLocks noChangeAspect="1"/>
          </p:cNvGraphicFramePr>
          <p:nvPr/>
        </p:nvGraphicFramePr>
        <p:xfrm>
          <a:off x="5086350" y="4085729"/>
          <a:ext cx="105410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38" name="Equation" r:id="rId7" imgW="711000" imgH="241200" progId="Equation.3">
                  <p:embed/>
                </p:oleObj>
              </mc:Choice>
              <mc:Fallback>
                <p:oleObj name="Equation" r:id="rId7" imgW="711000" imgH="2412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6350" y="4085729"/>
                        <a:ext cx="1054100" cy="35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21804" y="4581128"/>
            <a:ext cx="8317018" cy="3330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chemeClr val="tx1"/>
                </a:solidFill>
                <a:latin typeface="Arial" charset="0"/>
                <a:sym typeface="Wingdings" pitchFamily="2" charset="2"/>
              </a:rPr>
              <a:t> Ideal mixing comes when disconnected diagrams are neglected</a:t>
            </a:r>
            <a:endParaRPr kumimoji="1" lang="en-US" altLang="ko-K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15422" y="5157192"/>
            <a:ext cx="8317018" cy="591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 Rho omega correlation function becomes degenerate when disconnected diagrams are neglected</a:t>
            </a:r>
            <a:endParaRPr kumimoji="1" lang="en-US" altLang="ko-K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215422" y="6030463"/>
            <a:ext cx="8317018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2000" dirty="0" smtClean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 are </a:t>
            </a:r>
            <a:r>
              <a:rPr kumimoji="1" lang="en-US" altLang="ko-KR" sz="2000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itchFamily="2" charset="2"/>
              </a:rPr>
              <a:t>w</a:t>
            </a:r>
            <a:r>
              <a:rPr kumimoji="1" lang="en-US" altLang="ko-KR" sz="2000" dirty="0" smtClean="0">
                <a:solidFill>
                  <a:srgbClr val="FF0000"/>
                </a:solidFill>
                <a:latin typeface="Arial" charset="0"/>
              </a:rPr>
              <a:t>  and f</a:t>
            </a:r>
            <a:r>
              <a:rPr kumimoji="1" lang="en-US" altLang="ko-KR" sz="2000" baseline="-25000" dirty="0" smtClean="0">
                <a:solidFill>
                  <a:srgbClr val="FF0000"/>
                </a:solidFill>
                <a:latin typeface="Arial" charset="0"/>
              </a:rPr>
              <a:t>1</a:t>
            </a:r>
            <a:r>
              <a:rPr kumimoji="1" lang="en-US" altLang="ko-KR" sz="2000" dirty="0" smtClean="0">
                <a:solidFill>
                  <a:srgbClr val="FF0000"/>
                </a:solidFill>
                <a:latin typeface="Arial" charset="0"/>
              </a:rPr>
              <a:t>(1285) chiral partners when disconnected diagrams are neglected?</a:t>
            </a:r>
            <a:endParaRPr kumimoji="1" lang="en-US" altLang="ko-KR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577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7566764"/>
              </p:ext>
            </p:extLst>
          </p:nvPr>
        </p:nvGraphicFramePr>
        <p:xfrm>
          <a:off x="1979712" y="2996952"/>
          <a:ext cx="1806575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39" name="Equation" r:id="rId9" imgW="1218960" imgH="253800" progId="Equation.3">
                  <p:embed/>
                </p:oleObj>
              </mc:Choice>
              <mc:Fallback>
                <p:oleObj name="Equation" r:id="rId9" imgW="1218960" imgH="2538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2996952"/>
                        <a:ext cx="1806575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531112"/>
              </p:ext>
            </p:extLst>
          </p:nvPr>
        </p:nvGraphicFramePr>
        <p:xfrm>
          <a:off x="4706938" y="2924944"/>
          <a:ext cx="2389187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40" name="수식" r:id="rId11" imgW="1612800" imgH="266400" progId="Equation.3">
                  <p:embed/>
                </p:oleObj>
              </mc:Choice>
              <mc:Fallback>
                <p:oleObj name="수식" r:id="rId11" imgW="16128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6938" y="2924944"/>
                        <a:ext cx="2389187" cy="395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1406" y="404664"/>
            <a:ext cx="7236898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Ideal </a:t>
            </a:r>
            <a:r>
              <a:rPr kumimoji="1" lang="en-US" altLang="ko-KR" i="1" smtClean="0">
                <a:solidFill>
                  <a:schemeClr val="tx2"/>
                </a:solidFill>
                <a:latin typeface="Arial" charset="0"/>
              </a:rPr>
              <a:t>mixing </a:t>
            </a:r>
            <a:endParaRPr kumimoji="1" lang="en-US" altLang="ko-KR" i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85344" y="368088"/>
            <a:ext cx="5206736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35" name="Object 9"/>
          <p:cNvGraphicFramePr>
            <a:graphicFrameLocks noChangeAspect="1"/>
          </p:cNvGraphicFramePr>
          <p:nvPr>
            <p:extLst/>
          </p:nvPr>
        </p:nvGraphicFramePr>
        <p:xfrm>
          <a:off x="846138" y="911225"/>
          <a:ext cx="3067050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86" name="수식" r:id="rId3" imgW="2070000" imgH="444240" progId="Equation.3">
                  <p:embed/>
                </p:oleObj>
              </mc:Choice>
              <mc:Fallback>
                <p:oleObj name="수식" r:id="rId3" imgW="20700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911225"/>
                        <a:ext cx="3067050" cy="658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9"/>
          <p:cNvGraphicFramePr>
            <a:graphicFrameLocks noChangeAspect="1"/>
          </p:cNvGraphicFramePr>
          <p:nvPr>
            <p:extLst/>
          </p:nvPr>
        </p:nvGraphicFramePr>
        <p:xfrm>
          <a:off x="4229100" y="908050"/>
          <a:ext cx="3236913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87" name="수식" r:id="rId5" imgW="2184120" imgH="444240" progId="Equation.3">
                  <p:embed/>
                </p:oleObj>
              </mc:Choice>
              <mc:Fallback>
                <p:oleObj name="수식" r:id="rId5" imgW="21841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100" y="908050"/>
                        <a:ext cx="3236913" cy="658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69404" y="1772816"/>
            <a:ext cx="8317018" cy="3931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2000" dirty="0" smtClean="0">
                <a:solidFill>
                  <a:schemeClr val="tx1"/>
                </a:solidFill>
                <a:latin typeface="Arial" charset="0"/>
              </a:rPr>
              <a:t>2x2 matrix of correlation functions</a:t>
            </a:r>
            <a:endParaRPr kumimoji="1" lang="en-US" altLang="ko-KR" sz="1600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39" name="Object 9"/>
          <p:cNvGraphicFramePr>
            <a:graphicFrameLocks noChangeAspect="1"/>
          </p:cNvGraphicFramePr>
          <p:nvPr>
            <p:extLst/>
          </p:nvPr>
        </p:nvGraphicFramePr>
        <p:xfrm>
          <a:off x="4684043" y="1772816"/>
          <a:ext cx="2408237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88" name="수식" r:id="rId7" imgW="1625400" imgH="279360" progId="Equation.3">
                  <p:embed/>
                </p:oleObj>
              </mc:Choice>
              <mc:Fallback>
                <p:oleObj name="수식" r:id="rId7" imgW="162540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4043" y="1772816"/>
                        <a:ext cx="2408237" cy="414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9"/>
          <p:cNvGraphicFramePr>
            <a:graphicFrameLocks noChangeAspect="1"/>
          </p:cNvGraphicFramePr>
          <p:nvPr>
            <p:extLst/>
          </p:nvPr>
        </p:nvGraphicFramePr>
        <p:xfrm>
          <a:off x="868060" y="2780928"/>
          <a:ext cx="2786063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89" name="수식" r:id="rId9" imgW="1879560" imgH="863280" progId="Equation.3">
                  <p:embed/>
                </p:oleObj>
              </mc:Choice>
              <mc:Fallback>
                <p:oleObj name="수식" r:id="rId9" imgW="187956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060" y="2780928"/>
                        <a:ext cx="2786063" cy="1277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221804" y="2348880"/>
            <a:ext cx="8317018" cy="3325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chemeClr val="tx1"/>
                </a:solidFill>
                <a:latin typeface="Arial" charset="0"/>
                <a:sym typeface="Wingdings" pitchFamily="2" charset="2"/>
              </a:rPr>
              <a:t> Neglecting disconnected diagrams</a:t>
            </a:r>
            <a:endParaRPr kumimoji="1" lang="en-US" altLang="ko-K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6" name="Object 9"/>
          <p:cNvGraphicFramePr>
            <a:graphicFrameLocks noChangeAspect="1"/>
          </p:cNvGraphicFramePr>
          <p:nvPr>
            <p:extLst/>
          </p:nvPr>
        </p:nvGraphicFramePr>
        <p:xfrm>
          <a:off x="5364088" y="2852738"/>
          <a:ext cx="27495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90" name="수식" r:id="rId11" imgW="1854000" imgH="304560" progId="Equation.3">
                  <p:embed/>
                </p:oleObj>
              </mc:Choice>
              <mc:Fallback>
                <p:oleObj name="수식" r:id="rId11" imgW="185400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2852738"/>
                        <a:ext cx="2749550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9"/>
          <p:cNvGraphicFramePr>
            <a:graphicFrameLocks noChangeAspect="1"/>
          </p:cNvGraphicFramePr>
          <p:nvPr>
            <p:extLst/>
          </p:nvPr>
        </p:nvGraphicFramePr>
        <p:xfrm>
          <a:off x="5417641" y="3482206"/>
          <a:ext cx="289877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91" name="수식" r:id="rId13" imgW="1955520" imgH="304560" progId="Equation.3">
                  <p:embed/>
                </p:oleObj>
              </mc:Choice>
              <mc:Fallback>
                <p:oleObj name="수식" r:id="rId13" imgW="195552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7641" y="3482206"/>
                        <a:ext cx="2898775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215422" y="4392617"/>
            <a:ext cx="8317018" cy="3330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chemeClr val="tx1"/>
                </a:solidFill>
                <a:latin typeface="Arial" charset="0"/>
                <a:sym typeface="Wingdings" pitchFamily="2" charset="2"/>
              </a:rPr>
              <a:t> </a:t>
            </a:r>
            <a:r>
              <a:rPr kumimoji="1" lang="en-US" altLang="ko-KR" sz="1600" dirty="0" err="1" smtClean="0">
                <a:solidFill>
                  <a:schemeClr val="tx1"/>
                </a:solidFill>
                <a:latin typeface="Arial" charset="0"/>
                <a:sym typeface="Wingdings" pitchFamily="2" charset="2"/>
              </a:rPr>
              <a:t>Diagonalizing</a:t>
            </a: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, we obtain ideal mixing</a:t>
            </a:r>
            <a:endParaRPr kumimoji="1" lang="en-US" altLang="ko-K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9" name="Object 9"/>
          <p:cNvGraphicFramePr>
            <a:graphicFrameLocks noChangeAspect="1"/>
          </p:cNvGraphicFramePr>
          <p:nvPr>
            <p:extLst/>
          </p:nvPr>
        </p:nvGraphicFramePr>
        <p:xfrm>
          <a:off x="1200150" y="5013176"/>
          <a:ext cx="2108200" cy="78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92" name="수식" r:id="rId15" imgW="1422360" imgH="533160" progId="Equation.3">
                  <p:embed/>
                </p:oleObj>
              </mc:Choice>
              <mc:Fallback>
                <p:oleObj name="수식" r:id="rId15" imgW="142236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5013176"/>
                        <a:ext cx="2108200" cy="788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856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graphicFrame>
        <p:nvGraphicFramePr>
          <p:cNvPr id="25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24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Light axial mesons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196316"/>
              </p:ext>
            </p:extLst>
          </p:nvPr>
        </p:nvGraphicFramePr>
        <p:xfrm>
          <a:off x="1187624" y="836712"/>
          <a:ext cx="686442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071"/>
                <a:gridCol w="1144071"/>
                <a:gridCol w="1144071"/>
                <a:gridCol w="1144071"/>
                <a:gridCol w="1144071"/>
                <a:gridCol w="1144071"/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J</a:t>
                      </a:r>
                      <a:r>
                        <a:rPr lang="en-US" altLang="ko-KR" baseline="30000" dirty="0" smtClean="0"/>
                        <a:t>PC</a:t>
                      </a:r>
                      <a:r>
                        <a:rPr lang="en-US" altLang="ko-KR" dirty="0" smtClean="0"/>
                        <a:t>=1</a:t>
                      </a:r>
                      <a:r>
                        <a:rPr lang="en-US" altLang="ko-KR" baseline="30000" dirty="0" smtClean="0"/>
                        <a:t>--</a:t>
                      </a:r>
                      <a:endParaRPr lang="ko-KR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Mass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Width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J</a:t>
                      </a:r>
                      <a:r>
                        <a:rPr lang="en-US" altLang="ko-KR" baseline="30000" dirty="0" smtClean="0"/>
                        <a:t>PC</a:t>
                      </a:r>
                      <a:r>
                        <a:rPr lang="en-US" altLang="ko-KR" dirty="0" smtClean="0"/>
                        <a:t>=1</a:t>
                      </a:r>
                      <a:r>
                        <a:rPr lang="en-US" altLang="ko-KR" baseline="30000" dirty="0" smtClean="0"/>
                        <a:t>++</a:t>
                      </a:r>
                      <a:endParaRPr lang="ko-KR" altLang="en-US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Mass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Width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ymbol" pitchFamily="18" charset="2"/>
                        </a:rPr>
                        <a:t>  r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770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mtClean="0"/>
                        <a:t>150.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 a</a:t>
                      </a:r>
                      <a:r>
                        <a:rPr lang="en-US" altLang="ko-KR" baseline="-25000" dirty="0" smtClean="0"/>
                        <a:t>1</a:t>
                      </a:r>
                      <a:endParaRPr lang="ko-KR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1260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250-600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ymbol" pitchFamily="18" charset="2"/>
                        </a:rPr>
                        <a:t>  w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782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   8.49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 f</a:t>
                      </a:r>
                      <a:r>
                        <a:rPr lang="en-US" altLang="ko-KR" baseline="-25000" dirty="0" smtClean="0"/>
                        <a:t>1</a:t>
                      </a:r>
                      <a:endParaRPr lang="ko-KR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1285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  24.2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Symbol" pitchFamily="18" charset="2"/>
                        </a:rPr>
                        <a:t>  f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1020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   4.266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 f</a:t>
                      </a:r>
                      <a:r>
                        <a:rPr lang="en-US" altLang="ko-KR" baseline="-25000" dirty="0" smtClean="0"/>
                        <a:t>1</a:t>
                      </a:r>
                      <a:endParaRPr lang="ko-KR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1420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  54.9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69404" y="2492896"/>
            <a:ext cx="8317018" cy="6740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2000" dirty="0" smtClean="0">
                <a:latin typeface="Arial" charset="0"/>
              </a:rPr>
              <a:t>QCD sum rule reproduces mass well when ideal mixing is assumed  </a:t>
            </a:r>
            <a:r>
              <a:rPr kumimoji="1" lang="en-US" altLang="ko-KR" sz="1600" dirty="0" smtClean="0">
                <a:latin typeface="Arial" charset="0"/>
              </a:rPr>
              <a:t>P. </a:t>
            </a:r>
            <a:r>
              <a:rPr kumimoji="1" lang="en-US" altLang="ko-KR" sz="1600" dirty="0" err="1" smtClean="0">
                <a:latin typeface="Arial" charset="0"/>
              </a:rPr>
              <a:t>Gubler</a:t>
            </a:r>
            <a:r>
              <a:rPr kumimoji="1" lang="en-US" altLang="ko-KR" sz="1600" dirty="0" smtClean="0">
                <a:latin typeface="Arial" charset="0"/>
              </a:rPr>
              <a:t>, </a:t>
            </a:r>
            <a:r>
              <a:rPr kumimoji="1" lang="en-US" altLang="ko-KR" sz="1600" dirty="0" err="1" smtClean="0">
                <a:latin typeface="Arial" charset="0"/>
              </a:rPr>
              <a:t>SHLee</a:t>
            </a:r>
            <a:r>
              <a:rPr kumimoji="1" lang="en-US" altLang="ko-KR" sz="1600" dirty="0" smtClean="0">
                <a:latin typeface="Arial" charset="0"/>
              </a:rPr>
              <a:t> (16) </a:t>
            </a:r>
            <a:endParaRPr kumimoji="1" lang="en-US" altLang="ko-KR" sz="1600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4576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549002"/>
              </p:ext>
            </p:extLst>
          </p:nvPr>
        </p:nvGraphicFramePr>
        <p:xfrm>
          <a:off x="1043608" y="3249736"/>
          <a:ext cx="2936875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25" name="수식" r:id="rId5" imgW="1981080" imgH="266400" progId="Equation.3">
                  <p:embed/>
                </p:oleObj>
              </mc:Choice>
              <mc:Fallback>
                <p:oleObj name="수식" r:id="rId5" imgW="19810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3249736"/>
                        <a:ext cx="2936875" cy="395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7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43302"/>
              </p:ext>
            </p:extLst>
          </p:nvPr>
        </p:nvGraphicFramePr>
        <p:xfrm>
          <a:off x="5710956" y="3248149"/>
          <a:ext cx="195738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26" name="수식" r:id="rId7" imgW="1320480" imgH="266400" progId="Equation.3">
                  <p:embed/>
                </p:oleObj>
              </mc:Choice>
              <mc:Fallback>
                <p:oleObj name="수식" r:id="rId7" imgW="13204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0956" y="3248149"/>
                        <a:ext cx="1957388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그림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4001" y="3717032"/>
            <a:ext cx="4052455" cy="273630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294" y="3727833"/>
            <a:ext cx="3816934" cy="267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3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71406" y="957486"/>
            <a:ext cx="4932642" cy="363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OPE</a:t>
            </a:r>
            <a:r>
              <a:rPr kumimoji="1" lang="en-US" altLang="ko-KR" i="1" dirty="0" smtClean="0">
                <a:latin typeface="Arial" charset="0"/>
              </a:rPr>
              <a:t> -q</a:t>
            </a:r>
            <a:r>
              <a:rPr kumimoji="1" lang="en-US" altLang="ko-KR" i="1" baseline="30000" dirty="0" smtClean="0">
                <a:latin typeface="Arial" charset="0"/>
              </a:rPr>
              <a:t>2</a:t>
            </a:r>
            <a:r>
              <a:rPr kumimoji="1" lang="en-US" altLang="ko-KR" i="1" dirty="0" smtClean="0">
                <a:latin typeface="Arial" charset="0"/>
              </a:rPr>
              <a:t>.=Q</a:t>
            </a:r>
            <a:r>
              <a:rPr kumimoji="1" lang="en-US" altLang="ko-KR" i="1" baseline="30000" dirty="0" smtClean="0">
                <a:latin typeface="Arial" charset="0"/>
              </a:rPr>
              <a:t>2</a:t>
            </a:r>
            <a:r>
              <a:rPr kumimoji="1" lang="en-US" altLang="ko-KR" i="1" dirty="0" smtClean="0">
                <a:latin typeface="Arial" charset="0"/>
              </a:rPr>
              <a:t> </a:t>
            </a:r>
            <a:r>
              <a:rPr kumimoji="1" lang="en-US" altLang="ko-KR" i="1" dirty="0" smtClean="0">
                <a:latin typeface="Arial" charset="0"/>
                <a:sym typeface="Wingdings" pitchFamily="2" charset="2"/>
              </a:rPr>
              <a:t>   large </a:t>
            </a:r>
            <a:r>
              <a:rPr kumimoji="1" lang="en-US" altLang="ko-KR" i="1" dirty="0" smtClean="0">
                <a:latin typeface="Arial" charset="0"/>
              </a:rPr>
              <a:t>    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/>
        </p:nvGraphicFramePr>
        <p:xfrm>
          <a:off x="755576" y="1484313"/>
          <a:ext cx="534987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12" name="Equation" r:id="rId3" imgW="3403440" imgH="419040" progId="Equation.3">
                  <p:embed/>
                </p:oleObj>
              </mc:Choice>
              <mc:Fallback>
                <p:oleObj name="Equation" r:id="rId3" imgW="3403440" imgH="419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484313"/>
                        <a:ext cx="5349875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직선 연결선 5"/>
          <p:cNvCxnSpPr/>
          <p:nvPr/>
        </p:nvCxnSpPr>
        <p:spPr>
          <a:xfrm>
            <a:off x="6840112" y="1325738"/>
            <a:ext cx="504056" cy="0"/>
          </a:xfrm>
          <a:prstGeom prst="line">
            <a:avLst/>
          </a:prstGeom>
          <a:ln w="82550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/>
          <p:cNvSpPr/>
          <p:nvPr/>
        </p:nvSpPr>
        <p:spPr>
          <a:xfrm>
            <a:off x="7308304" y="1064744"/>
            <a:ext cx="792088" cy="504056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436394" y="1165879"/>
          <a:ext cx="223838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13" name="수식" r:id="rId5" imgW="177480" imgH="228600" progId="Equation.3">
                  <p:embed/>
                </p:oleObj>
              </mc:Choice>
              <mc:Fallback>
                <p:oleObj name="수식" r:id="rId5" imgW="1774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6394" y="1165879"/>
                        <a:ext cx="223838" cy="28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직선 연결선 10"/>
          <p:cNvCxnSpPr/>
          <p:nvPr/>
        </p:nvCxnSpPr>
        <p:spPr>
          <a:xfrm>
            <a:off x="8100392" y="1325738"/>
            <a:ext cx="504056" cy="0"/>
          </a:xfrm>
          <a:prstGeom prst="line">
            <a:avLst/>
          </a:prstGeom>
          <a:ln w="82550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67"/>
          <p:cNvSpPr>
            <a:spLocks/>
          </p:cNvSpPr>
          <p:nvPr/>
        </p:nvSpPr>
        <p:spPr bwMode="auto">
          <a:xfrm>
            <a:off x="7371206" y="791702"/>
            <a:ext cx="108000" cy="360000"/>
          </a:xfrm>
          <a:custGeom>
            <a:avLst/>
            <a:gdLst>
              <a:gd name="T0" fmla="*/ 39 w 159"/>
              <a:gd name="T1" fmla="*/ 267 h 507"/>
              <a:gd name="T2" fmla="*/ 116 w 159"/>
              <a:gd name="T3" fmla="*/ 218 h 507"/>
              <a:gd name="T4" fmla="*/ 116 w 159"/>
              <a:gd name="T5" fmla="*/ 267 h 507"/>
              <a:gd name="T6" fmla="*/ 0 w 159"/>
              <a:gd name="T7" fmla="*/ 193 h 507"/>
              <a:gd name="T8" fmla="*/ 116 w 159"/>
              <a:gd name="T9" fmla="*/ 145 h 507"/>
              <a:gd name="T10" fmla="*/ 116 w 159"/>
              <a:gd name="T11" fmla="*/ 193 h 507"/>
              <a:gd name="T12" fmla="*/ 0 w 159"/>
              <a:gd name="T13" fmla="*/ 121 h 507"/>
              <a:gd name="T14" fmla="*/ 116 w 159"/>
              <a:gd name="T15" fmla="*/ 73 h 507"/>
              <a:gd name="T16" fmla="*/ 116 w 159"/>
              <a:gd name="T17" fmla="*/ 121 h 507"/>
              <a:gd name="T18" fmla="*/ 0 w 159"/>
              <a:gd name="T19" fmla="*/ 48 h 507"/>
              <a:gd name="T20" fmla="*/ 116 w 159"/>
              <a:gd name="T21" fmla="*/ 0 h 507"/>
              <a:gd name="T22" fmla="*/ 116 w 159"/>
              <a:gd name="T23" fmla="*/ 48 h 507"/>
              <a:gd name="T24" fmla="*/ 39 w 159"/>
              <a:gd name="T25" fmla="*/ 0 h 5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9"/>
              <a:gd name="T40" fmla="*/ 0 h 507"/>
              <a:gd name="T41" fmla="*/ 159 w 159"/>
              <a:gd name="T42" fmla="*/ 507 h 5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3" name="Freeform 67"/>
          <p:cNvSpPr>
            <a:spLocks/>
          </p:cNvSpPr>
          <p:nvPr/>
        </p:nvSpPr>
        <p:spPr bwMode="auto">
          <a:xfrm>
            <a:off x="7899358" y="764704"/>
            <a:ext cx="108000" cy="360000"/>
          </a:xfrm>
          <a:custGeom>
            <a:avLst/>
            <a:gdLst>
              <a:gd name="T0" fmla="*/ 39 w 159"/>
              <a:gd name="T1" fmla="*/ 267 h 507"/>
              <a:gd name="T2" fmla="*/ 116 w 159"/>
              <a:gd name="T3" fmla="*/ 218 h 507"/>
              <a:gd name="T4" fmla="*/ 116 w 159"/>
              <a:gd name="T5" fmla="*/ 267 h 507"/>
              <a:gd name="T6" fmla="*/ 0 w 159"/>
              <a:gd name="T7" fmla="*/ 193 h 507"/>
              <a:gd name="T8" fmla="*/ 116 w 159"/>
              <a:gd name="T9" fmla="*/ 145 h 507"/>
              <a:gd name="T10" fmla="*/ 116 w 159"/>
              <a:gd name="T11" fmla="*/ 193 h 507"/>
              <a:gd name="T12" fmla="*/ 0 w 159"/>
              <a:gd name="T13" fmla="*/ 121 h 507"/>
              <a:gd name="T14" fmla="*/ 116 w 159"/>
              <a:gd name="T15" fmla="*/ 73 h 507"/>
              <a:gd name="T16" fmla="*/ 116 w 159"/>
              <a:gd name="T17" fmla="*/ 121 h 507"/>
              <a:gd name="T18" fmla="*/ 0 w 159"/>
              <a:gd name="T19" fmla="*/ 48 h 507"/>
              <a:gd name="T20" fmla="*/ 116 w 159"/>
              <a:gd name="T21" fmla="*/ 0 h 507"/>
              <a:gd name="T22" fmla="*/ 116 w 159"/>
              <a:gd name="T23" fmla="*/ 48 h 507"/>
              <a:gd name="T24" fmla="*/ 39 w 159"/>
              <a:gd name="T25" fmla="*/ 0 h 5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9"/>
              <a:gd name="T40" fmla="*/ 0 h 507"/>
              <a:gd name="T41" fmla="*/ 159 w 159"/>
              <a:gd name="T42" fmla="*/ 507 h 5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graphicFrame>
        <p:nvGraphicFramePr>
          <p:cNvPr id="14" name="Object 10"/>
          <p:cNvGraphicFramePr>
            <a:graphicFrameLocks noChangeAspect="1"/>
          </p:cNvGraphicFramePr>
          <p:nvPr/>
        </p:nvGraphicFramePr>
        <p:xfrm>
          <a:off x="8036446" y="611287"/>
          <a:ext cx="207962" cy="22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14" name="수식" r:id="rId7" imgW="164880" imgH="177480" progId="Equation.3">
                  <p:embed/>
                </p:oleObj>
              </mc:Choice>
              <mc:Fallback>
                <p:oleObj name="수식" r:id="rId7" imgW="16488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6446" y="611287"/>
                        <a:ext cx="207962" cy="225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1"/>
          <p:cNvGraphicFramePr>
            <a:graphicFrameLocks noChangeAspect="1"/>
          </p:cNvGraphicFramePr>
          <p:nvPr/>
        </p:nvGraphicFramePr>
        <p:xfrm>
          <a:off x="7164288" y="620688"/>
          <a:ext cx="207963" cy="22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15" name="수식" r:id="rId9" imgW="164880" imgH="177480" progId="Equation.3">
                  <p:embed/>
                </p:oleObj>
              </mc:Choice>
              <mc:Fallback>
                <p:oleObj name="수식" r:id="rId9" imgW="164880" imgH="177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288" y="620688"/>
                        <a:ext cx="207963" cy="225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7524" y="2541662"/>
            <a:ext cx="4932642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err="1" smtClean="0">
                <a:solidFill>
                  <a:schemeClr val="tx1"/>
                </a:solidFill>
                <a:latin typeface="Arial" charset="0"/>
              </a:rPr>
              <a:t>Borel</a:t>
            </a: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transformed Dispersion relation </a:t>
            </a:r>
            <a:r>
              <a:rPr kumimoji="1" lang="en-US" altLang="ko-KR" i="1" dirty="0" smtClean="0">
                <a:latin typeface="Arial" charset="0"/>
              </a:rPr>
              <a:t>    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7" name="Object 6"/>
          <p:cNvGraphicFramePr>
            <a:graphicFrameLocks noChangeAspect="1"/>
          </p:cNvGraphicFramePr>
          <p:nvPr/>
        </p:nvGraphicFramePr>
        <p:xfrm>
          <a:off x="774700" y="3140968"/>
          <a:ext cx="5811838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16" name="수식" r:id="rId11" imgW="3695400" imgH="457200" progId="Equation.3">
                  <p:embed/>
                </p:oleObj>
              </mc:Choice>
              <mc:Fallback>
                <p:oleObj name="수식" r:id="rId11" imgW="3695400" imgH="457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700" y="3140968"/>
                        <a:ext cx="5811838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1"/>
          <p:cNvGraphicFramePr>
            <a:graphicFrameLocks noChangeAspect="1"/>
          </p:cNvGraphicFramePr>
          <p:nvPr/>
        </p:nvGraphicFramePr>
        <p:xfrm>
          <a:off x="2265363" y="4005263"/>
          <a:ext cx="2935287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17" name="Equation" r:id="rId13" imgW="1866600" imgH="241200" progId="Equation.3">
                  <p:embed/>
                </p:oleObj>
              </mc:Choice>
              <mc:Fallback>
                <p:oleObj name="Equation" r:id="rId13" imgW="1866600" imgH="241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5363" y="4005263"/>
                        <a:ext cx="2935287" cy="379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1"/>
          <p:cNvGraphicFramePr>
            <a:graphicFrameLocks noChangeAspect="1"/>
          </p:cNvGraphicFramePr>
          <p:nvPr/>
        </p:nvGraphicFramePr>
        <p:xfrm>
          <a:off x="1331640" y="4878388"/>
          <a:ext cx="3773488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18" name="Equation" r:id="rId15" imgW="2400120" imgH="279360" progId="Equation.3">
                  <p:embed/>
                </p:oleObj>
              </mc:Choice>
              <mc:Fallback>
                <p:oleObj name="Equation" r:id="rId15" imgW="2400120" imgH="27936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4878388"/>
                        <a:ext cx="3773488" cy="439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1"/>
          <p:cNvGraphicFramePr>
            <a:graphicFrameLocks noChangeAspect="1"/>
          </p:cNvGraphicFramePr>
          <p:nvPr/>
        </p:nvGraphicFramePr>
        <p:xfrm>
          <a:off x="1257300" y="5624513"/>
          <a:ext cx="4511675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19" name="Equation" r:id="rId17" imgW="2869920" imgH="571320" progId="Equation.3">
                  <p:embed/>
                </p:oleObj>
              </mc:Choice>
              <mc:Fallback>
                <p:oleObj name="Equation" r:id="rId17" imgW="2869920" imgH="57132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300" y="5624513"/>
                        <a:ext cx="4511675" cy="900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직선 화살표 연결선 20"/>
          <p:cNvCxnSpPr/>
          <p:nvPr/>
        </p:nvCxnSpPr>
        <p:spPr>
          <a:xfrm>
            <a:off x="6732240" y="4869160"/>
            <a:ext cx="1584176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/>
          <p:nvPr/>
        </p:nvCxnSpPr>
        <p:spPr>
          <a:xfrm flipV="1">
            <a:off x="6720192" y="4005064"/>
            <a:ext cx="0" cy="8640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자유형 22"/>
          <p:cNvSpPr/>
          <p:nvPr/>
        </p:nvSpPr>
        <p:spPr>
          <a:xfrm>
            <a:off x="7165298" y="4212236"/>
            <a:ext cx="164892" cy="674557"/>
          </a:xfrm>
          <a:custGeom>
            <a:avLst/>
            <a:gdLst>
              <a:gd name="connsiteX0" fmla="*/ 0 w 164892"/>
              <a:gd name="connsiteY0" fmla="*/ 674557 h 674557"/>
              <a:gd name="connsiteX1" fmla="*/ 59961 w 164892"/>
              <a:gd name="connsiteY1" fmla="*/ 0 h 674557"/>
              <a:gd name="connsiteX2" fmla="*/ 164892 w 164892"/>
              <a:gd name="connsiteY2" fmla="*/ 674557 h 67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892" h="674557">
                <a:moveTo>
                  <a:pt x="0" y="674557"/>
                </a:moveTo>
                <a:cubicBezTo>
                  <a:pt x="16239" y="337278"/>
                  <a:pt x="32479" y="0"/>
                  <a:pt x="59961" y="0"/>
                </a:cubicBezTo>
                <a:cubicBezTo>
                  <a:pt x="87443" y="0"/>
                  <a:pt x="126167" y="337278"/>
                  <a:pt x="164892" y="674557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자유형 23"/>
          <p:cNvSpPr/>
          <p:nvPr/>
        </p:nvSpPr>
        <p:spPr>
          <a:xfrm>
            <a:off x="7782394" y="4459574"/>
            <a:ext cx="372255" cy="427219"/>
          </a:xfrm>
          <a:custGeom>
            <a:avLst/>
            <a:gdLst>
              <a:gd name="connsiteX0" fmla="*/ 27481 w 372255"/>
              <a:gd name="connsiteY0" fmla="*/ 427219 h 427219"/>
              <a:gd name="connsiteX1" fmla="*/ 57462 w 372255"/>
              <a:gd name="connsiteY1" fmla="*/ 67456 h 427219"/>
              <a:gd name="connsiteX2" fmla="*/ 372255 w 372255"/>
              <a:gd name="connsiteY2" fmla="*/ 22485 h 42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255" h="427219">
                <a:moveTo>
                  <a:pt x="27481" y="427219"/>
                </a:moveTo>
                <a:cubicBezTo>
                  <a:pt x="13740" y="281065"/>
                  <a:pt x="0" y="134912"/>
                  <a:pt x="57462" y="67456"/>
                </a:cubicBezTo>
                <a:cubicBezTo>
                  <a:pt x="114924" y="0"/>
                  <a:pt x="243589" y="11242"/>
                  <a:pt x="372255" y="22485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자유형 24"/>
          <p:cNvSpPr/>
          <p:nvPr/>
        </p:nvSpPr>
        <p:spPr>
          <a:xfrm>
            <a:off x="6910466" y="3912432"/>
            <a:ext cx="1469036" cy="899410"/>
          </a:xfrm>
          <a:custGeom>
            <a:avLst/>
            <a:gdLst>
              <a:gd name="connsiteX0" fmla="*/ 0 w 1469036"/>
              <a:gd name="connsiteY0" fmla="*/ 0 h 899410"/>
              <a:gd name="connsiteX1" fmla="*/ 479685 w 1469036"/>
              <a:gd name="connsiteY1" fmla="*/ 584617 h 899410"/>
              <a:gd name="connsiteX2" fmla="*/ 1469036 w 1469036"/>
              <a:gd name="connsiteY2" fmla="*/ 899410 h 8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9036" h="899410">
                <a:moveTo>
                  <a:pt x="0" y="0"/>
                </a:moveTo>
                <a:cubicBezTo>
                  <a:pt x="117423" y="217357"/>
                  <a:pt x="234846" y="434715"/>
                  <a:pt x="479685" y="584617"/>
                </a:cubicBezTo>
                <a:cubicBezTo>
                  <a:pt x="724524" y="734519"/>
                  <a:pt x="1096780" y="816964"/>
                  <a:pt x="1469036" y="899410"/>
                </a:cubicBezTo>
              </a:path>
            </a:pathLst>
          </a:custGeom>
          <a:ln w="127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왼쪽 대괄호 25"/>
          <p:cNvSpPr/>
          <p:nvPr/>
        </p:nvSpPr>
        <p:spPr>
          <a:xfrm>
            <a:off x="971600" y="5085184"/>
            <a:ext cx="144016" cy="1080120"/>
          </a:xfrm>
          <a:prstGeom prst="lef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7" name="Object 14"/>
          <p:cNvGraphicFramePr>
            <a:graphicFrameLocks noChangeAspect="1"/>
          </p:cNvGraphicFramePr>
          <p:nvPr/>
        </p:nvGraphicFramePr>
        <p:xfrm>
          <a:off x="7089775" y="4973638"/>
          <a:ext cx="439738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20" name="Equation" r:id="rId19" imgW="279360" imgH="253800" progId="Equation.3">
                  <p:embed/>
                </p:oleObj>
              </mc:Choice>
              <mc:Fallback>
                <p:oleObj name="Equation" r:id="rId19" imgW="279360" imgH="2538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9775" y="4973638"/>
                        <a:ext cx="439738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15"/>
          <p:cNvGraphicFramePr>
            <a:graphicFrameLocks noChangeAspect="1"/>
          </p:cNvGraphicFramePr>
          <p:nvPr/>
        </p:nvGraphicFramePr>
        <p:xfrm>
          <a:off x="7716664" y="4960938"/>
          <a:ext cx="239712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21" name="수식" r:id="rId21" imgW="152280" imgH="228600" progId="Equation.3">
                  <p:embed/>
                </p:oleObj>
              </mc:Choice>
              <mc:Fallback>
                <p:oleObj name="수식" r:id="rId21" imgW="152280" imgH="2286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6664" y="4960938"/>
                        <a:ext cx="239712" cy="360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6"/>
          <p:cNvGraphicFramePr>
            <a:graphicFrameLocks noChangeAspect="1"/>
          </p:cNvGraphicFramePr>
          <p:nvPr/>
        </p:nvGraphicFramePr>
        <p:xfrm>
          <a:off x="8466138" y="4794250"/>
          <a:ext cx="179387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22" name="수식" r:id="rId23" imgW="114120" imgH="139680" progId="Equation.3">
                  <p:embed/>
                </p:oleObj>
              </mc:Choice>
              <mc:Fallback>
                <p:oleObj name="수식" r:id="rId23" imgW="114120" imgH="1396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6138" y="4794250"/>
                        <a:ext cx="179387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7"/>
          <p:cNvGraphicFramePr>
            <a:graphicFrameLocks noChangeAspect="1"/>
          </p:cNvGraphicFramePr>
          <p:nvPr/>
        </p:nvGraphicFramePr>
        <p:xfrm>
          <a:off x="6228184" y="4026967"/>
          <a:ext cx="477837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23" name="수식" r:id="rId25" imgW="304560" imgH="215640" progId="Equation.3">
                  <p:embed/>
                </p:oleObj>
              </mc:Choice>
              <mc:Fallback>
                <p:oleObj name="수식" r:id="rId25" imgW="304560" imgH="21564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4026967"/>
                        <a:ext cx="477837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직선 연결선 30"/>
          <p:cNvCxnSpPr/>
          <p:nvPr/>
        </p:nvCxnSpPr>
        <p:spPr>
          <a:xfrm>
            <a:off x="2771800" y="4524110"/>
            <a:ext cx="57606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24" name="Image" r:id="rId27" imgW="8857143" imgH="2409524" progId="">
                  <p:embed/>
                </p:oleObj>
              </mc:Choice>
              <mc:Fallback>
                <p:oleObj name="Image" r:id="rId27" imgW="8857143" imgH="2409524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f1(1285) mass shift in QCD sum rules  -1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247825" name="Object 17"/>
          <p:cNvGraphicFramePr>
            <a:graphicFrameLocks noChangeAspect="1"/>
          </p:cNvGraphicFramePr>
          <p:nvPr/>
        </p:nvGraphicFramePr>
        <p:xfrm>
          <a:off x="3275856" y="940718"/>
          <a:ext cx="2116138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25" name="Equation" r:id="rId29" imgW="1346040" imgH="253800" progId="Equation.3">
                  <p:embed/>
                </p:oleObj>
              </mc:Choice>
              <mc:Fallback>
                <p:oleObj name="Equation" r:id="rId29" imgW="1346040" imgH="25380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940718"/>
                        <a:ext cx="2116138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sp>
        <p:nvSpPr>
          <p:cNvPr id="113" name="Rectangle 2"/>
          <p:cNvSpPr txBox="1">
            <a:spLocks noChangeArrowheads="1"/>
          </p:cNvSpPr>
          <p:nvPr/>
        </p:nvSpPr>
        <p:spPr>
          <a:xfrm>
            <a:off x="0" y="1000108"/>
            <a:ext cx="2928958" cy="5000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QCD </a:t>
            </a:r>
            <a:r>
              <a:rPr lang="en-US" altLang="ko-KR" sz="2400" dirty="0" err="1" smtClean="0">
                <a:latin typeface="Arial" pitchFamily="34" charset="0"/>
                <a:ea typeface="HY헤드라인M" pitchFamily="18" charset="-127"/>
                <a:cs typeface="+mj-cs"/>
              </a:rPr>
              <a:t>Lagrangian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+mj-cs"/>
            </a:endParaRPr>
          </a:p>
        </p:txBody>
      </p:sp>
      <p:graphicFrame>
        <p:nvGraphicFramePr>
          <p:cNvPr id="25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87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UA(1) breaking and Chiral symmetry breaking in QCD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173067" name="Object 11"/>
          <p:cNvGraphicFramePr>
            <a:graphicFrameLocks noChangeAspect="1"/>
          </p:cNvGraphicFramePr>
          <p:nvPr/>
        </p:nvGraphicFramePr>
        <p:xfrm>
          <a:off x="500034" y="1714488"/>
          <a:ext cx="1969071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88" name="Equation" r:id="rId5" imgW="990360" imgH="215640" progId="Equation.3">
                  <p:embed/>
                </p:oleObj>
              </mc:Choice>
              <mc:Fallback>
                <p:oleObj name="Equation" r:id="rId5" imgW="99036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1714488"/>
                        <a:ext cx="1969071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8"/>
          <p:cNvGraphicFramePr>
            <a:graphicFrameLocks noChangeAspect="1"/>
          </p:cNvGraphicFramePr>
          <p:nvPr/>
        </p:nvGraphicFramePr>
        <p:xfrm>
          <a:off x="476250" y="2257423"/>
          <a:ext cx="1947863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89" name="Equation" r:id="rId7" imgW="1155600" imgH="482400" progId="Equation.3">
                  <p:embed/>
                </p:oleObj>
              </mc:Choice>
              <mc:Fallback>
                <p:oleObj name="Equation" r:id="rId7" imgW="1155600" imgH="482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" y="2257423"/>
                        <a:ext cx="1947863" cy="814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089" name="Object 9"/>
          <p:cNvGraphicFramePr>
            <a:graphicFrameLocks noChangeAspect="1"/>
          </p:cNvGraphicFramePr>
          <p:nvPr/>
        </p:nvGraphicFramePr>
        <p:xfrm>
          <a:off x="6786578" y="1714488"/>
          <a:ext cx="1841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90" name="Equation" r:id="rId9" imgW="927000" imgH="215640" progId="Equation.3">
                  <p:embed/>
                </p:oleObj>
              </mc:Choice>
              <mc:Fallback>
                <p:oleObj name="Equation" r:id="rId9" imgW="927000" imgH="215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714488"/>
                        <a:ext cx="1841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1"/>
          <p:cNvGraphicFramePr>
            <a:graphicFrameLocks noChangeAspect="1"/>
          </p:cNvGraphicFramePr>
          <p:nvPr/>
        </p:nvGraphicFramePr>
        <p:xfrm>
          <a:off x="3071802" y="1714488"/>
          <a:ext cx="307816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91" name="Equation" r:id="rId11" imgW="1549080" imgH="215640" progId="Equation.3">
                  <p:embed/>
                </p:oleObj>
              </mc:Choice>
              <mc:Fallback>
                <p:oleObj name="Equation" r:id="rId11" imgW="154908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1714488"/>
                        <a:ext cx="3078163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091" name="Object 11"/>
          <p:cNvGraphicFramePr>
            <a:graphicFrameLocks noChangeAspect="1"/>
          </p:cNvGraphicFramePr>
          <p:nvPr/>
        </p:nvGraphicFramePr>
        <p:xfrm>
          <a:off x="3140075" y="2400300"/>
          <a:ext cx="29972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92" name="Equation" r:id="rId13" imgW="1777680" imgH="393480" progId="Equation.3">
                  <p:embed/>
                </p:oleObj>
              </mc:Choice>
              <mc:Fallback>
                <p:oleObj name="Equation" r:id="rId13" imgW="177768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0075" y="2400300"/>
                        <a:ext cx="2997200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092" name="Object 12"/>
          <p:cNvGraphicFramePr>
            <a:graphicFrameLocks noChangeAspect="1"/>
          </p:cNvGraphicFramePr>
          <p:nvPr/>
        </p:nvGraphicFramePr>
        <p:xfrm>
          <a:off x="7000892" y="2543177"/>
          <a:ext cx="9207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93" name="Equation" r:id="rId15" imgW="545760" imgH="253800" progId="Equation.3">
                  <p:embed/>
                </p:oleObj>
              </mc:Choice>
              <mc:Fallback>
                <p:oleObj name="Equation" r:id="rId15" imgW="545760" imgH="2538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543177"/>
                        <a:ext cx="92075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직선 연결선 28"/>
          <p:cNvCxnSpPr/>
          <p:nvPr/>
        </p:nvCxnSpPr>
        <p:spPr>
          <a:xfrm>
            <a:off x="7072330" y="4357694"/>
            <a:ext cx="107157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7085978" y="4929198"/>
            <a:ext cx="107157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7072330" y="4714884"/>
            <a:ext cx="107157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7085978" y="5713428"/>
            <a:ext cx="107157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4170668" y="4714884"/>
            <a:ext cx="107157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4201162" y="5715016"/>
            <a:ext cx="107157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143900" y="4000504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a</a:t>
            </a:r>
            <a:r>
              <a:rPr lang="en-US" altLang="ko-KR" baseline="-25000" dirty="0" smtClean="0"/>
              <a:t>1</a:t>
            </a:r>
            <a:endParaRPr lang="ko-KR" altLang="en-US" baseline="-25000" dirty="0"/>
          </a:p>
        </p:txBody>
      </p:sp>
      <p:sp>
        <p:nvSpPr>
          <p:cNvPr id="40" name="TextBox 39"/>
          <p:cNvSpPr txBox="1"/>
          <p:nvPr/>
        </p:nvSpPr>
        <p:spPr>
          <a:xfrm>
            <a:off x="8143900" y="4702742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</a:t>
            </a:r>
            <a:r>
              <a:rPr lang="en-US" altLang="ko-KR" dirty="0" smtClean="0">
                <a:latin typeface="Symbol" pitchFamily="18" charset="2"/>
              </a:rPr>
              <a:t> r</a:t>
            </a:r>
            <a:endParaRPr lang="ko-KR" altLang="en-US" baseline="-25000" dirty="0">
              <a:latin typeface="Symbol" pitchFamily="18" charset="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43900" y="548856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Symbol" pitchFamily="18" charset="2"/>
              </a:rPr>
              <a:t> p</a:t>
            </a:r>
            <a:endParaRPr lang="ko-KR" altLang="en-US" baseline="-250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143900" y="450057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Symbol" pitchFamily="18" charset="2"/>
              </a:rPr>
              <a:t> h</a:t>
            </a:r>
            <a:r>
              <a:rPr lang="en-US" altLang="ko-KR" dirty="0" smtClean="0">
                <a:solidFill>
                  <a:srgbClr val="FF0000"/>
                </a:solidFill>
                <a:latin typeface="+mj-lt"/>
              </a:rPr>
              <a:t>‘</a:t>
            </a:r>
            <a:endParaRPr lang="ko-KR" altLang="en-US" baseline="-25000" dirty="0">
              <a:solidFill>
                <a:srgbClr val="FF0000"/>
              </a:solidFill>
              <a:latin typeface="Symbol" pitchFamily="18" charset="2"/>
            </a:endParaRPr>
          </a:p>
        </p:txBody>
      </p:sp>
      <p:cxnSp>
        <p:nvCxnSpPr>
          <p:cNvPr id="54" name="직선 화살표 연결선 53"/>
          <p:cNvCxnSpPr/>
          <p:nvPr/>
        </p:nvCxnSpPr>
        <p:spPr>
          <a:xfrm rot="10800000" flipV="1">
            <a:off x="5572132" y="4357694"/>
            <a:ext cx="1285884" cy="785818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/>
          <p:cNvCxnSpPr/>
          <p:nvPr/>
        </p:nvCxnSpPr>
        <p:spPr>
          <a:xfrm rot="10800000" flipV="1">
            <a:off x="5599428" y="4929198"/>
            <a:ext cx="1214446" cy="285752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화살표 연결선 58"/>
          <p:cNvCxnSpPr/>
          <p:nvPr/>
        </p:nvCxnSpPr>
        <p:spPr>
          <a:xfrm rot="10800000" flipV="1">
            <a:off x="5643570" y="4786322"/>
            <a:ext cx="1214446" cy="85725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화살표 연결선 67"/>
          <p:cNvCxnSpPr/>
          <p:nvPr/>
        </p:nvCxnSpPr>
        <p:spPr>
          <a:xfrm rot="10800000">
            <a:off x="5585780" y="4713295"/>
            <a:ext cx="1214446" cy="15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429256" y="430141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 </a:t>
            </a:r>
            <a:r>
              <a:rPr lang="en-US" altLang="ko-KR" dirty="0" smtClean="0">
                <a:solidFill>
                  <a:srgbClr val="FF0000"/>
                </a:solidFill>
              </a:rPr>
              <a:t>?</a:t>
            </a:r>
            <a:endParaRPr lang="ko-KR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715008" y="5429264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 </a:t>
            </a:r>
            <a:r>
              <a:rPr lang="en-US" altLang="ko-KR" dirty="0" smtClean="0">
                <a:solidFill>
                  <a:srgbClr val="FF0000"/>
                </a:solidFill>
              </a:rPr>
              <a:t>?</a:t>
            </a:r>
            <a:endParaRPr lang="ko-KR" alt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72" name="직선 연결선 71"/>
          <p:cNvCxnSpPr/>
          <p:nvPr/>
        </p:nvCxnSpPr>
        <p:spPr>
          <a:xfrm>
            <a:off x="813082" y="5682864"/>
            <a:ext cx="107157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/>
          <p:cNvCxnSpPr/>
          <p:nvPr/>
        </p:nvCxnSpPr>
        <p:spPr>
          <a:xfrm>
            <a:off x="816280" y="5717288"/>
            <a:ext cx="107157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/>
          <p:cNvCxnSpPr/>
          <p:nvPr/>
        </p:nvCxnSpPr>
        <p:spPr>
          <a:xfrm rot="5400000" flipH="1" flipV="1">
            <a:off x="-357222" y="5143512"/>
            <a:ext cx="1428760" cy="1588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/>
          <p:cNvCxnSpPr/>
          <p:nvPr/>
        </p:nvCxnSpPr>
        <p:spPr>
          <a:xfrm>
            <a:off x="4214810" y="5715016"/>
            <a:ext cx="107157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1406" y="405980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mass</a:t>
            </a:r>
            <a:endParaRPr lang="ko-KR" altLang="en-US" baseline="-25000" dirty="0"/>
          </a:p>
        </p:txBody>
      </p:sp>
      <p:sp>
        <p:nvSpPr>
          <p:cNvPr id="42" name="직사각형 41"/>
          <p:cNvSpPr/>
          <p:nvPr/>
        </p:nvSpPr>
        <p:spPr>
          <a:xfrm>
            <a:off x="4214810" y="5003834"/>
            <a:ext cx="1071570" cy="5000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TextBox 47"/>
          <p:cNvSpPr txBox="1"/>
          <p:nvPr/>
        </p:nvSpPr>
        <p:spPr>
          <a:xfrm>
            <a:off x="1763688" y="3491716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- Understanding the generation of </a:t>
            </a:r>
            <a:r>
              <a:rPr lang="en-US" altLang="ko-KR" dirty="0" err="1" smtClean="0"/>
              <a:t>hadron</a:t>
            </a:r>
            <a:r>
              <a:rPr lang="en-US" altLang="ko-KR" dirty="0" smtClean="0"/>
              <a:t> masses -</a:t>
            </a:r>
            <a:endParaRPr lang="ko-KR" alt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148064" y="5003884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 ?</a:t>
            </a:r>
            <a:endParaRPr lang="ko-KR" altLang="en-US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7524" y="4642860"/>
            <a:ext cx="4932642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Mass shift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32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945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f1(1285) mass shift in QCD sum rules  -2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71406" y="2973710"/>
            <a:ext cx="4932642" cy="1535410"/>
            <a:chOff x="71406" y="957486"/>
            <a:chExt cx="4932642" cy="1535410"/>
          </a:xfrm>
        </p:grpSpPr>
        <p:sp>
          <p:nvSpPr>
            <p:cNvPr id="3" name="Text Box 7"/>
            <p:cNvSpPr txBox="1">
              <a:spLocks noChangeArrowheads="1"/>
            </p:cNvSpPr>
            <p:nvPr/>
          </p:nvSpPr>
          <p:spPr bwMode="auto">
            <a:xfrm>
              <a:off x="71406" y="957486"/>
              <a:ext cx="4932642" cy="3631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457200" indent="-457200" latinLnBrk="1">
                <a:lnSpc>
                  <a:spcPct val="105000"/>
                </a:lnSpc>
                <a:spcBef>
                  <a:spcPct val="50000"/>
                </a:spcBef>
                <a:buFont typeface="Arial" pitchFamily="34" charset="0"/>
                <a:buChar char="•"/>
              </a:pPr>
              <a:r>
                <a:rPr kumimoji="1" lang="en-US" altLang="ko-KR" i="1" dirty="0" smtClean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kumimoji="1" lang="en-US" altLang="ko-KR" i="1" dirty="0" err="1" smtClean="0">
                  <a:solidFill>
                    <a:schemeClr val="tx1"/>
                  </a:solidFill>
                  <a:latin typeface="Arial" charset="0"/>
                </a:rPr>
                <a:t>Borel</a:t>
              </a:r>
              <a:r>
                <a:rPr kumimoji="1" lang="en-US" altLang="ko-KR" i="1" dirty="0" smtClean="0">
                  <a:solidFill>
                    <a:schemeClr val="tx1"/>
                  </a:solidFill>
                  <a:latin typeface="Arial" charset="0"/>
                </a:rPr>
                <a:t> curve</a:t>
              </a:r>
              <a:r>
                <a:rPr kumimoji="1" lang="en-US" altLang="ko-KR" i="1" dirty="0" smtClean="0">
                  <a:latin typeface="Arial" charset="0"/>
                </a:rPr>
                <a:t> </a:t>
              </a:r>
              <a:endParaRPr kumimoji="1" lang="en-US" altLang="ko-KR" i="1" dirty="0">
                <a:solidFill>
                  <a:schemeClr val="tx1"/>
                </a:solidFill>
                <a:latin typeface="Arial" charset="0"/>
              </a:endParaRPr>
            </a:p>
          </p:txBody>
        </p:sp>
        <p:graphicFrame>
          <p:nvGraphicFramePr>
            <p:cNvPr id="247828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1461030"/>
                </p:ext>
              </p:extLst>
            </p:nvPr>
          </p:nvGraphicFramePr>
          <p:xfrm>
            <a:off x="840953" y="1837259"/>
            <a:ext cx="2074863" cy="655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946" name="Equation" r:id="rId5" imgW="1396800" imgH="444240" progId="Equation.3">
                    <p:embed/>
                  </p:oleObj>
                </mc:Choice>
                <mc:Fallback>
                  <p:oleObj name="Equation" r:id="rId5" imgW="1396800" imgH="444240" progId="Equation.3">
                    <p:embed/>
                    <p:pic>
                      <p:nvPicPr>
                        <p:cNvPr id="0" name="Picture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0953" y="1837259"/>
                          <a:ext cx="2074863" cy="6556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7"/>
            <p:cNvSpPr txBox="1">
              <a:spLocks noChangeArrowheads="1"/>
            </p:cNvSpPr>
            <p:nvPr/>
          </p:nvSpPr>
          <p:spPr bwMode="auto">
            <a:xfrm>
              <a:off x="581844" y="1484784"/>
              <a:ext cx="3126060" cy="3508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05000"/>
                </a:lnSpc>
                <a:spcBef>
                  <a:spcPct val="50000"/>
                </a:spcBef>
              </a:pPr>
              <a:r>
                <a:rPr kumimoji="1" lang="en-US" altLang="ko-KR" sz="1600" dirty="0" smtClean="0">
                  <a:solidFill>
                    <a:schemeClr val="tx1"/>
                  </a:solidFill>
                  <a:latin typeface="Arial" charset="0"/>
                  <a:sym typeface="Wingdings" pitchFamily="2" charset="2"/>
                </a:rPr>
                <a:t> </a:t>
              </a:r>
              <a:r>
                <a:rPr kumimoji="1" lang="en-US" altLang="ko-KR" sz="1600" dirty="0" smtClean="0">
                  <a:solidFill>
                    <a:schemeClr val="tx1"/>
                  </a:solidFill>
                  <a:latin typeface="Arial" charset="0"/>
                </a:rPr>
                <a:t>Most important input</a:t>
              </a:r>
              <a:endParaRPr kumimoji="1" lang="en-US" altLang="ko-K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24782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103148"/>
              </p:ext>
            </p:extLst>
          </p:nvPr>
        </p:nvGraphicFramePr>
        <p:xfrm>
          <a:off x="738188" y="5221932"/>
          <a:ext cx="2282825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947" name="Equation" r:id="rId7" imgW="1536480" imgH="228600" progId="Equation.3">
                  <p:embed/>
                </p:oleObj>
              </mc:Choice>
              <mc:Fallback>
                <p:oleObj name="Equation" r:id="rId7" imgW="1536480" imgH="2286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5221932"/>
                        <a:ext cx="2282825" cy="338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7830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012477"/>
              </p:ext>
            </p:extLst>
          </p:nvPr>
        </p:nvGraphicFramePr>
        <p:xfrm>
          <a:off x="533400" y="5933083"/>
          <a:ext cx="2792413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948" name="수식" r:id="rId9" imgW="1879560" imgH="253800" progId="Equation.3">
                  <p:embed/>
                </p:oleObj>
              </mc:Choice>
              <mc:Fallback>
                <p:oleObj name="수식" r:id="rId9" imgW="1879560" imgH="2538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933083"/>
                        <a:ext cx="2792413" cy="376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1406" y="1052736"/>
            <a:ext cx="4932642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Ideal mixing persists in medium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81844" y="1580034"/>
            <a:ext cx="3126060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chemeClr val="tx1"/>
                </a:solidFill>
                <a:latin typeface="Arial" charset="0"/>
                <a:sym typeface="Wingdings" pitchFamily="2" charset="2"/>
              </a:rPr>
              <a:t> Valid in the large </a:t>
            </a:r>
            <a:r>
              <a:rPr kumimoji="1" lang="en-US" altLang="ko-KR" sz="1600" dirty="0" err="1" smtClean="0">
                <a:solidFill>
                  <a:schemeClr val="tx1"/>
                </a:solidFill>
                <a:latin typeface="Arial" charset="0"/>
                <a:sym typeface="Wingdings" pitchFamily="2" charset="2"/>
              </a:rPr>
              <a:t>Nc</a:t>
            </a:r>
            <a:endParaRPr kumimoji="1" lang="en-US" altLang="ko-K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381753"/>
              </p:ext>
            </p:extLst>
          </p:nvPr>
        </p:nvGraphicFramePr>
        <p:xfrm>
          <a:off x="944563" y="2105025"/>
          <a:ext cx="23717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949" name="수식" r:id="rId11" imgW="1600200" imgH="317160" progId="Equation.3">
                  <p:embed/>
                </p:oleObj>
              </mc:Choice>
              <mc:Fallback>
                <p:oleObj name="수식" r:id="rId11" imgW="160020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563" y="2105025"/>
                        <a:ext cx="2371725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그림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1353" y="3940958"/>
            <a:ext cx="3991521" cy="276873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3706" y="824930"/>
            <a:ext cx="4021210" cy="2820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71406" y="957486"/>
            <a:ext cx="4932642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kumimoji="1" lang="en-US" altLang="ko-KR" i="1" dirty="0" smtClean="0">
                <a:latin typeface="Arial" charset="0"/>
              </a:rPr>
              <a:t>observation 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1406" y="5733256"/>
            <a:ext cx="4932642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1"/>
                </a:solidFill>
                <a:latin typeface="Arial" charset="0"/>
              </a:rPr>
              <a:t>Could be </a:t>
            </a:r>
            <a:r>
              <a:rPr kumimoji="1" lang="en-US" altLang="ko-KR" i="1" dirty="0" smtClean="0">
                <a:latin typeface="Arial" charset="0"/>
              </a:rPr>
              <a:t>done on nuclear target</a:t>
            </a:r>
            <a:endParaRPr kumimoji="1" lang="en-US" altLang="ko-KR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32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84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f1(1285) measurement by CLAS at J-Lab </a:t>
            </a:r>
            <a:r>
              <a:rPr lang="en-US" altLang="ko-KR" sz="1400" b="1" i="1" dirty="0" smtClean="0">
                <a:solidFill>
                  <a:schemeClr val="bg1"/>
                </a:solidFill>
                <a:latin typeface="Verdana" pitchFamily="34" charset="0"/>
              </a:rPr>
              <a:t>[PRC93,065202 (2016)]</a:t>
            </a:r>
            <a:endParaRPr lang="en-US" altLang="ko-KR" sz="14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581844" y="1484784"/>
            <a:ext cx="3126060" cy="3325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chemeClr val="tx1"/>
                </a:solidFill>
                <a:latin typeface="Arial" charset="0"/>
                <a:sym typeface="Wingdings" pitchFamily="2" charset="2"/>
              </a:rPr>
              <a:t> Missing </a:t>
            </a: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mass analysis for  </a:t>
            </a:r>
            <a:r>
              <a:rPr kumimoji="1" lang="en-US" altLang="ko-KR" sz="1600" dirty="0" smtClean="0">
                <a:latin typeface="Symbol" pitchFamily="18" charset="2"/>
                <a:sym typeface="Wingdings" pitchFamily="2" charset="2"/>
              </a:rPr>
              <a:t>h</a:t>
            </a:r>
            <a:endParaRPr kumimoji="1" lang="en-US" altLang="ko-KR" sz="1600" dirty="0">
              <a:solidFill>
                <a:schemeClr val="tx1"/>
              </a:solidFill>
              <a:latin typeface="Symbol" pitchFamily="18" charset="2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1199" y="980728"/>
            <a:ext cx="44672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2132856"/>
            <a:ext cx="3009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sp>
        <p:nvSpPr>
          <p:cNvPr id="53" name="Text Box 7"/>
          <p:cNvSpPr txBox="1">
            <a:spLocks noChangeArrowheads="1"/>
          </p:cNvSpPr>
          <p:nvPr/>
        </p:nvSpPr>
        <p:spPr bwMode="auto">
          <a:xfrm>
            <a:off x="1871606" y="3501008"/>
            <a:ext cx="7236898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kumimoji="1" lang="en-US" altLang="ko-KR" i="1" dirty="0" smtClean="0">
                <a:solidFill>
                  <a:schemeClr val="tx2"/>
                </a:solidFill>
                <a:latin typeface="Symbol" panose="05050102010706020507" pitchFamily="18" charset="2"/>
              </a:rPr>
              <a:t>r</a:t>
            </a: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– a</a:t>
            </a:r>
            <a:r>
              <a:rPr kumimoji="1" lang="en-US" altLang="ko-KR" i="1" baseline="-25000" dirty="0" smtClean="0">
                <a:solidFill>
                  <a:schemeClr val="tx2"/>
                </a:solidFill>
                <a:latin typeface="Arial" charset="0"/>
              </a:rPr>
              <a:t>1</a:t>
            </a: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 correlator</a:t>
            </a:r>
            <a:endParaRPr kumimoji="1" lang="en-US" altLang="ko-KR" i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71406" y="317621"/>
            <a:ext cx="7236898" cy="362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Singlet channel: </a:t>
            </a:r>
            <a:r>
              <a:rPr kumimoji="1" lang="en-US" altLang="ko-KR" i="1" dirty="0" smtClean="0">
                <a:solidFill>
                  <a:schemeClr val="tx2"/>
                </a:solidFill>
                <a:latin typeface="Symbol" pitchFamily="18" charset="2"/>
              </a:rPr>
              <a:t>w - </a:t>
            </a: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f</a:t>
            </a:r>
            <a:r>
              <a:rPr kumimoji="1" lang="en-US" altLang="ko-KR" i="1" baseline="-25000" dirty="0" smtClean="0">
                <a:solidFill>
                  <a:schemeClr val="tx2"/>
                </a:solidFill>
                <a:latin typeface="Arial" charset="0"/>
              </a:rPr>
              <a:t>1</a:t>
            </a: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(ideally mixed) correlator </a:t>
            </a:r>
            <a:endParaRPr kumimoji="1" lang="en-US" altLang="ko-KR" i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2172619" y="2477861"/>
            <a:ext cx="1224136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순서도: 가산 접합 36"/>
          <p:cNvSpPr/>
          <p:nvPr/>
        </p:nvSpPr>
        <p:spPr>
          <a:xfrm>
            <a:off x="2100611" y="2621877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순서도: 가산 접합 37"/>
          <p:cNvSpPr/>
          <p:nvPr/>
        </p:nvSpPr>
        <p:spPr>
          <a:xfrm>
            <a:off x="3324747" y="2621877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39" name="Object 10"/>
          <p:cNvGraphicFramePr>
            <a:graphicFrameLocks noChangeAspect="1"/>
          </p:cNvGraphicFramePr>
          <p:nvPr>
            <p:extLst/>
          </p:nvPr>
        </p:nvGraphicFramePr>
        <p:xfrm>
          <a:off x="807293" y="955226"/>
          <a:ext cx="7077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12" name="수식" r:id="rId3" imgW="4775040" imgH="406080" progId="Equation.3">
                  <p:embed/>
                </p:oleObj>
              </mc:Choice>
              <mc:Fallback>
                <p:oleObj name="수식" r:id="rId3" imgW="477504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293" y="955226"/>
                        <a:ext cx="7077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12"/>
          <p:cNvGraphicFramePr>
            <a:graphicFrameLocks noChangeAspect="1"/>
          </p:cNvGraphicFramePr>
          <p:nvPr>
            <p:extLst/>
          </p:nvPr>
        </p:nvGraphicFramePr>
        <p:xfrm>
          <a:off x="1808163" y="2472876"/>
          <a:ext cx="300037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13" name="수식" r:id="rId5" imgW="203040" imgH="241200" progId="Equation.3">
                  <p:embed/>
                </p:oleObj>
              </mc:Choice>
              <mc:Fallback>
                <p:oleObj name="수식" r:id="rId5" imgW="2030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8163" y="2472876"/>
                        <a:ext cx="300037" cy="357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타원 42"/>
          <p:cNvSpPr/>
          <p:nvPr/>
        </p:nvSpPr>
        <p:spPr>
          <a:xfrm>
            <a:off x="5507663" y="2477861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순서도: 가산 접합 44"/>
          <p:cNvSpPr/>
          <p:nvPr/>
        </p:nvSpPr>
        <p:spPr>
          <a:xfrm>
            <a:off x="5448288" y="2621877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타원 45"/>
          <p:cNvSpPr/>
          <p:nvPr/>
        </p:nvSpPr>
        <p:spPr>
          <a:xfrm>
            <a:off x="6240376" y="2477861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순서도: 가산 접합 46"/>
          <p:cNvSpPr/>
          <p:nvPr/>
        </p:nvSpPr>
        <p:spPr>
          <a:xfrm>
            <a:off x="6577176" y="2621877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85344" y="260648"/>
            <a:ext cx="5566776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49" name="Object 13"/>
          <p:cNvGraphicFramePr>
            <a:graphicFrameLocks noChangeAspect="1"/>
          </p:cNvGraphicFramePr>
          <p:nvPr>
            <p:extLst/>
          </p:nvPr>
        </p:nvGraphicFramePr>
        <p:xfrm>
          <a:off x="5238750" y="2549076"/>
          <a:ext cx="188913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14" name="수식" r:id="rId7" imgW="126720" imgH="164880" progId="Equation.3">
                  <p:embed/>
                </p:oleObj>
              </mc:Choice>
              <mc:Fallback>
                <p:oleObj name="수식" r:id="rId7" imgW="12672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8750" y="2549076"/>
                        <a:ext cx="188913" cy="24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16"/>
          <p:cNvGraphicFramePr>
            <a:graphicFrameLocks noChangeAspect="1"/>
          </p:cNvGraphicFramePr>
          <p:nvPr>
            <p:extLst/>
          </p:nvPr>
        </p:nvGraphicFramePr>
        <p:xfrm>
          <a:off x="760413" y="1772788"/>
          <a:ext cx="4295775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15" name="수식" r:id="rId9" imgW="2895480" imgH="241200" progId="Equation.3">
                  <p:embed/>
                </p:oleObj>
              </mc:Choice>
              <mc:Fallback>
                <p:oleObj name="수식" r:id="rId9" imgW="2895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413" y="1772788"/>
                        <a:ext cx="4295775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18"/>
          <p:cNvGraphicFramePr>
            <a:graphicFrameLocks noChangeAspect="1"/>
          </p:cNvGraphicFramePr>
          <p:nvPr>
            <p:extLst/>
          </p:nvPr>
        </p:nvGraphicFramePr>
        <p:xfrm>
          <a:off x="5321300" y="1725163"/>
          <a:ext cx="3408363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16" name="수식" r:id="rId11" imgW="2298600" imgH="304560" progId="Equation.3">
                  <p:embed/>
                </p:oleObj>
              </mc:Choice>
              <mc:Fallback>
                <p:oleObj name="수식" r:id="rId11" imgW="229860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1300" y="1725163"/>
                        <a:ext cx="3408363" cy="452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타원 63"/>
          <p:cNvSpPr/>
          <p:nvPr/>
        </p:nvSpPr>
        <p:spPr>
          <a:xfrm>
            <a:off x="2509168" y="2221701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=0</a:t>
            </a:r>
            <a:endParaRPr lang="ko-KR" altLang="en-US" sz="1400" dirty="0"/>
          </a:p>
        </p:txBody>
      </p:sp>
      <p:sp>
        <p:nvSpPr>
          <p:cNvPr id="65" name="타원 64"/>
          <p:cNvSpPr/>
          <p:nvPr/>
        </p:nvSpPr>
        <p:spPr>
          <a:xfrm>
            <a:off x="5808836" y="2405853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=0</a:t>
            </a:r>
            <a:endParaRPr lang="ko-KR" altLang="en-US" sz="1400" dirty="0"/>
          </a:p>
        </p:txBody>
      </p:sp>
      <p:graphicFrame>
        <p:nvGraphicFramePr>
          <p:cNvPr id="66" name="Object 26"/>
          <p:cNvGraphicFramePr>
            <a:graphicFrameLocks noChangeAspect="1"/>
          </p:cNvGraphicFramePr>
          <p:nvPr>
            <p:extLst/>
          </p:nvPr>
        </p:nvGraphicFramePr>
        <p:xfrm>
          <a:off x="2195736" y="2189829"/>
          <a:ext cx="2635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17" name="Equation" r:id="rId13" imgW="177480" imgH="215640" progId="Equation.3">
                  <p:embed/>
                </p:oleObj>
              </mc:Choice>
              <mc:Fallback>
                <p:oleObj name="Equation" r:id="rId13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189829"/>
                        <a:ext cx="26352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27"/>
          <p:cNvGraphicFramePr>
            <a:graphicFrameLocks noChangeAspect="1"/>
          </p:cNvGraphicFramePr>
          <p:nvPr>
            <p:extLst/>
          </p:nvPr>
        </p:nvGraphicFramePr>
        <p:xfrm>
          <a:off x="3203848" y="2189829"/>
          <a:ext cx="2825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18" name="Equation" r:id="rId15" imgW="190440" imgH="215640" progId="Equation.3">
                  <p:embed/>
                </p:oleObj>
              </mc:Choice>
              <mc:Fallback>
                <p:oleObj name="Equation" r:id="rId15" imgW="190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2189829"/>
                        <a:ext cx="28257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28"/>
          <p:cNvGraphicFramePr>
            <a:graphicFrameLocks noChangeAspect="1"/>
          </p:cNvGraphicFramePr>
          <p:nvPr>
            <p:extLst/>
          </p:nvPr>
        </p:nvGraphicFramePr>
        <p:xfrm>
          <a:off x="2411760" y="3074240"/>
          <a:ext cx="62230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19" name="Equation" r:id="rId17" imgW="419040" imgH="228600" progId="Equation.3">
                  <p:embed/>
                </p:oleObj>
              </mc:Choice>
              <mc:Fallback>
                <p:oleObj name="Equation" r:id="rId17" imgW="419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3074240"/>
                        <a:ext cx="622300" cy="33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29"/>
          <p:cNvGraphicFramePr>
            <a:graphicFrameLocks noChangeAspect="1"/>
          </p:cNvGraphicFramePr>
          <p:nvPr>
            <p:extLst/>
          </p:nvPr>
        </p:nvGraphicFramePr>
        <p:xfrm>
          <a:off x="5866804" y="3087833"/>
          <a:ext cx="433388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20" name="Equation" r:id="rId19" imgW="291960" imgH="215640" progId="Equation.3">
                  <p:embed/>
                </p:oleObj>
              </mc:Choice>
              <mc:Fallback>
                <p:oleObj name="Equation" r:id="rId19" imgW="2919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6804" y="3087833"/>
                        <a:ext cx="433388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12"/>
          <p:cNvGraphicFramePr>
            <a:graphicFrameLocks noChangeAspect="1"/>
          </p:cNvGraphicFramePr>
          <p:nvPr>
            <p:extLst/>
          </p:nvPr>
        </p:nvGraphicFramePr>
        <p:xfrm>
          <a:off x="3551883" y="2477861"/>
          <a:ext cx="300037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21" name="수식" r:id="rId21" imgW="203040" imgH="241200" progId="Equation.3">
                  <p:embed/>
                </p:oleObj>
              </mc:Choice>
              <mc:Fallback>
                <p:oleObj name="수식" r:id="rId21" imgW="2030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1883" y="2477861"/>
                        <a:ext cx="300037" cy="357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13"/>
          <p:cNvGraphicFramePr>
            <a:graphicFrameLocks noChangeAspect="1"/>
          </p:cNvGraphicFramePr>
          <p:nvPr>
            <p:extLst/>
          </p:nvPr>
        </p:nvGraphicFramePr>
        <p:xfrm>
          <a:off x="6804248" y="2549076"/>
          <a:ext cx="207962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22" name="수식" r:id="rId22" imgW="139680" imgH="164880" progId="Equation.3">
                  <p:embed/>
                </p:oleObj>
              </mc:Choice>
              <mc:Fallback>
                <p:oleObj name="수식" r:id="rId22" imgW="1396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2549076"/>
                        <a:ext cx="207962" cy="24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" name="Picture 1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040055" y="4164582"/>
            <a:ext cx="2811596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 Box 7"/>
          <p:cNvSpPr txBox="1">
            <a:spLocks noChangeArrowheads="1"/>
          </p:cNvSpPr>
          <p:nvPr/>
        </p:nvSpPr>
        <p:spPr bwMode="auto">
          <a:xfrm>
            <a:off x="71406" y="4422077"/>
            <a:ext cx="7236898" cy="362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Combine with existing data on </a:t>
            </a:r>
            <a:r>
              <a:rPr kumimoji="1" lang="en-US" altLang="ko-KR" i="1" dirty="0" smtClean="0">
                <a:solidFill>
                  <a:schemeClr val="tx2"/>
                </a:solidFill>
                <a:latin typeface="Symbol" pitchFamily="18" charset="2"/>
              </a:rPr>
              <a:t>w, h</a:t>
            </a: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’</a:t>
            </a:r>
            <a:endParaRPr kumimoji="1" lang="en-US" altLang="ko-KR" i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85344" y="4365104"/>
            <a:ext cx="4342640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Text Box 7"/>
          <p:cNvSpPr txBox="1">
            <a:spLocks noChangeArrowheads="1"/>
          </p:cNvSpPr>
          <p:nvPr/>
        </p:nvSpPr>
        <p:spPr bwMode="auto">
          <a:xfrm>
            <a:off x="395536" y="5328208"/>
            <a:ext cx="6520238" cy="732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kumimoji="1" lang="en-US" altLang="ko-KR" sz="1600" dirty="0" smtClean="0">
                <a:latin typeface="Arial" charset="0"/>
              </a:rPr>
              <a:t>Can learn about chiral and UA(1) symmetry </a:t>
            </a:r>
          </a:p>
          <a:p>
            <a:pPr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>
                <a:latin typeface="Arial" charset="0"/>
              </a:rPr>
              <a:t> </a:t>
            </a:r>
            <a:r>
              <a:rPr kumimoji="1" lang="en-US" altLang="ko-KR" sz="1600" dirty="0" smtClean="0">
                <a:latin typeface="Arial" charset="0"/>
              </a:rPr>
              <a:t>        and masses of hadron</a:t>
            </a:r>
            <a:endParaRPr kumimoji="1" lang="en-US" altLang="ko-KR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143109" y="173025"/>
            <a:ext cx="4929221" cy="898521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Summary</a:t>
            </a:r>
            <a:endParaRPr kumimoji="0" lang="ko-KR" altLang="en-US" sz="32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+mj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23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71472" y="1214422"/>
            <a:ext cx="81769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dirty="0" err="1" smtClean="0"/>
              <a:t>Chiral</a:t>
            </a:r>
            <a:r>
              <a:rPr lang="en-US" altLang="ko-KR" dirty="0" smtClean="0"/>
              <a:t> order parameter: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dirty="0" smtClean="0"/>
              <a:t>  f</a:t>
            </a:r>
            <a:r>
              <a:rPr lang="en-US" altLang="ko-KR" baseline="-25000" dirty="0" smtClean="0"/>
              <a:t>1</a:t>
            </a:r>
            <a:r>
              <a:rPr lang="en-US" altLang="ko-KR" dirty="0" smtClean="0"/>
              <a:t>(1285) and </a:t>
            </a:r>
            <a:r>
              <a:rPr lang="en-US" altLang="ko-KR" dirty="0" smtClean="0">
                <a:latin typeface="Symbol" pitchFamily="18" charset="2"/>
              </a:rPr>
              <a:t>w</a:t>
            </a:r>
            <a:r>
              <a:rPr lang="en-US" altLang="ko-KR" dirty="0" smtClean="0"/>
              <a:t> are chiral partners in large </a:t>
            </a:r>
            <a:r>
              <a:rPr lang="en-US" altLang="ko-KR" dirty="0" err="1" smtClean="0"/>
              <a:t>Nc</a:t>
            </a:r>
            <a:r>
              <a:rPr lang="en-US" altLang="ko-KR" dirty="0" smtClean="0"/>
              <a:t> when disconnected diagrams are neglected:  Masses are expected to change in nuclear medium by partial chiral symmetry restoration </a:t>
            </a:r>
          </a:p>
          <a:p>
            <a:pPr marL="342900" indent="-342900">
              <a:lnSpc>
                <a:spcPct val="200000"/>
              </a:lnSpc>
              <a:buAutoNum type="arabicPeriod" startAt="3"/>
            </a:pPr>
            <a:r>
              <a:rPr lang="en-US" altLang="ko-KR" dirty="0" smtClean="0"/>
              <a:t> </a:t>
            </a:r>
            <a:r>
              <a:rPr lang="en-US" altLang="ko-KR" dirty="0" err="1" smtClean="0"/>
              <a:t>Photoproduction</a:t>
            </a:r>
            <a:r>
              <a:rPr lang="en-US" altLang="ko-KR" dirty="0" smtClean="0"/>
              <a:t> of f</a:t>
            </a:r>
            <a:r>
              <a:rPr lang="en-US" altLang="ko-KR" baseline="-25000" dirty="0" smtClean="0"/>
              <a:t>1</a:t>
            </a:r>
            <a:r>
              <a:rPr lang="en-US" altLang="ko-KR" dirty="0" smtClean="0"/>
              <a:t>(1285) on proton can be generalized to nuclear target  </a:t>
            </a:r>
            <a:r>
              <a:rPr lang="en-US" altLang="ko-KR" dirty="0" smtClean="0">
                <a:sym typeface="Wingdings" pitchFamily="2" charset="2"/>
              </a:rPr>
              <a:t> will mass of </a:t>
            </a:r>
            <a:r>
              <a:rPr lang="en-US" altLang="ko-KR" dirty="0" err="1" smtClean="0">
                <a:sym typeface="Wingdings" pitchFamily="2" charset="2"/>
              </a:rPr>
              <a:t>chiral</a:t>
            </a:r>
            <a:r>
              <a:rPr lang="en-US" altLang="ko-KR" dirty="0" smtClean="0">
                <a:sym typeface="Wingdings" pitchFamily="2" charset="2"/>
              </a:rPr>
              <a:t> partners change?</a:t>
            </a:r>
            <a:endParaRPr lang="en-US" altLang="ko-KR" dirty="0" smtClean="0"/>
          </a:p>
          <a:p>
            <a:pPr marL="342900" indent="-342900">
              <a:lnSpc>
                <a:spcPct val="200000"/>
              </a:lnSpc>
              <a:buAutoNum type="arabicPeriod" startAt="3"/>
            </a:pPr>
            <a:r>
              <a:rPr lang="en-US" altLang="ko-KR" dirty="0"/>
              <a:t> </a:t>
            </a:r>
            <a:r>
              <a:rPr lang="en-US" altLang="ko-KR" dirty="0" smtClean="0"/>
              <a:t> </a:t>
            </a:r>
            <a:r>
              <a:rPr lang="en-US" altLang="ko-KR" dirty="0" smtClean="0">
                <a:latin typeface="Symbol" panose="05050102010706020507" pitchFamily="18" charset="2"/>
              </a:rPr>
              <a:t>w,</a:t>
            </a:r>
            <a:r>
              <a:rPr lang="en-US" altLang="ko-KR" dirty="0" smtClean="0"/>
              <a:t> f</a:t>
            </a:r>
            <a:r>
              <a:rPr lang="en-US" altLang="ko-KR" baseline="-25000" dirty="0" smtClean="0"/>
              <a:t>1</a:t>
            </a:r>
            <a:r>
              <a:rPr lang="en-US" altLang="ko-KR" dirty="0" smtClean="0"/>
              <a:t> , </a:t>
            </a:r>
            <a:r>
              <a:rPr lang="en-US" altLang="ko-KR" dirty="0" smtClean="0">
                <a:latin typeface="Symbol" panose="05050102010706020507" pitchFamily="18" charset="2"/>
              </a:rPr>
              <a:t>h</a:t>
            </a:r>
            <a:r>
              <a:rPr lang="en-US" altLang="ko-KR" dirty="0" smtClean="0"/>
              <a:t> ‘ all have small width and Direct observation of chiral symmetry restoration and UA(1) breaking effects</a:t>
            </a:r>
            <a:r>
              <a:rPr lang="en-US" altLang="ko-KR" dirty="0" smtClean="0">
                <a:sym typeface="Wingdings" pitchFamily="2" charset="2"/>
              </a:rPr>
              <a:t> understand mass generation in hadrons</a:t>
            </a:r>
            <a:endParaRPr lang="en-US" altLang="ko-KR" dirty="0" smtClean="0"/>
          </a:p>
        </p:txBody>
      </p:sp>
      <p:graphicFrame>
        <p:nvGraphicFramePr>
          <p:cNvPr id="158721" name="Object 1"/>
          <p:cNvGraphicFramePr>
            <a:graphicFrameLocks noChangeAspect="1"/>
          </p:cNvGraphicFramePr>
          <p:nvPr/>
        </p:nvGraphicFramePr>
        <p:xfrm>
          <a:off x="3790999" y="1412776"/>
          <a:ext cx="1789113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9" name="Equation" r:id="rId3" imgW="1206360" imgH="253800" progId="Equation.3">
                  <p:embed/>
                </p:oleObj>
              </mc:Choice>
              <mc:Fallback>
                <p:oleObj name="Equation" r:id="rId3" imgW="120636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0999" y="1412776"/>
                        <a:ext cx="1789113" cy="376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1406" y="1750302"/>
            <a:ext cx="7956978" cy="9864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1400" i="1" dirty="0" smtClean="0">
                <a:solidFill>
                  <a:srgbClr val="FF0000"/>
                </a:solidFill>
                <a:latin typeface="Arial" charset="0"/>
              </a:rPr>
              <a:t>Gluons  only                                    from low energy theorem                                    </a:t>
            </a: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endParaRPr kumimoji="1" lang="en-US" altLang="ko-KR" sz="1400" i="1" dirty="0" smtClean="0">
              <a:solidFill>
                <a:srgbClr val="FF0000"/>
              </a:solidFill>
              <a:latin typeface="Arial" charset="0"/>
            </a:endParaRP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1400" i="1" dirty="0" smtClean="0">
                <a:latin typeface="Arial" charset="0"/>
              </a:rPr>
              <a:t>With quarks                                                                                                              using</a:t>
            </a:r>
            <a:endParaRPr kumimoji="1" lang="en-US" altLang="ko-KR" sz="1400" i="1" dirty="0">
              <a:latin typeface="Arial" charset="0"/>
            </a:endParaRPr>
          </a:p>
        </p:txBody>
      </p:sp>
      <p:graphicFrame>
        <p:nvGraphicFramePr>
          <p:cNvPr id="29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36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ko-KR" sz="2000" b="1" i="1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’ mass?     Witten-</a:t>
            </a:r>
            <a:r>
              <a:rPr lang="en-US" altLang="ko-KR" sz="2000" b="1" i="1" dirty="0" err="1" smtClean="0">
                <a:solidFill>
                  <a:schemeClr val="bg1"/>
                </a:solidFill>
                <a:latin typeface="Verdana" pitchFamily="34" charset="0"/>
              </a:rPr>
              <a:t>Veneziano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formula  - I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85001" name="Object 9"/>
          <p:cNvGraphicFramePr>
            <a:graphicFrameLocks noChangeAspect="1"/>
          </p:cNvGraphicFramePr>
          <p:nvPr/>
        </p:nvGraphicFramePr>
        <p:xfrm>
          <a:off x="1979712" y="908720"/>
          <a:ext cx="295592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37" name="수식" r:id="rId5" imgW="1993680" imgH="304560" progId="Equation.3">
                  <p:embed/>
                </p:oleObj>
              </mc:Choice>
              <mc:Fallback>
                <p:oleObj name="수식" r:id="rId5" imgW="199368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908720"/>
                        <a:ext cx="2955925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7" name="Object 9"/>
          <p:cNvGraphicFramePr>
            <a:graphicFrameLocks noChangeAspect="1"/>
          </p:cNvGraphicFramePr>
          <p:nvPr/>
        </p:nvGraphicFramePr>
        <p:xfrm>
          <a:off x="1979712" y="1748731"/>
          <a:ext cx="1204912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38" name="수식" r:id="rId7" imgW="812520" imgH="228600" progId="Equation.3">
                  <p:embed/>
                </p:oleObj>
              </mc:Choice>
              <mc:Fallback>
                <p:oleObj name="수식" r:id="rId7" imgW="812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748731"/>
                        <a:ext cx="1204912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1406" y="3279790"/>
            <a:ext cx="2889242" cy="3185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1400" i="1" dirty="0" smtClean="0">
                <a:solidFill>
                  <a:schemeClr val="tx1"/>
                </a:solidFill>
                <a:latin typeface="Arial" charset="0"/>
              </a:rPr>
              <a:t>Large </a:t>
            </a:r>
            <a:r>
              <a:rPr kumimoji="1" lang="en-US" altLang="ko-KR" sz="1400" i="1" dirty="0" err="1" smtClean="0">
                <a:solidFill>
                  <a:schemeClr val="tx1"/>
                </a:solidFill>
                <a:latin typeface="Arial" charset="0"/>
              </a:rPr>
              <a:t>Nc</a:t>
            </a:r>
            <a:r>
              <a:rPr kumimoji="1" lang="en-US" altLang="ko-KR" sz="1400" i="1" dirty="0" smtClean="0">
                <a:solidFill>
                  <a:schemeClr val="tx1"/>
                </a:solidFill>
                <a:latin typeface="Arial" charset="0"/>
              </a:rPr>
              <a:t> argument</a:t>
            </a:r>
            <a:endParaRPr kumimoji="1" lang="en-US" altLang="ko-KR" sz="14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2" name="Object 9"/>
          <p:cNvGraphicFramePr>
            <a:graphicFrameLocks noChangeAspect="1"/>
          </p:cNvGraphicFramePr>
          <p:nvPr/>
        </p:nvGraphicFramePr>
        <p:xfrm>
          <a:off x="2606675" y="2997200"/>
          <a:ext cx="5594350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39" name="수식" r:id="rId9" imgW="3771720" imgH="545760" progId="Equation.3">
                  <p:embed/>
                </p:oleObj>
              </mc:Choice>
              <mc:Fallback>
                <p:oleObj name="수식" r:id="rId9" imgW="377172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6675" y="2997200"/>
                        <a:ext cx="5594350" cy="808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702" name="Object 14"/>
          <p:cNvGraphicFramePr>
            <a:graphicFrameLocks noChangeAspect="1"/>
          </p:cNvGraphicFramePr>
          <p:nvPr/>
        </p:nvGraphicFramePr>
        <p:xfrm>
          <a:off x="1891952" y="2368550"/>
          <a:ext cx="48402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40" name="Equation" r:id="rId11" imgW="3263760" imgH="279360" progId="Equation.3">
                  <p:embed/>
                </p:oleObj>
              </mc:Choice>
              <mc:Fallback>
                <p:oleObj name="Equation" r:id="rId11" imgW="32637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1952" y="2368550"/>
                        <a:ext cx="4840288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타원 15"/>
          <p:cNvSpPr/>
          <p:nvPr/>
        </p:nvSpPr>
        <p:spPr>
          <a:xfrm>
            <a:off x="4053464" y="4149080"/>
            <a:ext cx="1224136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순서도: 가산 접합 16"/>
          <p:cNvSpPr/>
          <p:nvPr/>
        </p:nvSpPr>
        <p:spPr>
          <a:xfrm>
            <a:off x="3981456" y="4293096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순서도: 가산 접합 17"/>
          <p:cNvSpPr/>
          <p:nvPr/>
        </p:nvSpPr>
        <p:spPr>
          <a:xfrm>
            <a:off x="5205592" y="4293096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9" name="Object 12"/>
          <p:cNvGraphicFramePr>
            <a:graphicFrameLocks noChangeAspect="1"/>
          </p:cNvGraphicFramePr>
          <p:nvPr/>
        </p:nvGraphicFramePr>
        <p:xfrm>
          <a:off x="3491880" y="4163517"/>
          <a:ext cx="395287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41" name="수식" r:id="rId13" imgW="266400" imgH="215640" progId="Equation.3">
                  <p:embed/>
                </p:oleObj>
              </mc:Choice>
              <mc:Fallback>
                <p:oleObj name="수식" r:id="rId13" imgW="266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4163517"/>
                        <a:ext cx="395287" cy="319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705" name="Object 17"/>
          <p:cNvGraphicFramePr>
            <a:graphicFrameLocks noChangeAspect="1"/>
          </p:cNvGraphicFramePr>
          <p:nvPr/>
        </p:nvGraphicFramePr>
        <p:xfrm>
          <a:off x="5422760" y="4177841"/>
          <a:ext cx="395288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42" name="수식" r:id="rId15" imgW="266400" imgH="215640" progId="Equation.3">
                  <p:embed/>
                </p:oleObj>
              </mc:Choice>
              <mc:Fallback>
                <p:oleObj name="수식" r:id="rId15" imgW="266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2760" y="4177841"/>
                        <a:ext cx="395288" cy="319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타원 22"/>
          <p:cNvSpPr/>
          <p:nvPr/>
        </p:nvSpPr>
        <p:spPr>
          <a:xfrm>
            <a:off x="4157096" y="4221128"/>
            <a:ext cx="1008000" cy="28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/>
          <p:cNvSpPr/>
          <p:nvPr/>
        </p:nvSpPr>
        <p:spPr>
          <a:xfrm>
            <a:off x="6695848" y="4149080"/>
            <a:ext cx="1224136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순서도: 가산 접합 25"/>
          <p:cNvSpPr/>
          <p:nvPr/>
        </p:nvSpPr>
        <p:spPr>
          <a:xfrm>
            <a:off x="6623840" y="4293096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순서도: 가산 접합 26"/>
          <p:cNvSpPr/>
          <p:nvPr/>
        </p:nvSpPr>
        <p:spPr>
          <a:xfrm>
            <a:off x="7847976" y="4293096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8" name="Object 12"/>
          <p:cNvGraphicFramePr>
            <a:graphicFrameLocks noChangeAspect="1"/>
          </p:cNvGraphicFramePr>
          <p:nvPr/>
        </p:nvGraphicFramePr>
        <p:xfrm>
          <a:off x="6134264" y="4163517"/>
          <a:ext cx="395287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43" name="수식" r:id="rId17" imgW="266400" imgH="215640" progId="Equation.3">
                  <p:embed/>
                </p:oleObj>
              </mc:Choice>
              <mc:Fallback>
                <p:oleObj name="수식" r:id="rId17" imgW="266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4264" y="4163517"/>
                        <a:ext cx="395287" cy="319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7"/>
          <p:cNvGraphicFramePr>
            <a:graphicFrameLocks noChangeAspect="1"/>
          </p:cNvGraphicFramePr>
          <p:nvPr/>
        </p:nvGraphicFramePr>
        <p:xfrm>
          <a:off x="8065144" y="4177841"/>
          <a:ext cx="395288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44" name="수식" r:id="rId18" imgW="266400" imgH="215640" progId="Equation.3">
                  <p:embed/>
                </p:oleObj>
              </mc:Choice>
              <mc:Fallback>
                <p:oleObj name="수식" r:id="rId18" imgW="266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5144" y="4177841"/>
                        <a:ext cx="395288" cy="319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"/>
          <p:cNvGraphicFramePr>
            <a:graphicFrameLocks noChangeAspect="1"/>
          </p:cNvGraphicFramePr>
          <p:nvPr/>
        </p:nvGraphicFramePr>
        <p:xfrm>
          <a:off x="2462634" y="5085184"/>
          <a:ext cx="376555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45" name="수식" r:id="rId19" imgW="2539800" imgH="558720" progId="Equation.3">
                  <p:embed/>
                </p:oleObj>
              </mc:Choice>
              <mc:Fallback>
                <p:oleObj name="수식" r:id="rId19" imgW="253980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2634" y="5085184"/>
                        <a:ext cx="3765550" cy="82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709" name="Object 21"/>
          <p:cNvGraphicFramePr>
            <a:graphicFrameLocks noChangeAspect="1"/>
          </p:cNvGraphicFramePr>
          <p:nvPr/>
        </p:nvGraphicFramePr>
        <p:xfrm>
          <a:off x="4565650" y="4675064"/>
          <a:ext cx="338138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46" name="수식" r:id="rId21" imgW="228600" imgH="241200" progId="Equation.3">
                  <p:embed/>
                </p:oleObj>
              </mc:Choice>
              <mc:Fallback>
                <p:oleObj name="수식" r:id="rId21" imgW="228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5650" y="4675064"/>
                        <a:ext cx="338138" cy="357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710" name="Object 22"/>
          <p:cNvGraphicFramePr>
            <a:graphicFrameLocks noChangeAspect="1"/>
          </p:cNvGraphicFramePr>
          <p:nvPr/>
        </p:nvGraphicFramePr>
        <p:xfrm>
          <a:off x="7205663" y="4662364"/>
          <a:ext cx="300037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47" name="수식" r:id="rId23" imgW="203040" imgH="228600" progId="Equation.3">
                  <p:embed/>
                </p:oleObj>
              </mc:Choice>
              <mc:Fallback>
                <p:oleObj name="수식" r:id="rId23" imgW="203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5663" y="4662364"/>
                        <a:ext cx="300037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62006" y="5376111"/>
            <a:ext cx="2889242" cy="3023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1400" i="1" dirty="0" smtClean="0">
                <a:solidFill>
                  <a:schemeClr val="tx1"/>
                </a:solidFill>
                <a:latin typeface="Arial" charset="0"/>
              </a:rPr>
              <a:t>Need  </a:t>
            </a:r>
            <a:r>
              <a:rPr kumimoji="1" lang="en-US" altLang="ko-KR" sz="1400" i="1" dirty="0" smtClean="0">
                <a:latin typeface="Arial" charset="0"/>
              </a:rPr>
              <a:t> </a:t>
            </a:r>
            <a:r>
              <a:rPr kumimoji="1" lang="en-US" altLang="ko-KR" sz="1400" i="1" dirty="0" smtClean="0">
                <a:latin typeface="Symbol" pitchFamily="18" charset="2"/>
              </a:rPr>
              <a:t>h</a:t>
            </a:r>
            <a:r>
              <a:rPr kumimoji="1" lang="en-US" altLang="ko-KR" sz="1400" i="1" dirty="0" smtClean="0">
                <a:latin typeface="Arial" charset="0"/>
              </a:rPr>
              <a:t>‘ meson</a:t>
            </a:r>
            <a:endParaRPr kumimoji="1" lang="en-US" altLang="ko-KR" sz="14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14711" name="Object 23"/>
          <p:cNvGraphicFramePr>
            <a:graphicFrameLocks noChangeAspect="1"/>
          </p:cNvGraphicFramePr>
          <p:nvPr/>
        </p:nvGraphicFramePr>
        <p:xfrm>
          <a:off x="1196132" y="5883275"/>
          <a:ext cx="3748088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48" name="Equation" r:id="rId25" imgW="2527200" imgH="558720" progId="Equation.3">
                  <p:embed/>
                </p:oleObj>
              </mc:Choice>
              <mc:Fallback>
                <p:oleObj name="Equation" r:id="rId25" imgW="252720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6132" y="5883275"/>
                        <a:ext cx="3748088" cy="823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그룹 37"/>
          <p:cNvGrpSpPr/>
          <p:nvPr/>
        </p:nvGrpSpPr>
        <p:grpSpPr>
          <a:xfrm>
            <a:off x="467544" y="3212976"/>
            <a:ext cx="4176464" cy="3312368"/>
            <a:chOff x="467544" y="3212976"/>
            <a:chExt cx="4176464" cy="3312368"/>
          </a:xfrm>
        </p:grpSpPr>
        <p:sp>
          <p:nvSpPr>
            <p:cNvPr id="35" name="직사각형 34"/>
            <p:cNvSpPr/>
            <p:nvPr/>
          </p:nvSpPr>
          <p:spPr>
            <a:xfrm>
              <a:off x="467544" y="3212976"/>
              <a:ext cx="1800200" cy="4320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2708176" y="6173688"/>
              <a:ext cx="567680" cy="3516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3419872" y="5912704"/>
              <a:ext cx="1224136" cy="4320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aphicFrame>
        <p:nvGraphicFramePr>
          <p:cNvPr id="228367" name="Object 15"/>
          <p:cNvGraphicFramePr>
            <a:graphicFrameLocks noChangeAspect="1"/>
          </p:cNvGraphicFramePr>
          <p:nvPr/>
        </p:nvGraphicFramePr>
        <p:xfrm>
          <a:off x="7556500" y="2348880"/>
          <a:ext cx="10334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49" name="Equation" r:id="rId27" imgW="939600" imgH="393480" progId="Equation.3">
                  <p:embed/>
                </p:oleObj>
              </mc:Choice>
              <mc:Fallback>
                <p:oleObj name="Equation" r:id="rId27" imgW="939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0" y="2348880"/>
                        <a:ext cx="1033463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690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1406" y="404664"/>
            <a:ext cx="8317018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sz="2000" i="1" dirty="0" smtClean="0">
                <a:solidFill>
                  <a:schemeClr val="tx1"/>
                </a:solidFill>
                <a:latin typeface="Arial" charset="0"/>
              </a:rPr>
              <a:t>W-V formula at finite density:  </a:t>
            </a:r>
            <a:r>
              <a:rPr lang="en-US" altLang="ko-KR" sz="1100" dirty="0" smtClean="0">
                <a:latin typeface="Verdana" pitchFamily="34" charset="0"/>
              </a:rPr>
              <a:t>Y. Kwon, SHL, K. Morita, G. Wolf, PRD86,034014 (2012) </a:t>
            </a:r>
            <a:r>
              <a:rPr kumimoji="1" lang="en-US" altLang="ko-KR" sz="1100" i="1" dirty="0" smtClean="0">
                <a:solidFill>
                  <a:schemeClr val="tx1"/>
                </a:solidFill>
                <a:latin typeface="Arial" charset="0"/>
              </a:rPr>
              <a:t> </a:t>
            </a:r>
            <a:endParaRPr kumimoji="1" lang="en-US" altLang="ko-KR" sz="1100" i="1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16745" name="Object 9"/>
          <p:cNvGraphicFramePr>
            <a:graphicFrameLocks noChangeAspect="1"/>
          </p:cNvGraphicFramePr>
          <p:nvPr/>
        </p:nvGraphicFramePr>
        <p:xfrm>
          <a:off x="4527699" y="2566988"/>
          <a:ext cx="3068637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10" name="Equation" r:id="rId3" imgW="2070000" imgH="495000" progId="Equation.3">
                  <p:embed/>
                </p:oleObj>
              </mc:Choice>
              <mc:Fallback>
                <p:oleObj name="Equation" r:id="rId3" imgW="20700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7699" y="2566988"/>
                        <a:ext cx="3068637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48" name="Object 12"/>
          <p:cNvGraphicFramePr>
            <a:graphicFrameLocks noChangeAspect="1"/>
          </p:cNvGraphicFramePr>
          <p:nvPr/>
        </p:nvGraphicFramePr>
        <p:xfrm>
          <a:off x="1802066" y="2526810"/>
          <a:ext cx="1901825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11" name="수식" r:id="rId5" imgW="1282680" imgH="558720" progId="Equation.3">
                  <p:embed/>
                </p:oleObj>
              </mc:Choice>
              <mc:Fallback>
                <p:oleObj name="수식" r:id="rId5" imgW="128268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2066" y="2526810"/>
                        <a:ext cx="1901825" cy="823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직선 화살표 연결선 12"/>
          <p:cNvCxnSpPr/>
          <p:nvPr/>
        </p:nvCxnSpPr>
        <p:spPr>
          <a:xfrm>
            <a:off x="3818290" y="2990682"/>
            <a:ext cx="504056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466362" y="3479930"/>
            <a:ext cx="4320480" cy="3185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400" i="1" dirty="0" smtClean="0">
                <a:solidFill>
                  <a:srgbClr val="002060"/>
                </a:solidFill>
                <a:latin typeface="Arial" charset="0"/>
              </a:rPr>
              <a:t>Very small change</a:t>
            </a:r>
            <a:endParaRPr kumimoji="1" lang="en-US" altLang="ko-KR" sz="1400" i="1" dirty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17" name="직선 연결선 16"/>
          <p:cNvCxnSpPr/>
          <p:nvPr/>
        </p:nvCxnSpPr>
        <p:spPr>
          <a:xfrm>
            <a:off x="5834514" y="3350722"/>
            <a:ext cx="576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5176" name="Object 8"/>
          <p:cNvGraphicFramePr>
            <a:graphicFrameLocks noChangeAspect="1"/>
          </p:cNvGraphicFramePr>
          <p:nvPr/>
        </p:nvGraphicFramePr>
        <p:xfrm>
          <a:off x="2038350" y="1231900"/>
          <a:ext cx="473075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12" name="Equation" r:id="rId7" imgW="317160" imgH="253800" progId="Equation.3">
                  <p:embed/>
                </p:oleObj>
              </mc:Choice>
              <mc:Fallback>
                <p:oleObj name="Equation" r:id="rId7" imgW="317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8350" y="1231900"/>
                        <a:ext cx="473075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직선 화살표 연결선 17"/>
          <p:cNvCxnSpPr/>
          <p:nvPr/>
        </p:nvCxnSpPr>
        <p:spPr>
          <a:xfrm>
            <a:off x="2337186" y="1765242"/>
            <a:ext cx="0" cy="64807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67544" y="4878067"/>
            <a:ext cx="8136904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i="1" dirty="0" smtClean="0">
                <a:latin typeface="Arial" charset="0"/>
              </a:rPr>
              <a:t>Therefore , </a:t>
            </a:r>
            <a:r>
              <a:rPr kumimoji="1" lang="en-US" altLang="ko-KR" i="1" dirty="0" smtClean="0">
                <a:solidFill>
                  <a:srgbClr val="FF0000"/>
                </a:solidFill>
                <a:latin typeface="Arial" charset="0"/>
              </a:rPr>
              <a:t>                     </a:t>
            </a:r>
          </a:p>
        </p:txBody>
      </p:sp>
      <p:graphicFrame>
        <p:nvGraphicFramePr>
          <p:cNvPr id="148487" name="Object 7"/>
          <p:cNvGraphicFramePr>
            <a:graphicFrameLocks noChangeAspect="1"/>
          </p:cNvGraphicFramePr>
          <p:nvPr/>
        </p:nvGraphicFramePr>
        <p:xfrm>
          <a:off x="1736725" y="4772025"/>
          <a:ext cx="2241550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13" name="Equation" r:id="rId9" imgW="1117440" imgH="279360" progId="Equation.3">
                  <p:embed/>
                </p:oleObj>
              </mc:Choice>
              <mc:Fallback>
                <p:oleObj name="Equation" r:id="rId9" imgW="11174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6725" y="4772025"/>
                        <a:ext cx="2241550" cy="55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555776" y="1965698"/>
            <a:ext cx="3312368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i="1" dirty="0" smtClean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  Most model calculations</a:t>
            </a:r>
            <a:endParaRPr kumimoji="1" lang="en-US" altLang="ko-KR" i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09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sp>
        <p:nvSpPr>
          <p:cNvPr id="113" name="Rectangle 2"/>
          <p:cNvSpPr txBox="1">
            <a:spLocks noChangeArrowheads="1"/>
          </p:cNvSpPr>
          <p:nvPr/>
        </p:nvSpPr>
        <p:spPr>
          <a:xfrm>
            <a:off x="0" y="1000108"/>
            <a:ext cx="2928958" cy="500066"/>
          </a:xfrm>
          <a:prstGeom prst="rect">
            <a:avLst/>
          </a:prstGeom>
          <a:solidFill>
            <a:srgbClr val="F2E9E6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QCD </a:t>
            </a:r>
            <a:r>
              <a:rPr lang="en-US" altLang="ko-KR" sz="2400" dirty="0" err="1" smtClean="0">
                <a:latin typeface="Arial" pitchFamily="34" charset="0"/>
                <a:ea typeface="HY헤드라인M" pitchFamily="18" charset="-127"/>
                <a:cs typeface="+mj-cs"/>
              </a:rPr>
              <a:t>Lagrangian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+mj-cs"/>
            </a:endParaRPr>
          </a:p>
        </p:txBody>
      </p:sp>
      <p:graphicFrame>
        <p:nvGraphicFramePr>
          <p:cNvPr id="25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82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UA(1) breaking and Chiral symmetry breaking in QCD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173067" name="Object 11"/>
          <p:cNvGraphicFramePr>
            <a:graphicFrameLocks noChangeAspect="1"/>
          </p:cNvGraphicFramePr>
          <p:nvPr/>
        </p:nvGraphicFramePr>
        <p:xfrm>
          <a:off x="500034" y="1714488"/>
          <a:ext cx="1969071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83" name="Equation" r:id="rId5" imgW="990360" imgH="215640" progId="Equation.3">
                  <p:embed/>
                </p:oleObj>
              </mc:Choice>
              <mc:Fallback>
                <p:oleObj name="Equation" r:id="rId5" imgW="9903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1714488"/>
                        <a:ext cx="1969071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6085023" y="1000108"/>
            <a:ext cx="3046184" cy="500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dirty="0" err="1" smtClean="0">
                <a:latin typeface="Arial" pitchFamily="34" charset="0"/>
                <a:ea typeface="HY헤드라인M" pitchFamily="18" charset="-127"/>
                <a:cs typeface="+mj-cs"/>
              </a:rPr>
              <a:t>Chiral</a:t>
            </a:r>
            <a:r>
              <a:rPr lang="en-US" altLang="ko-KR" sz="2400" dirty="0" smtClean="0">
                <a:latin typeface="Arial" pitchFamily="34" charset="0"/>
                <a:ea typeface="HY헤드라인M" pitchFamily="18" charset="-127"/>
                <a:cs typeface="+mj-cs"/>
              </a:rPr>
              <a:t> sym breaking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+mj-cs"/>
            </a:endParaRPr>
          </a:p>
        </p:txBody>
      </p:sp>
      <p:graphicFrame>
        <p:nvGraphicFramePr>
          <p:cNvPr id="47" name="Object 8"/>
          <p:cNvGraphicFramePr>
            <a:graphicFrameLocks noChangeAspect="1"/>
          </p:cNvGraphicFramePr>
          <p:nvPr/>
        </p:nvGraphicFramePr>
        <p:xfrm>
          <a:off x="476250" y="2257423"/>
          <a:ext cx="1947863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84" name="Equation" r:id="rId7" imgW="1155600" imgH="482400" progId="Equation.3">
                  <p:embed/>
                </p:oleObj>
              </mc:Choice>
              <mc:Fallback>
                <p:oleObj name="Equation" r:id="rId7" imgW="11556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" y="2257423"/>
                        <a:ext cx="1947863" cy="814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089" name="Object 9"/>
          <p:cNvGraphicFramePr>
            <a:graphicFrameLocks noChangeAspect="1"/>
          </p:cNvGraphicFramePr>
          <p:nvPr/>
        </p:nvGraphicFramePr>
        <p:xfrm>
          <a:off x="6786578" y="1714488"/>
          <a:ext cx="1841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85" name="Equation" r:id="rId9" imgW="927000" imgH="215640" progId="Equation.3">
                  <p:embed/>
                </p:oleObj>
              </mc:Choice>
              <mc:Fallback>
                <p:oleObj name="Equation" r:id="rId9" imgW="9270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1714488"/>
                        <a:ext cx="1841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1"/>
          <p:cNvGraphicFramePr>
            <a:graphicFrameLocks noChangeAspect="1"/>
          </p:cNvGraphicFramePr>
          <p:nvPr/>
        </p:nvGraphicFramePr>
        <p:xfrm>
          <a:off x="3071802" y="1714488"/>
          <a:ext cx="307816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86" name="Equation" r:id="rId11" imgW="1549080" imgH="215640" progId="Equation.3">
                  <p:embed/>
                </p:oleObj>
              </mc:Choice>
              <mc:Fallback>
                <p:oleObj name="Equation" r:id="rId11" imgW="1549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1714488"/>
                        <a:ext cx="3078163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091" name="Object 11"/>
          <p:cNvGraphicFramePr>
            <a:graphicFrameLocks noChangeAspect="1"/>
          </p:cNvGraphicFramePr>
          <p:nvPr/>
        </p:nvGraphicFramePr>
        <p:xfrm>
          <a:off x="3140075" y="2400300"/>
          <a:ext cx="29972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87" name="Equation" r:id="rId13" imgW="1777680" imgH="393480" progId="Equation.3">
                  <p:embed/>
                </p:oleObj>
              </mc:Choice>
              <mc:Fallback>
                <p:oleObj name="Equation" r:id="rId13" imgW="1777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0075" y="2400300"/>
                        <a:ext cx="2997200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092" name="Object 12"/>
          <p:cNvGraphicFramePr>
            <a:graphicFrameLocks noChangeAspect="1"/>
          </p:cNvGraphicFramePr>
          <p:nvPr/>
        </p:nvGraphicFramePr>
        <p:xfrm>
          <a:off x="7000892" y="2543177"/>
          <a:ext cx="9207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88" name="Equation" r:id="rId15" imgW="545760" imgH="253800" progId="Equation.3">
                  <p:embed/>
                </p:oleObj>
              </mc:Choice>
              <mc:Fallback>
                <p:oleObj name="Equation" r:id="rId15" imgW="545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92" y="2543177"/>
                        <a:ext cx="92075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129592" y="1000108"/>
            <a:ext cx="2810560" cy="500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dirty="0" smtClean="0">
                <a:latin typeface="Arial" pitchFamily="34" charset="0"/>
                <a:ea typeface="HY헤드라인M" pitchFamily="18" charset="-127"/>
                <a:cs typeface="+mj-cs"/>
              </a:rPr>
              <a:t>U</a:t>
            </a:r>
            <a:r>
              <a:rPr lang="en-US" altLang="ko-KR" sz="2400" baseline="-25000" dirty="0" smtClean="0">
                <a:latin typeface="Arial" pitchFamily="34" charset="0"/>
                <a:ea typeface="HY헤드라인M" pitchFamily="18" charset="-127"/>
                <a:cs typeface="+mj-cs"/>
              </a:rPr>
              <a:t>A</a:t>
            </a:r>
            <a:r>
              <a:rPr lang="en-US" altLang="ko-KR" sz="2400" dirty="0" smtClean="0">
                <a:latin typeface="Arial" pitchFamily="34" charset="0"/>
                <a:ea typeface="HY헤드라인M" pitchFamily="18" charset="-127"/>
                <a:cs typeface="+mj-cs"/>
              </a:rPr>
              <a:t>(1) breaking</a:t>
            </a:r>
            <a:r>
              <a:rPr lang="en-US" altLang="ko-KR" sz="2400" dirty="0" smtClean="0">
                <a:latin typeface="Symbol" pitchFamily="18" charset="2"/>
                <a:ea typeface="HY헤드라인M" pitchFamily="18" charset="-127"/>
                <a:cs typeface="+mj-cs"/>
              </a:rPr>
              <a:t> 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mbol" pitchFamily="18" charset="2"/>
              <a:ea typeface="HY헤드라인M" pitchFamily="18" charset="-127"/>
              <a:cs typeface="+mj-cs"/>
            </a:endParaRPr>
          </a:p>
        </p:txBody>
      </p:sp>
      <p:cxnSp>
        <p:nvCxnSpPr>
          <p:cNvPr id="29" name="직선 연결선 28"/>
          <p:cNvCxnSpPr/>
          <p:nvPr/>
        </p:nvCxnSpPr>
        <p:spPr>
          <a:xfrm>
            <a:off x="7072330" y="4357694"/>
            <a:ext cx="107157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7085978" y="4929198"/>
            <a:ext cx="107157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7072330" y="4714884"/>
            <a:ext cx="107157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7085978" y="5713428"/>
            <a:ext cx="107157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4170668" y="4714884"/>
            <a:ext cx="107157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4201162" y="5715016"/>
            <a:ext cx="107157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143900" y="4000504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a</a:t>
            </a:r>
            <a:r>
              <a:rPr lang="en-US" altLang="ko-KR" baseline="-25000" dirty="0" smtClean="0"/>
              <a:t>1</a:t>
            </a:r>
            <a:endParaRPr lang="ko-KR" altLang="en-US" baseline="-25000" dirty="0"/>
          </a:p>
        </p:txBody>
      </p:sp>
      <p:sp>
        <p:nvSpPr>
          <p:cNvPr id="40" name="TextBox 39"/>
          <p:cNvSpPr txBox="1"/>
          <p:nvPr/>
        </p:nvSpPr>
        <p:spPr>
          <a:xfrm>
            <a:off x="8143900" y="4702742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</a:t>
            </a:r>
            <a:r>
              <a:rPr lang="en-US" altLang="ko-KR" dirty="0" smtClean="0">
                <a:latin typeface="Symbol" pitchFamily="18" charset="2"/>
              </a:rPr>
              <a:t> r</a:t>
            </a:r>
            <a:endParaRPr lang="ko-KR" altLang="en-US" baseline="-25000" dirty="0">
              <a:latin typeface="Symbol" pitchFamily="18" charset="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43900" y="548856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Symbol" pitchFamily="18" charset="2"/>
              </a:rPr>
              <a:t> p</a:t>
            </a:r>
            <a:endParaRPr lang="ko-KR" altLang="en-US" baseline="-250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143900" y="450057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Symbol" pitchFamily="18" charset="2"/>
              </a:rPr>
              <a:t> h</a:t>
            </a:r>
            <a:r>
              <a:rPr lang="en-US" altLang="ko-KR" dirty="0" smtClean="0">
                <a:solidFill>
                  <a:srgbClr val="FF0000"/>
                </a:solidFill>
                <a:latin typeface="+mj-lt"/>
              </a:rPr>
              <a:t>‘</a:t>
            </a:r>
            <a:endParaRPr lang="ko-KR" altLang="en-US" baseline="-25000" dirty="0">
              <a:solidFill>
                <a:srgbClr val="FF0000"/>
              </a:solidFill>
              <a:latin typeface="Symbol" pitchFamily="18" charset="2"/>
            </a:endParaRPr>
          </a:p>
        </p:txBody>
      </p:sp>
      <p:cxnSp>
        <p:nvCxnSpPr>
          <p:cNvPr id="54" name="직선 화살표 연결선 53"/>
          <p:cNvCxnSpPr/>
          <p:nvPr/>
        </p:nvCxnSpPr>
        <p:spPr>
          <a:xfrm rot="10800000" flipV="1">
            <a:off x="5572132" y="4357694"/>
            <a:ext cx="1285884" cy="785818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/>
          <p:cNvCxnSpPr/>
          <p:nvPr/>
        </p:nvCxnSpPr>
        <p:spPr>
          <a:xfrm rot="10800000" flipV="1">
            <a:off x="5599428" y="4929198"/>
            <a:ext cx="1214446" cy="285752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화살표 연결선 58"/>
          <p:cNvCxnSpPr/>
          <p:nvPr/>
        </p:nvCxnSpPr>
        <p:spPr>
          <a:xfrm rot="10800000" flipV="1">
            <a:off x="5643570" y="4786322"/>
            <a:ext cx="1214446" cy="85725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화살표 연결선 67"/>
          <p:cNvCxnSpPr/>
          <p:nvPr/>
        </p:nvCxnSpPr>
        <p:spPr>
          <a:xfrm rot="10800000">
            <a:off x="5585780" y="4713295"/>
            <a:ext cx="1214446" cy="15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429256" y="430141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 </a:t>
            </a:r>
            <a:r>
              <a:rPr lang="en-US" altLang="ko-KR" dirty="0" smtClean="0">
                <a:solidFill>
                  <a:srgbClr val="FF0000"/>
                </a:solidFill>
              </a:rPr>
              <a:t>?</a:t>
            </a:r>
            <a:endParaRPr lang="ko-KR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715008" y="5429264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 </a:t>
            </a:r>
            <a:r>
              <a:rPr lang="en-US" altLang="ko-KR" dirty="0" smtClean="0">
                <a:solidFill>
                  <a:srgbClr val="FF0000"/>
                </a:solidFill>
              </a:rPr>
              <a:t>?</a:t>
            </a:r>
            <a:endParaRPr lang="ko-KR" alt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72" name="직선 연결선 71"/>
          <p:cNvCxnSpPr/>
          <p:nvPr/>
        </p:nvCxnSpPr>
        <p:spPr>
          <a:xfrm>
            <a:off x="813082" y="5682864"/>
            <a:ext cx="107157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/>
          <p:cNvCxnSpPr/>
          <p:nvPr/>
        </p:nvCxnSpPr>
        <p:spPr>
          <a:xfrm>
            <a:off x="816280" y="5717288"/>
            <a:ext cx="107157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/>
          <p:cNvCxnSpPr/>
          <p:nvPr/>
        </p:nvCxnSpPr>
        <p:spPr>
          <a:xfrm rot="5400000" flipH="1" flipV="1">
            <a:off x="-357222" y="5143512"/>
            <a:ext cx="1428760" cy="1588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/>
          <p:cNvCxnSpPr/>
          <p:nvPr/>
        </p:nvCxnSpPr>
        <p:spPr>
          <a:xfrm>
            <a:off x="4214810" y="5715016"/>
            <a:ext cx="107157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1406" y="405980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mass</a:t>
            </a:r>
            <a:endParaRPr lang="ko-KR" altLang="en-US" baseline="-25000" dirty="0"/>
          </a:p>
        </p:txBody>
      </p:sp>
      <p:sp>
        <p:nvSpPr>
          <p:cNvPr id="42" name="직사각형 41"/>
          <p:cNvSpPr/>
          <p:nvPr/>
        </p:nvSpPr>
        <p:spPr>
          <a:xfrm>
            <a:off x="4214810" y="5003834"/>
            <a:ext cx="1071570" cy="5000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모서리가 둥근 직사각형 42"/>
          <p:cNvSpPr/>
          <p:nvPr/>
        </p:nvSpPr>
        <p:spPr>
          <a:xfrm>
            <a:off x="2339752" y="6093296"/>
            <a:ext cx="4752528" cy="5040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Confinement 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63688" y="3491716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- Understanding the generation of </a:t>
            </a:r>
            <a:r>
              <a:rPr lang="en-US" altLang="ko-KR" dirty="0" err="1" smtClean="0"/>
              <a:t>hadron</a:t>
            </a:r>
            <a:r>
              <a:rPr lang="en-US" altLang="ko-KR" dirty="0" smtClean="0"/>
              <a:t> masses -</a:t>
            </a:r>
            <a:endParaRPr lang="ko-KR" alt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148064" y="5003884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 ?</a:t>
            </a:r>
            <a:endParaRPr lang="ko-KR" alt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650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graphicFrame>
        <p:nvGraphicFramePr>
          <p:cNvPr id="25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68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 dirty="0" smtClean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altLang="ko-KR" sz="2000" b="1" i="1" dirty="0" err="1" smtClean="0">
                <a:solidFill>
                  <a:schemeClr val="bg1"/>
                </a:solidFill>
                <a:latin typeface="Verdana" pitchFamily="34" charset="0"/>
              </a:rPr>
              <a:t>Chiral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symmetry restoration at finite T and  </a:t>
            </a:r>
            <a:r>
              <a:rPr lang="en-US" altLang="ko-KR" sz="2000" b="1" i="1" dirty="0" smtClean="0">
                <a:solidFill>
                  <a:schemeClr val="bg1"/>
                </a:solidFill>
                <a:latin typeface="Symbol" pitchFamily="18" charset="2"/>
              </a:rPr>
              <a:t>r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45" name="図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762372"/>
            <a:ext cx="4392612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6" descr="chiral_condensa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2099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422046" y="4230263"/>
            <a:ext cx="8470434" cy="22590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b="1" dirty="0" smtClean="0">
                <a:latin typeface="Arial" charset="0"/>
                <a:sym typeface="Wingdings" pitchFamily="2" charset="2"/>
              </a:rPr>
              <a:t> </a:t>
            </a:r>
            <a:r>
              <a:rPr kumimoji="1" lang="en-US" altLang="ko-KR" sz="1600" b="1" dirty="0" smtClean="0">
                <a:latin typeface="Arial" charset="0"/>
              </a:rPr>
              <a:t>What will happen to </a:t>
            </a:r>
            <a:r>
              <a:rPr kumimoji="1" lang="en-US" altLang="ko-KR" sz="1600" b="1" dirty="0" err="1" smtClean="0">
                <a:latin typeface="Arial" charset="0"/>
              </a:rPr>
              <a:t>hadron</a:t>
            </a:r>
            <a:r>
              <a:rPr kumimoji="1" lang="en-US" altLang="ko-KR" sz="1600" b="1" dirty="0" smtClean="0">
                <a:latin typeface="Arial" charset="0"/>
              </a:rPr>
              <a:t> masses :  A bridge between QCD and experiment ?</a:t>
            </a: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AutoNum type="arabicPeriod"/>
            </a:pPr>
            <a:r>
              <a:rPr kumimoji="1" lang="en-US" altLang="ko-KR" sz="1600" i="1" dirty="0" smtClean="0">
                <a:latin typeface="Arial" charset="0"/>
              </a:rPr>
              <a:t>Soft modes, scalar meson: </a:t>
            </a:r>
            <a:r>
              <a:rPr kumimoji="1" lang="en-US" altLang="ko-KR" sz="1600" i="1" dirty="0" err="1" smtClean="0">
                <a:latin typeface="Arial" charset="0"/>
              </a:rPr>
              <a:t>Hatsuda</a:t>
            </a:r>
            <a:r>
              <a:rPr kumimoji="1" lang="en-US" altLang="ko-KR" sz="1600" i="1" dirty="0" smtClean="0">
                <a:latin typeface="Arial" charset="0"/>
              </a:rPr>
              <a:t>, </a:t>
            </a:r>
            <a:r>
              <a:rPr kumimoji="1" lang="en-US" altLang="ko-KR" sz="1600" i="1" dirty="0" err="1" smtClean="0">
                <a:latin typeface="Arial" charset="0"/>
              </a:rPr>
              <a:t>Kunihiro</a:t>
            </a:r>
            <a:r>
              <a:rPr kumimoji="1" lang="en-US" altLang="ko-KR" sz="1600" i="1" dirty="0" smtClean="0">
                <a:latin typeface="Arial" charset="0"/>
              </a:rPr>
              <a:t> (85,87)</a:t>
            </a: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AutoNum type="arabicPeriod"/>
            </a:pPr>
            <a:r>
              <a:rPr kumimoji="1" lang="en-US" altLang="ko-KR" sz="1600" i="1" dirty="0" err="1" smtClean="0">
                <a:latin typeface="Arial" charset="0"/>
              </a:rPr>
              <a:t>Pseudoscalar</a:t>
            </a:r>
            <a:r>
              <a:rPr kumimoji="1" lang="en-US" altLang="ko-KR" sz="1600" i="1" dirty="0" smtClean="0">
                <a:latin typeface="Arial" charset="0"/>
              </a:rPr>
              <a:t> mesons: Bernard, Jaffe, </a:t>
            </a:r>
            <a:r>
              <a:rPr kumimoji="1" lang="en-US" altLang="ko-KR" sz="1600" i="1" dirty="0" err="1" smtClean="0">
                <a:latin typeface="Arial" charset="0"/>
              </a:rPr>
              <a:t>Meissner</a:t>
            </a:r>
            <a:r>
              <a:rPr kumimoji="1" lang="en-US" altLang="ko-KR" sz="1600" i="1" dirty="0" smtClean="0">
                <a:latin typeface="Arial" charset="0"/>
              </a:rPr>
              <a:t> (88), Klimt, Lutz, Vogel, Weise (90)</a:t>
            </a: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AutoNum type="arabicPeriod"/>
            </a:pPr>
            <a:r>
              <a:rPr kumimoji="1" lang="en-US" altLang="ko-KR" sz="1600" i="1" dirty="0" smtClean="0">
                <a:solidFill>
                  <a:schemeClr val="tx1"/>
                </a:solidFill>
                <a:latin typeface="Arial" charset="0"/>
              </a:rPr>
              <a:t>Brown-Rho: 91</a:t>
            </a: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i="1" dirty="0" smtClean="0">
                <a:solidFill>
                  <a:schemeClr val="tx1"/>
                </a:solidFill>
                <a:latin typeface="Arial" charset="0"/>
              </a:rPr>
              <a:t>4.     Vector mesons: </a:t>
            </a:r>
            <a:r>
              <a:rPr kumimoji="1" lang="en-US" altLang="ko-KR" sz="1600" i="1" dirty="0" err="1" smtClean="0">
                <a:solidFill>
                  <a:schemeClr val="tx1"/>
                </a:solidFill>
                <a:latin typeface="Arial" charset="0"/>
              </a:rPr>
              <a:t>Hatsuda</a:t>
            </a:r>
            <a:r>
              <a:rPr kumimoji="1" lang="en-US" altLang="ko-KR" sz="1600" i="1" dirty="0" smtClean="0">
                <a:latin typeface="Arial" charset="0"/>
              </a:rPr>
              <a:t>, Lee (92)</a:t>
            </a:r>
          </a:p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i="1" dirty="0" smtClean="0">
                <a:solidFill>
                  <a:schemeClr val="tx1"/>
                </a:solidFill>
                <a:latin typeface="Arial" charset="0"/>
              </a:rPr>
              <a:t> + many more</a:t>
            </a:r>
            <a:endParaRPr kumimoji="1" lang="en-US" altLang="ko-KR" sz="1600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63078" y="917895"/>
            <a:ext cx="1261250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i="1" dirty="0" smtClean="0">
                <a:latin typeface="Arial" charset="0"/>
                <a:sym typeface="Wingdings" pitchFamily="2" charset="2"/>
              </a:rPr>
              <a:t>W. Weise</a:t>
            </a:r>
            <a:endParaRPr kumimoji="1" lang="en-US" altLang="ko-KR" sz="1600" i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236296" y="1739482"/>
            <a:ext cx="1800200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 algn="dist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i="1" dirty="0" smtClean="0">
                <a:latin typeface="Arial" charset="0"/>
              </a:rPr>
              <a:t>30% reduction at nuclear matter</a:t>
            </a:r>
            <a:endParaRPr kumimoji="1" lang="en-US" altLang="ko-KR" sz="1600" i="1" dirty="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11" name="직선 화살표 연결선 10"/>
          <p:cNvCxnSpPr/>
          <p:nvPr/>
        </p:nvCxnSpPr>
        <p:spPr>
          <a:xfrm flipH="1">
            <a:off x="7308304" y="2348880"/>
            <a:ext cx="64807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85786" y="928670"/>
            <a:ext cx="7678761" cy="898521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Chiral</a:t>
            </a:r>
            <a:r>
              <a:rPr kumimoji="0" lang="en-US" altLang="ko-KR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 order parameter</a:t>
            </a:r>
            <a:endParaRPr kumimoji="0" lang="ko-KR" altLang="en-US" sz="32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+mj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428728" y="2000240"/>
            <a:ext cx="68580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dirty="0" smtClean="0"/>
              <a:t>Correlation function of </a:t>
            </a:r>
            <a:r>
              <a:rPr lang="en-US" altLang="ko-KR" b="1" dirty="0" err="1" smtClean="0">
                <a:solidFill>
                  <a:srgbClr val="FF0000"/>
                </a:solidFill>
              </a:rPr>
              <a:t>chiral</a:t>
            </a:r>
            <a:r>
              <a:rPr lang="en-US" altLang="ko-KR" b="1" dirty="0" smtClean="0">
                <a:solidFill>
                  <a:srgbClr val="FF0000"/>
                </a:solidFill>
              </a:rPr>
              <a:t> partners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dirty="0" smtClean="0"/>
              <a:t> U</a:t>
            </a:r>
            <a:r>
              <a:rPr lang="en-US" altLang="ko-KR" baseline="-25000" dirty="0" smtClean="0"/>
              <a:t>A</a:t>
            </a:r>
            <a:r>
              <a:rPr lang="en-US" altLang="ko-KR" dirty="0" smtClean="0"/>
              <a:t>(1) breaking effects in </a:t>
            </a:r>
            <a:r>
              <a:rPr lang="en-US" altLang="ko-KR" dirty="0" err="1" smtClean="0"/>
              <a:t>Correlators</a:t>
            </a:r>
            <a:endParaRPr lang="en-US" altLang="ko-KR" dirty="0" smtClean="0"/>
          </a:p>
          <a:p>
            <a:pPr marL="342900" indent="-342900">
              <a:lnSpc>
                <a:spcPct val="200000"/>
              </a:lnSpc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</a:pPr>
            <a:endParaRPr lang="en-US" altLang="ko-KR" dirty="0" smtClean="0"/>
          </a:p>
        </p:txBody>
      </p:sp>
      <p:graphicFrame>
        <p:nvGraphicFramePr>
          <p:cNvPr id="158721" name="Object 1"/>
          <p:cNvGraphicFramePr>
            <a:graphicFrameLocks noChangeAspect="1"/>
          </p:cNvGraphicFramePr>
          <p:nvPr/>
        </p:nvGraphicFramePr>
        <p:xfrm>
          <a:off x="2267744" y="2871788"/>
          <a:ext cx="26924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73" name="Equation" r:id="rId3" imgW="1815840" imgH="253800" progId="Equation.3">
                  <p:embed/>
                </p:oleObj>
              </mc:Choice>
              <mc:Fallback>
                <p:oleObj name="Equation" r:id="rId3" imgW="1815840" imgH="2538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871788"/>
                        <a:ext cx="2692400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722" name="Object 2"/>
          <p:cNvGraphicFramePr>
            <a:graphicFrameLocks noChangeAspect="1"/>
          </p:cNvGraphicFramePr>
          <p:nvPr/>
        </p:nvGraphicFramePr>
        <p:xfrm>
          <a:off x="2699792" y="4564931"/>
          <a:ext cx="111125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74" name="Equation" r:id="rId5" imgW="749160" imgH="253800" progId="Equation.3">
                  <p:embed/>
                </p:oleObj>
              </mc:Choice>
              <mc:Fallback>
                <p:oleObj name="Equation" r:id="rId5" imgW="74916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4564931"/>
                        <a:ext cx="1111250" cy="376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16216" y="285293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2">
                    <a:lumMod val="10000"/>
                  </a:schemeClr>
                </a:solidFill>
              </a:rPr>
              <a:t>Cohen 96</a:t>
            </a:r>
            <a:endParaRPr lang="ko-KR" alt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0192" y="4437112"/>
            <a:ext cx="2143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err="1" smtClean="0">
                <a:solidFill>
                  <a:schemeClr val="bg2">
                    <a:lumMod val="10000"/>
                  </a:schemeClr>
                </a:solidFill>
              </a:rPr>
              <a:t>Hatsuda</a:t>
            </a:r>
            <a:r>
              <a:rPr lang="en-US" altLang="ko-KR" sz="1600" dirty="0" smtClean="0">
                <a:solidFill>
                  <a:schemeClr val="bg2">
                    <a:lumMod val="10000"/>
                  </a:schemeClr>
                </a:solidFill>
              </a:rPr>
              <a:t>, Lee 96</a:t>
            </a:r>
            <a:endParaRPr lang="ko-KR" alt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71538" y="2132856"/>
            <a:ext cx="7358114" cy="1440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1406" y="892664"/>
            <a:ext cx="2889242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Quark condensate</a:t>
            </a:r>
            <a:endParaRPr kumimoji="1" lang="en-US" altLang="ko-KR" i="1" dirty="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29" name="Object 11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83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sz="2000" b="1" i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ko-KR" sz="2000" b="1" i="1" dirty="0" err="1" smtClean="0">
                <a:solidFill>
                  <a:schemeClr val="bg1"/>
                </a:solidFill>
                <a:latin typeface="Verdana" pitchFamily="34" charset="0"/>
              </a:rPr>
              <a:t>Chiral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</a:rPr>
              <a:t> symmetry breaking (m</a:t>
            </a:r>
            <a:r>
              <a:rPr lang="en-US" altLang="ko-KR" sz="2000" b="1" i="1" dirty="0" smtClean="0">
                <a:solidFill>
                  <a:schemeClr val="bg1"/>
                </a:solidFill>
                <a:latin typeface="Verdana" pitchFamily="34" charset="0"/>
                <a:sym typeface="Wingdings" pitchFamily="2" charset="2"/>
              </a:rPr>
              <a:t>0) : order parameter</a:t>
            </a:r>
            <a:endParaRPr lang="en-US" altLang="ko-KR" sz="20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85001" name="Object 9"/>
          <p:cNvGraphicFramePr>
            <a:graphicFrameLocks noChangeAspect="1"/>
          </p:cNvGraphicFramePr>
          <p:nvPr/>
        </p:nvGraphicFramePr>
        <p:xfrm>
          <a:off x="1307553" y="1414463"/>
          <a:ext cx="6000751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84" name="Equation" r:id="rId5" imgW="4051080" imgH="431640" progId="Equation.3">
                  <p:embed/>
                </p:oleObj>
              </mc:Choice>
              <mc:Fallback>
                <p:oleObj name="Equation" r:id="rId5" imgW="405108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7553" y="1414463"/>
                        <a:ext cx="6000751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직사각형 42"/>
          <p:cNvSpPr/>
          <p:nvPr/>
        </p:nvSpPr>
        <p:spPr>
          <a:xfrm>
            <a:off x="85344" y="857232"/>
            <a:ext cx="2627784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500034" y="5157192"/>
            <a:ext cx="6520238" cy="3325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 </a:t>
            </a:r>
            <a:r>
              <a:rPr kumimoji="1" lang="en-US" altLang="ko-KR" sz="1600" dirty="0" smtClean="0">
                <a:latin typeface="Arial" charset="0"/>
              </a:rPr>
              <a:t> Casher Banks formula:  nontrivial zero mode  (</a:t>
            </a:r>
            <a:r>
              <a:rPr kumimoji="1" lang="en-US" altLang="ko-KR" sz="1600" dirty="0" smtClean="0">
                <a:latin typeface="Symbol" pitchFamily="18" charset="2"/>
              </a:rPr>
              <a:t> l </a:t>
            </a:r>
            <a:r>
              <a:rPr kumimoji="1" lang="en-US" altLang="ko-KR" sz="1600" dirty="0" smtClean="0">
                <a:latin typeface="Arial" charset="0"/>
              </a:rPr>
              <a:t>=0)  contribution  </a:t>
            </a:r>
            <a:endParaRPr kumimoji="1" lang="en-US" altLang="ko-KR" sz="1600" dirty="0">
              <a:latin typeface="Arial" charset="0"/>
            </a:endParaRPr>
          </a:p>
        </p:txBody>
      </p:sp>
      <p:graphicFrame>
        <p:nvGraphicFramePr>
          <p:cNvPr id="14" name="Object 9"/>
          <p:cNvGraphicFramePr>
            <a:graphicFrameLocks noChangeAspect="1"/>
          </p:cNvGraphicFramePr>
          <p:nvPr/>
        </p:nvGraphicFramePr>
        <p:xfrm>
          <a:off x="2296641" y="5645050"/>
          <a:ext cx="4219575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85" name="수식" r:id="rId7" imgW="2844720" imgH="253800" progId="Equation.3">
                  <p:embed/>
                </p:oleObj>
              </mc:Choice>
              <mc:Fallback>
                <p:oleObj name="수식" r:id="rId7" imgW="2844720" imgH="2538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6641" y="5645050"/>
                        <a:ext cx="4219575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타원 15"/>
          <p:cNvSpPr/>
          <p:nvPr/>
        </p:nvSpPr>
        <p:spPr>
          <a:xfrm>
            <a:off x="5575233" y="2416602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=0</a:t>
            </a:r>
            <a:endParaRPr lang="ko-KR" altLang="en-US" sz="1400" dirty="0"/>
          </a:p>
        </p:txBody>
      </p:sp>
      <p:graphicFrame>
        <p:nvGraphicFramePr>
          <p:cNvPr id="20" name="Object 16"/>
          <p:cNvGraphicFramePr>
            <a:graphicFrameLocks noChangeAspect="1"/>
          </p:cNvGraphicFramePr>
          <p:nvPr/>
        </p:nvGraphicFramePr>
        <p:xfrm>
          <a:off x="4788024" y="2535139"/>
          <a:ext cx="2635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86" name="Equation" r:id="rId9" imgW="177480" imgH="215640" progId="Equation.3">
                  <p:embed/>
                </p:oleObj>
              </mc:Choice>
              <mc:Fallback>
                <p:oleObj name="Equation" r:id="rId9" imgW="177480" imgH="21564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2535139"/>
                        <a:ext cx="26352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7"/>
          <p:cNvGraphicFramePr>
            <a:graphicFrameLocks noChangeAspect="1"/>
          </p:cNvGraphicFramePr>
          <p:nvPr/>
        </p:nvGraphicFramePr>
        <p:xfrm>
          <a:off x="6714554" y="2539628"/>
          <a:ext cx="2825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87" name="Equation" r:id="rId11" imgW="190440" imgH="215640" progId="Equation.3">
                  <p:embed/>
                </p:oleObj>
              </mc:Choice>
              <mc:Fallback>
                <p:oleObj name="Equation" r:id="rId11" imgW="190440" imgH="21564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4554" y="2539628"/>
                        <a:ext cx="28257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직선 화살표 연결선 23"/>
          <p:cNvCxnSpPr/>
          <p:nvPr/>
        </p:nvCxnSpPr>
        <p:spPr>
          <a:xfrm>
            <a:off x="6118076" y="2683496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>
            <a:off x="5014689" y="2683496"/>
            <a:ext cx="573808" cy="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그룹 25"/>
          <p:cNvGrpSpPr/>
          <p:nvPr/>
        </p:nvGrpSpPr>
        <p:grpSpPr>
          <a:xfrm>
            <a:off x="500034" y="3284984"/>
            <a:ext cx="8392446" cy="1509012"/>
            <a:chOff x="500034" y="5054308"/>
            <a:chExt cx="8392446" cy="1509012"/>
          </a:xfrm>
        </p:grpSpPr>
        <p:graphicFrame>
          <p:nvGraphicFramePr>
            <p:cNvPr id="151568" name="Object 3"/>
            <p:cNvGraphicFramePr>
              <a:graphicFrameLocks noChangeAspect="1"/>
            </p:cNvGraphicFramePr>
            <p:nvPr/>
          </p:nvGraphicFramePr>
          <p:xfrm>
            <a:off x="1520899" y="5933082"/>
            <a:ext cx="2259013" cy="376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788" name="Equation" r:id="rId13" imgW="1523880" imgH="253800" progId="Equation.3">
                    <p:embed/>
                  </p:oleObj>
                </mc:Choice>
                <mc:Fallback>
                  <p:oleObj name="Equation" r:id="rId13" imgW="1523880" imgH="253800" progId="Equation.3">
                    <p:embed/>
                    <p:pic>
                      <p:nvPicPr>
                        <p:cNvPr id="0" name="Picture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0899" y="5933082"/>
                          <a:ext cx="2259013" cy="3762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500034" y="5054308"/>
              <a:ext cx="8392446" cy="6093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457200" indent="-457200" latinLnBrk="1">
                <a:lnSpc>
                  <a:spcPct val="105000"/>
                </a:lnSpc>
                <a:spcBef>
                  <a:spcPct val="50000"/>
                </a:spcBef>
              </a:pPr>
              <a:r>
                <a:rPr kumimoji="1" lang="en-US" altLang="ko-KR" sz="1600" dirty="0" smtClean="0">
                  <a:latin typeface="Arial" charset="0"/>
                  <a:sym typeface="Wingdings" pitchFamily="2" charset="2"/>
                </a:rPr>
                <a:t> </a:t>
              </a:r>
              <a:r>
                <a:rPr kumimoji="1" lang="en-US" altLang="ko-KR" sz="1600" dirty="0" smtClean="0">
                  <a:latin typeface="Arial" charset="0"/>
                </a:rPr>
                <a:t> </a:t>
              </a:r>
              <a:r>
                <a:rPr kumimoji="1" lang="en-US" altLang="ko-KR" sz="1600" dirty="0" err="1" smtClean="0">
                  <a:latin typeface="Arial" charset="0"/>
                </a:rPr>
                <a:t>Chiral</a:t>
              </a:r>
              <a:r>
                <a:rPr kumimoji="1" lang="en-US" altLang="ko-KR" sz="1600" dirty="0" smtClean="0">
                  <a:latin typeface="Arial" charset="0"/>
                </a:rPr>
                <a:t> symmetry breaking order parameter : any operator that checks the existence of this link</a:t>
              </a:r>
              <a:endParaRPr kumimoji="1" lang="en-US" altLang="ko-KR" sz="1600" dirty="0">
                <a:latin typeface="Arial" charset="0"/>
              </a:endParaRPr>
            </a:p>
          </p:txBody>
        </p:sp>
        <p:sp>
          <p:nvSpPr>
            <p:cNvPr id="22" name="타원 21"/>
            <p:cNvSpPr/>
            <p:nvPr/>
          </p:nvSpPr>
          <p:spPr>
            <a:xfrm>
              <a:off x="4440684" y="5775548"/>
              <a:ext cx="720000" cy="7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순서도: 가산 접합 22"/>
            <p:cNvSpPr/>
            <p:nvPr/>
          </p:nvSpPr>
          <p:spPr>
            <a:xfrm>
              <a:off x="4368609" y="6072088"/>
              <a:ext cx="144016" cy="144016"/>
            </a:xfrm>
            <a:prstGeom prst="flowChartSummingJunctio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aphicFrame>
          <p:nvGraphicFramePr>
            <p:cNvPr id="151573" name="Object 21"/>
            <p:cNvGraphicFramePr>
              <a:graphicFrameLocks noChangeAspect="1"/>
            </p:cNvGraphicFramePr>
            <p:nvPr/>
          </p:nvGraphicFramePr>
          <p:xfrm>
            <a:off x="4179416" y="5699026"/>
            <a:ext cx="263525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789" name="Equation" r:id="rId15" imgW="177480" imgH="215640" progId="Equation.3">
                    <p:embed/>
                  </p:oleObj>
                </mc:Choice>
                <mc:Fallback>
                  <p:oleObj name="Equation" r:id="rId15" imgW="177480" imgH="215640" progId="Equation.3">
                    <p:embed/>
                    <p:pic>
                      <p:nvPicPr>
                        <p:cNvPr id="0" name="Picture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9416" y="5699026"/>
                          <a:ext cx="263525" cy="31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1574" name="Object 22"/>
            <p:cNvGraphicFramePr>
              <a:graphicFrameLocks noChangeAspect="1"/>
            </p:cNvGraphicFramePr>
            <p:nvPr/>
          </p:nvGraphicFramePr>
          <p:xfrm>
            <a:off x="4139952" y="6245820"/>
            <a:ext cx="282575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790" name="Equation" r:id="rId16" imgW="190440" imgH="215640" progId="Equation.3">
                    <p:embed/>
                  </p:oleObj>
                </mc:Choice>
                <mc:Fallback>
                  <p:oleObj name="Equation" r:id="rId16" imgW="190440" imgH="215640" progId="Equation.3">
                    <p:embed/>
                    <p:pic>
                      <p:nvPicPr>
                        <p:cNvPr id="0" name="Picture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39952" y="6245820"/>
                          <a:ext cx="282575" cy="31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타원 26"/>
            <p:cNvSpPr/>
            <p:nvPr/>
          </p:nvSpPr>
          <p:spPr>
            <a:xfrm>
              <a:off x="4860032" y="5862536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US" altLang="ko-KR" sz="1400" dirty="0" smtClean="0">
                  <a:latin typeface="Symbol" pitchFamily="18" charset="2"/>
                </a:rPr>
                <a:t>n</a:t>
              </a:r>
              <a:r>
                <a:rPr lang="en-US" altLang="ko-KR" sz="1400" dirty="0" smtClean="0"/>
                <a:t>=0</a:t>
              </a:r>
              <a:endParaRPr lang="ko-KR" alt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1406" y="404664"/>
            <a:ext cx="7236898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Other order parameters: </a:t>
            </a:r>
            <a:r>
              <a:rPr kumimoji="1" lang="en-US" altLang="ko-KR" i="1" dirty="0" smtClean="0">
                <a:solidFill>
                  <a:schemeClr val="tx2"/>
                </a:solidFill>
                <a:latin typeface="Symbol" pitchFamily="18" charset="2"/>
              </a:rPr>
              <a:t>s - p</a:t>
            </a: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   </a:t>
            </a:r>
            <a:r>
              <a:rPr kumimoji="1" lang="en-US" altLang="ko-KR" i="1" dirty="0" err="1" smtClean="0">
                <a:solidFill>
                  <a:schemeClr val="tx2"/>
                </a:solidFill>
                <a:latin typeface="Arial" charset="0"/>
              </a:rPr>
              <a:t>correlator</a:t>
            </a: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 </a:t>
            </a:r>
            <a:endParaRPr kumimoji="1" lang="en-US" altLang="ko-KR" i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2172619" y="2564904"/>
            <a:ext cx="1224136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순서도: 가산 접합 19"/>
          <p:cNvSpPr/>
          <p:nvPr/>
        </p:nvSpPr>
        <p:spPr>
          <a:xfrm>
            <a:off x="2100611" y="2708920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순서도: 가산 접합 22"/>
          <p:cNvSpPr/>
          <p:nvPr/>
        </p:nvSpPr>
        <p:spPr>
          <a:xfrm>
            <a:off x="3324747" y="2708920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28010" name="Object 10"/>
          <p:cNvGraphicFramePr>
            <a:graphicFrameLocks noChangeAspect="1"/>
          </p:cNvGraphicFramePr>
          <p:nvPr/>
        </p:nvGraphicFramePr>
        <p:xfrm>
          <a:off x="539552" y="1052513"/>
          <a:ext cx="606107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72" name="수식" r:id="rId3" imgW="4089240" imgH="393480" progId="Equation.3">
                  <p:embed/>
                </p:oleObj>
              </mc:Choice>
              <mc:Fallback>
                <p:oleObj name="수식" r:id="rId3" imgW="408924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052513"/>
                        <a:ext cx="6061075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12" name="Object 12"/>
          <p:cNvGraphicFramePr>
            <a:graphicFrameLocks noChangeAspect="1"/>
          </p:cNvGraphicFramePr>
          <p:nvPr/>
        </p:nvGraphicFramePr>
        <p:xfrm>
          <a:off x="1892300" y="2614811"/>
          <a:ext cx="131763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73" name="수식" r:id="rId5" imgW="88560" imgH="164880" progId="Equation.3">
                  <p:embed/>
                </p:oleObj>
              </mc:Choice>
              <mc:Fallback>
                <p:oleObj name="수식" r:id="rId5" imgW="88560" imgH="1648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0" y="2614811"/>
                        <a:ext cx="131763" cy="24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13" name="Object 13"/>
          <p:cNvGraphicFramePr>
            <a:graphicFrameLocks noChangeAspect="1"/>
          </p:cNvGraphicFramePr>
          <p:nvPr/>
        </p:nvGraphicFramePr>
        <p:xfrm>
          <a:off x="3581400" y="2617478"/>
          <a:ext cx="131763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74" name="수식" r:id="rId7" imgW="88560" imgH="164880" progId="Equation.3">
                  <p:embed/>
                </p:oleObj>
              </mc:Choice>
              <mc:Fallback>
                <p:oleObj name="수식" r:id="rId7" imgW="88560" imgH="1648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617478"/>
                        <a:ext cx="131763" cy="242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타원 23"/>
          <p:cNvSpPr/>
          <p:nvPr/>
        </p:nvSpPr>
        <p:spPr>
          <a:xfrm>
            <a:off x="5507663" y="2564904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순서도: 가산 접합 24"/>
          <p:cNvSpPr/>
          <p:nvPr/>
        </p:nvSpPr>
        <p:spPr>
          <a:xfrm>
            <a:off x="5448288" y="2708920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/>
          <p:cNvSpPr/>
          <p:nvPr/>
        </p:nvSpPr>
        <p:spPr>
          <a:xfrm>
            <a:off x="6240376" y="2564904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순서도: 가산 접합 26"/>
          <p:cNvSpPr/>
          <p:nvPr/>
        </p:nvSpPr>
        <p:spPr>
          <a:xfrm>
            <a:off x="6577176" y="2708920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85344" y="368088"/>
            <a:ext cx="5206736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57709" name="Object 13"/>
          <p:cNvGraphicFramePr>
            <a:graphicFrameLocks noChangeAspect="1"/>
          </p:cNvGraphicFramePr>
          <p:nvPr/>
        </p:nvGraphicFramePr>
        <p:xfrm>
          <a:off x="5267696" y="2636912"/>
          <a:ext cx="131763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75" name="수식" r:id="rId9" imgW="88560" imgH="164880" progId="Equation.3">
                  <p:embed/>
                </p:oleObj>
              </mc:Choice>
              <mc:Fallback>
                <p:oleObj name="수식" r:id="rId9" imgW="88560" imgH="16488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7696" y="2636912"/>
                        <a:ext cx="131763" cy="24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710" name="Object 14"/>
          <p:cNvGraphicFramePr>
            <a:graphicFrameLocks noChangeAspect="1"/>
          </p:cNvGraphicFramePr>
          <p:nvPr/>
        </p:nvGraphicFramePr>
        <p:xfrm>
          <a:off x="6816501" y="2656085"/>
          <a:ext cx="131763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76" name="수식" r:id="rId10" imgW="88560" imgH="164880" progId="Equation.3">
                  <p:embed/>
                </p:oleObj>
              </mc:Choice>
              <mc:Fallback>
                <p:oleObj name="수식" r:id="rId10" imgW="88560" imgH="16488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6501" y="2656085"/>
                        <a:ext cx="131763" cy="24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712" name="Object 16"/>
          <p:cNvGraphicFramePr>
            <a:graphicFrameLocks noChangeAspect="1"/>
          </p:cNvGraphicFramePr>
          <p:nvPr/>
        </p:nvGraphicFramePr>
        <p:xfrm>
          <a:off x="1098550" y="1868872"/>
          <a:ext cx="3617913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77" name="Equation" r:id="rId11" imgW="2438280" imgH="228600" progId="Equation.3">
                  <p:embed/>
                </p:oleObj>
              </mc:Choice>
              <mc:Fallback>
                <p:oleObj name="Equation" r:id="rId11" imgW="2438280" imgH="22860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8550" y="1868872"/>
                        <a:ext cx="3617913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714" name="Object 18"/>
          <p:cNvGraphicFramePr>
            <a:graphicFrameLocks noChangeAspect="1"/>
          </p:cNvGraphicFramePr>
          <p:nvPr/>
        </p:nvGraphicFramePr>
        <p:xfrm>
          <a:off x="4932040" y="1849835"/>
          <a:ext cx="2822575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78" name="수식" r:id="rId13" imgW="1904760" imgH="253800" progId="Equation.3">
                  <p:embed/>
                </p:oleObj>
              </mc:Choice>
              <mc:Fallback>
                <p:oleObj name="수식" r:id="rId13" imgW="1904760" imgH="25380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1849835"/>
                        <a:ext cx="2822575" cy="376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타원 43"/>
          <p:cNvSpPr/>
          <p:nvPr/>
        </p:nvSpPr>
        <p:spPr>
          <a:xfrm>
            <a:off x="2509168" y="2308744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=0</a:t>
            </a:r>
            <a:endParaRPr lang="ko-KR" altLang="en-US" sz="1400" dirty="0"/>
          </a:p>
        </p:txBody>
      </p:sp>
      <p:sp>
        <p:nvSpPr>
          <p:cNvPr id="50" name="타원 49"/>
          <p:cNvSpPr/>
          <p:nvPr/>
        </p:nvSpPr>
        <p:spPr>
          <a:xfrm>
            <a:off x="5808836" y="2492896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=0</a:t>
            </a:r>
            <a:endParaRPr lang="ko-KR" altLang="en-US" sz="1400" dirty="0"/>
          </a:p>
        </p:txBody>
      </p:sp>
      <p:graphicFrame>
        <p:nvGraphicFramePr>
          <p:cNvPr id="157722" name="Object 26"/>
          <p:cNvGraphicFramePr>
            <a:graphicFrameLocks noChangeAspect="1"/>
          </p:cNvGraphicFramePr>
          <p:nvPr/>
        </p:nvGraphicFramePr>
        <p:xfrm>
          <a:off x="2195736" y="2276872"/>
          <a:ext cx="2635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79" name="Equation" r:id="rId15" imgW="177480" imgH="215640" progId="Equation.3">
                  <p:embed/>
                </p:oleObj>
              </mc:Choice>
              <mc:Fallback>
                <p:oleObj name="Equation" r:id="rId15" imgW="177480" imgH="215640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276872"/>
                        <a:ext cx="26352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723" name="Object 27"/>
          <p:cNvGraphicFramePr>
            <a:graphicFrameLocks noChangeAspect="1"/>
          </p:cNvGraphicFramePr>
          <p:nvPr/>
        </p:nvGraphicFramePr>
        <p:xfrm>
          <a:off x="3203848" y="2276872"/>
          <a:ext cx="2825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80" name="Equation" r:id="rId17" imgW="190440" imgH="215640" progId="Equation.3">
                  <p:embed/>
                </p:oleObj>
              </mc:Choice>
              <mc:Fallback>
                <p:oleObj name="Equation" r:id="rId17" imgW="190440" imgH="215640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2276872"/>
                        <a:ext cx="28257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724" name="Object 28"/>
          <p:cNvGraphicFramePr>
            <a:graphicFrameLocks noChangeAspect="1"/>
          </p:cNvGraphicFramePr>
          <p:nvPr/>
        </p:nvGraphicFramePr>
        <p:xfrm>
          <a:off x="2411760" y="3161283"/>
          <a:ext cx="62230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81" name="Equation" r:id="rId19" imgW="419040" imgH="228600" progId="Equation.3">
                  <p:embed/>
                </p:oleObj>
              </mc:Choice>
              <mc:Fallback>
                <p:oleObj name="Equation" r:id="rId19" imgW="419040" imgH="228600" progId="Equation.3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3161283"/>
                        <a:ext cx="622300" cy="33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725" name="Object 29"/>
          <p:cNvGraphicFramePr>
            <a:graphicFrameLocks noChangeAspect="1"/>
          </p:cNvGraphicFramePr>
          <p:nvPr/>
        </p:nvGraphicFramePr>
        <p:xfrm>
          <a:off x="5866804" y="3174876"/>
          <a:ext cx="433388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82" name="Equation" r:id="rId21" imgW="291960" imgH="215640" progId="Equation.3">
                  <p:embed/>
                </p:oleObj>
              </mc:Choice>
              <mc:Fallback>
                <p:oleObj name="Equation" r:id="rId21" imgW="291960" imgH="215640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6804" y="3174876"/>
                        <a:ext cx="433388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71406" y="3657724"/>
            <a:ext cx="7236898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Meson with one heavy quark :  S-P</a:t>
            </a:r>
            <a:endParaRPr kumimoji="1" lang="en-US" altLang="ko-KR" i="1" dirty="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3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040368"/>
              </p:ext>
            </p:extLst>
          </p:nvPr>
        </p:nvGraphicFramePr>
        <p:xfrm>
          <a:off x="1115616" y="4378598"/>
          <a:ext cx="5986462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83" name="Equation" r:id="rId23" imgW="4038480" imgH="393480" progId="Equation.3">
                  <p:embed/>
                </p:oleObj>
              </mc:Choice>
              <mc:Fallback>
                <p:oleObj name="Equation" r:id="rId23" imgW="4038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4378598"/>
                        <a:ext cx="5986462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직사각형 36"/>
          <p:cNvSpPr/>
          <p:nvPr/>
        </p:nvSpPr>
        <p:spPr>
          <a:xfrm>
            <a:off x="85344" y="3621148"/>
            <a:ext cx="6646896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3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295822"/>
              </p:ext>
            </p:extLst>
          </p:nvPr>
        </p:nvGraphicFramePr>
        <p:xfrm>
          <a:off x="1500113" y="5097884"/>
          <a:ext cx="3863975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84" name="Equation" r:id="rId25" imgW="2603160" imgH="228600" progId="Equation.3">
                  <p:embed/>
                </p:oleObj>
              </mc:Choice>
              <mc:Fallback>
                <p:oleObj name="Equation" r:id="rId25" imgW="2603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13" y="5097884"/>
                        <a:ext cx="3863975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타원 38"/>
          <p:cNvSpPr/>
          <p:nvPr/>
        </p:nvSpPr>
        <p:spPr>
          <a:xfrm>
            <a:off x="2815432" y="6033988"/>
            <a:ext cx="1224136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순서도: 가산 접합 39"/>
          <p:cNvSpPr/>
          <p:nvPr/>
        </p:nvSpPr>
        <p:spPr>
          <a:xfrm>
            <a:off x="2743424" y="6178004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순서도: 가산 접합 40"/>
          <p:cNvSpPr/>
          <p:nvPr/>
        </p:nvSpPr>
        <p:spPr>
          <a:xfrm>
            <a:off x="3967560" y="6178004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4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097357"/>
              </p:ext>
            </p:extLst>
          </p:nvPr>
        </p:nvGraphicFramePr>
        <p:xfrm>
          <a:off x="2535113" y="6083895"/>
          <a:ext cx="131763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85" name="수식" r:id="rId27" imgW="88560" imgH="164880" progId="Equation.3">
                  <p:embed/>
                </p:oleObj>
              </mc:Choice>
              <mc:Fallback>
                <p:oleObj name="수식" r:id="rId27" imgW="8856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113" y="6083895"/>
                        <a:ext cx="131763" cy="24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402364"/>
              </p:ext>
            </p:extLst>
          </p:nvPr>
        </p:nvGraphicFramePr>
        <p:xfrm>
          <a:off x="4224213" y="6086562"/>
          <a:ext cx="131763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86" name="수식" r:id="rId28" imgW="88560" imgH="164880" progId="Equation.3">
                  <p:embed/>
                </p:oleObj>
              </mc:Choice>
              <mc:Fallback>
                <p:oleObj name="수식" r:id="rId28" imgW="8856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4213" y="6086562"/>
                        <a:ext cx="131763" cy="242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타원 45"/>
          <p:cNvSpPr/>
          <p:nvPr/>
        </p:nvSpPr>
        <p:spPr>
          <a:xfrm>
            <a:off x="3151981" y="5777828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=0</a:t>
            </a:r>
            <a:endParaRPr lang="ko-KR" altLang="en-US" sz="1400" dirty="0"/>
          </a:p>
        </p:txBody>
      </p:sp>
      <p:graphicFrame>
        <p:nvGraphicFramePr>
          <p:cNvPr id="4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446584"/>
              </p:ext>
            </p:extLst>
          </p:nvPr>
        </p:nvGraphicFramePr>
        <p:xfrm>
          <a:off x="2838549" y="5745956"/>
          <a:ext cx="2635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87" name="Equation" r:id="rId29" imgW="177480" imgH="215640" progId="Equation.3">
                  <p:embed/>
                </p:oleObj>
              </mc:Choice>
              <mc:Fallback>
                <p:oleObj name="Equation" r:id="rId29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8549" y="5745956"/>
                        <a:ext cx="26352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1048"/>
              </p:ext>
            </p:extLst>
          </p:nvPr>
        </p:nvGraphicFramePr>
        <p:xfrm>
          <a:off x="3846661" y="5745956"/>
          <a:ext cx="2825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88" name="Equation" r:id="rId30" imgW="190440" imgH="215640" progId="Equation.3">
                  <p:embed/>
                </p:oleObj>
              </mc:Choice>
              <mc:Fallback>
                <p:oleObj name="Equation" r:id="rId30" imgW="190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6661" y="5745956"/>
                        <a:ext cx="28257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막힌 원호 48"/>
          <p:cNvSpPr/>
          <p:nvPr/>
        </p:nvSpPr>
        <p:spPr>
          <a:xfrm>
            <a:off x="2805708" y="6237312"/>
            <a:ext cx="1224136" cy="504056"/>
          </a:xfrm>
          <a:prstGeom prst="blockArc">
            <a:avLst>
              <a:gd name="adj1" fmla="val 11039351"/>
              <a:gd name="adj2" fmla="val 172052"/>
              <a:gd name="adj3" fmla="val 5484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aphicFrame>
        <p:nvGraphicFramePr>
          <p:cNvPr id="51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003343"/>
              </p:ext>
            </p:extLst>
          </p:nvPr>
        </p:nvGraphicFramePr>
        <p:xfrm>
          <a:off x="5508104" y="2247404"/>
          <a:ext cx="2635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89" name="Equation" r:id="rId31" imgW="177480" imgH="215640" progId="Equation.3">
                  <p:embed/>
                </p:oleObj>
              </mc:Choice>
              <mc:Fallback>
                <p:oleObj name="Equation" r:id="rId31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2247404"/>
                        <a:ext cx="26352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024748"/>
              </p:ext>
            </p:extLst>
          </p:nvPr>
        </p:nvGraphicFramePr>
        <p:xfrm>
          <a:off x="5508104" y="2895476"/>
          <a:ext cx="2825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90" name="Equation" r:id="rId32" imgW="190440" imgH="215640" progId="Equation.3">
                  <p:embed/>
                </p:oleObj>
              </mc:Choice>
              <mc:Fallback>
                <p:oleObj name="Equation" r:id="rId32" imgW="190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2895476"/>
                        <a:ext cx="28257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52" name="직사각형 51"/>
          <p:cNvSpPr/>
          <p:nvPr/>
        </p:nvSpPr>
        <p:spPr>
          <a:xfrm>
            <a:off x="85344" y="188640"/>
            <a:ext cx="6646896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Text Box 7"/>
          <p:cNvSpPr txBox="1">
            <a:spLocks noChangeArrowheads="1"/>
          </p:cNvSpPr>
          <p:nvPr/>
        </p:nvSpPr>
        <p:spPr bwMode="auto">
          <a:xfrm>
            <a:off x="63500" y="260648"/>
            <a:ext cx="7236898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Other order parameters:  </a:t>
            </a:r>
            <a:r>
              <a:rPr kumimoji="1" lang="en-US" altLang="ko-KR" i="1" dirty="0" smtClean="0">
                <a:solidFill>
                  <a:schemeClr val="tx2"/>
                </a:solidFill>
                <a:latin typeface="Symbol" panose="05050102010706020507" pitchFamily="18" charset="2"/>
              </a:rPr>
              <a:t>r</a:t>
            </a: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– a</a:t>
            </a:r>
            <a:r>
              <a:rPr kumimoji="1" lang="en-US" altLang="ko-KR" i="1" baseline="-25000" dirty="0" smtClean="0">
                <a:solidFill>
                  <a:schemeClr val="tx2"/>
                </a:solidFill>
                <a:latin typeface="Arial" charset="0"/>
              </a:rPr>
              <a:t>1</a:t>
            </a: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 correlator (mass difference)</a:t>
            </a:r>
            <a:endParaRPr kumimoji="1" lang="en-US" altLang="ko-KR" i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2172619" y="2492896"/>
            <a:ext cx="1224136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5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3815019"/>
              </p:ext>
            </p:extLst>
          </p:nvPr>
        </p:nvGraphicFramePr>
        <p:xfrm>
          <a:off x="467544" y="980728"/>
          <a:ext cx="7397751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85" name="Equation" r:id="rId3" imgW="4991040" imgH="393480" progId="Equation.3">
                  <p:embed/>
                </p:oleObj>
              </mc:Choice>
              <mc:Fallback>
                <p:oleObj name="Equation" r:id="rId3" imgW="4991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980728"/>
                        <a:ext cx="7397751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301575"/>
              </p:ext>
            </p:extLst>
          </p:nvPr>
        </p:nvGraphicFramePr>
        <p:xfrm>
          <a:off x="1187624" y="1722711"/>
          <a:ext cx="4221163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86" name="Equation" r:id="rId5" imgW="2844720" imgH="228600" progId="Equation.3">
                  <p:embed/>
                </p:oleObj>
              </mc:Choice>
              <mc:Fallback>
                <p:oleObj name="Equation" r:id="rId5" imgW="28447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722711"/>
                        <a:ext cx="4221163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순서도: 가산 접합 56"/>
          <p:cNvSpPr/>
          <p:nvPr/>
        </p:nvSpPr>
        <p:spPr>
          <a:xfrm>
            <a:off x="2100611" y="2639316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순서도: 가산 접합 57"/>
          <p:cNvSpPr/>
          <p:nvPr/>
        </p:nvSpPr>
        <p:spPr>
          <a:xfrm>
            <a:off x="3324747" y="2639316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5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522376"/>
              </p:ext>
            </p:extLst>
          </p:nvPr>
        </p:nvGraphicFramePr>
        <p:xfrm>
          <a:off x="1571604" y="2497384"/>
          <a:ext cx="490537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87" name="Equation" r:id="rId7" imgW="330120" imgH="228600" progId="Equation.3">
                  <p:embed/>
                </p:oleObj>
              </mc:Choice>
              <mc:Fallback>
                <p:oleObj name="Equation" r:id="rId7" imgW="330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2497384"/>
                        <a:ext cx="490537" cy="33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229124"/>
              </p:ext>
            </p:extLst>
          </p:nvPr>
        </p:nvGraphicFramePr>
        <p:xfrm>
          <a:off x="3513877" y="2492896"/>
          <a:ext cx="490538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88" name="Equation" r:id="rId9" imgW="330120" imgH="228600" progId="Equation.3">
                  <p:embed/>
                </p:oleObj>
              </mc:Choice>
              <mc:Fallback>
                <p:oleObj name="Equation" r:id="rId9" imgW="330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877" y="2492896"/>
                        <a:ext cx="490538" cy="33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타원 60"/>
          <p:cNvSpPr/>
          <p:nvPr/>
        </p:nvSpPr>
        <p:spPr>
          <a:xfrm>
            <a:off x="2519832" y="2240928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=0</a:t>
            </a:r>
            <a:endParaRPr lang="ko-KR" altLang="en-US" sz="1400" dirty="0"/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71406" y="3501008"/>
            <a:ext cx="7236898" cy="362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Singlet channel: </a:t>
            </a:r>
            <a:r>
              <a:rPr kumimoji="1" lang="en-US" altLang="ko-KR" i="1" dirty="0" smtClean="0">
                <a:solidFill>
                  <a:schemeClr val="tx2"/>
                </a:solidFill>
                <a:latin typeface="Symbol" pitchFamily="18" charset="2"/>
              </a:rPr>
              <a:t>w - </a:t>
            </a: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f</a:t>
            </a:r>
            <a:r>
              <a:rPr kumimoji="1" lang="en-US" altLang="ko-KR" i="1" baseline="-25000" dirty="0" smtClean="0">
                <a:solidFill>
                  <a:schemeClr val="tx2"/>
                </a:solidFill>
                <a:latin typeface="Arial" charset="0"/>
              </a:rPr>
              <a:t>1</a:t>
            </a:r>
            <a:r>
              <a:rPr kumimoji="1" lang="en-US" altLang="ko-KR" i="1" dirty="0" smtClean="0">
                <a:solidFill>
                  <a:schemeClr val="tx2"/>
                </a:solidFill>
                <a:latin typeface="Arial" charset="0"/>
              </a:rPr>
              <a:t>(ideally mixed) correlator </a:t>
            </a:r>
            <a:endParaRPr kumimoji="1" lang="en-US" altLang="ko-KR" i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2172619" y="5661248"/>
            <a:ext cx="1224136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순서도: 가산 접합 36"/>
          <p:cNvSpPr/>
          <p:nvPr/>
        </p:nvSpPr>
        <p:spPr>
          <a:xfrm>
            <a:off x="2100611" y="5805264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순서도: 가산 접합 37"/>
          <p:cNvSpPr/>
          <p:nvPr/>
        </p:nvSpPr>
        <p:spPr>
          <a:xfrm>
            <a:off x="3324747" y="5805264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3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257809"/>
              </p:ext>
            </p:extLst>
          </p:nvPr>
        </p:nvGraphicFramePr>
        <p:xfrm>
          <a:off x="807293" y="4138613"/>
          <a:ext cx="7077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89" name="수식" r:id="rId11" imgW="4775040" imgH="406080" progId="Equation.3">
                  <p:embed/>
                </p:oleObj>
              </mc:Choice>
              <mc:Fallback>
                <p:oleObj name="수식" r:id="rId11" imgW="477504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293" y="4138613"/>
                        <a:ext cx="7077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3466891"/>
              </p:ext>
            </p:extLst>
          </p:nvPr>
        </p:nvGraphicFramePr>
        <p:xfrm>
          <a:off x="1808163" y="5656263"/>
          <a:ext cx="300037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90" name="수식" r:id="rId13" imgW="203040" imgH="241200" progId="Equation.3">
                  <p:embed/>
                </p:oleObj>
              </mc:Choice>
              <mc:Fallback>
                <p:oleObj name="수식" r:id="rId13" imgW="2030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8163" y="5656263"/>
                        <a:ext cx="300037" cy="357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타원 42"/>
          <p:cNvSpPr/>
          <p:nvPr/>
        </p:nvSpPr>
        <p:spPr>
          <a:xfrm>
            <a:off x="5507663" y="5661248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순서도: 가산 접합 44"/>
          <p:cNvSpPr/>
          <p:nvPr/>
        </p:nvSpPr>
        <p:spPr>
          <a:xfrm>
            <a:off x="5448288" y="5805264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타원 45"/>
          <p:cNvSpPr/>
          <p:nvPr/>
        </p:nvSpPr>
        <p:spPr>
          <a:xfrm>
            <a:off x="6240376" y="5661248"/>
            <a:ext cx="432048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순서도: 가산 접합 46"/>
          <p:cNvSpPr/>
          <p:nvPr/>
        </p:nvSpPr>
        <p:spPr>
          <a:xfrm>
            <a:off x="6577176" y="5805264"/>
            <a:ext cx="144016" cy="144016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85344" y="3444035"/>
            <a:ext cx="5566776" cy="4320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4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8981973"/>
              </p:ext>
            </p:extLst>
          </p:nvPr>
        </p:nvGraphicFramePr>
        <p:xfrm>
          <a:off x="5238750" y="5732463"/>
          <a:ext cx="188913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91" name="수식" r:id="rId15" imgW="126720" imgH="164880" progId="Equation.3">
                  <p:embed/>
                </p:oleObj>
              </mc:Choice>
              <mc:Fallback>
                <p:oleObj name="수식" r:id="rId15" imgW="12672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8750" y="5732463"/>
                        <a:ext cx="188913" cy="24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9981"/>
              </p:ext>
            </p:extLst>
          </p:nvPr>
        </p:nvGraphicFramePr>
        <p:xfrm>
          <a:off x="760413" y="4956175"/>
          <a:ext cx="4295775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92" name="수식" r:id="rId17" imgW="2895480" imgH="241200" progId="Equation.3">
                  <p:embed/>
                </p:oleObj>
              </mc:Choice>
              <mc:Fallback>
                <p:oleObj name="수식" r:id="rId17" imgW="2895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413" y="4956175"/>
                        <a:ext cx="4295775" cy="357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375974"/>
              </p:ext>
            </p:extLst>
          </p:nvPr>
        </p:nvGraphicFramePr>
        <p:xfrm>
          <a:off x="5321300" y="4908550"/>
          <a:ext cx="3408363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93" name="수식" r:id="rId19" imgW="2298600" imgH="304560" progId="Equation.3">
                  <p:embed/>
                </p:oleObj>
              </mc:Choice>
              <mc:Fallback>
                <p:oleObj name="수식" r:id="rId19" imgW="229860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1300" y="4908550"/>
                        <a:ext cx="3408363" cy="452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타원 63"/>
          <p:cNvSpPr/>
          <p:nvPr/>
        </p:nvSpPr>
        <p:spPr>
          <a:xfrm>
            <a:off x="2509168" y="5405088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=0</a:t>
            </a:r>
            <a:endParaRPr lang="ko-KR" altLang="en-US" sz="1400" dirty="0"/>
          </a:p>
        </p:txBody>
      </p:sp>
      <p:sp>
        <p:nvSpPr>
          <p:cNvPr id="65" name="타원 64"/>
          <p:cNvSpPr/>
          <p:nvPr/>
        </p:nvSpPr>
        <p:spPr>
          <a:xfrm>
            <a:off x="5808836" y="5589240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ko-KR" sz="1400" dirty="0" smtClean="0">
                <a:latin typeface="Symbol" pitchFamily="18" charset="2"/>
              </a:rPr>
              <a:t>n</a:t>
            </a:r>
            <a:r>
              <a:rPr lang="en-US" altLang="ko-KR" sz="1400" dirty="0" smtClean="0"/>
              <a:t>=0</a:t>
            </a:r>
            <a:endParaRPr lang="ko-KR" altLang="en-US" sz="1400" dirty="0"/>
          </a:p>
        </p:txBody>
      </p:sp>
      <p:graphicFrame>
        <p:nvGraphicFramePr>
          <p:cNvPr id="66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564947"/>
              </p:ext>
            </p:extLst>
          </p:nvPr>
        </p:nvGraphicFramePr>
        <p:xfrm>
          <a:off x="2195736" y="5373216"/>
          <a:ext cx="2635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94" name="Equation" r:id="rId21" imgW="177480" imgH="215640" progId="Equation.3">
                  <p:embed/>
                </p:oleObj>
              </mc:Choice>
              <mc:Fallback>
                <p:oleObj name="Equation" r:id="rId21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5373216"/>
                        <a:ext cx="26352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8095372"/>
              </p:ext>
            </p:extLst>
          </p:nvPr>
        </p:nvGraphicFramePr>
        <p:xfrm>
          <a:off x="3203848" y="5373216"/>
          <a:ext cx="2825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95" name="Equation" r:id="rId23" imgW="190440" imgH="215640" progId="Equation.3">
                  <p:embed/>
                </p:oleObj>
              </mc:Choice>
              <mc:Fallback>
                <p:oleObj name="Equation" r:id="rId23" imgW="190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5373216"/>
                        <a:ext cx="28257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06521"/>
              </p:ext>
            </p:extLst>
          </p:nvPr>
        </p:nvGraphicFramePr>
        <p:xfrm>
          <a:off x="2411760" y="6257627"/>
          <a:ext cx="62230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96" name="Equation" r:id="rId25" imgW="419040" imgH="228600" progId="Equation.3">
                  <p:embed/>
                </p:oleObj>
              </mc:Choice>
              <mc:Fallback>
                <p:oleObj name="Equation" r:id="rId25" imgW="419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6257627"/>
                        <a:ext cx="622300" cy="33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792344"/>
              </p:ext>
            </p:extLst>
          </p:nvPr>
        </p:nvGraphicFramePr>
        <p:xfrm>
          <a:off x="5866804" y="6271220"/>
          <a:ext cx="433388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97" name="Equation" r:id="rId27" imgW="291960" imgH="215640" progId="Equation.3">
                  <p:embed/>
                </p:oleObj>
              </mc:Choice>
              <mc:Fallback>
                <p:oleObj name="Equation" r:id="rId27" imgW="2919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6804" y="6271220"/>
                        <a:ext cx="433388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258691"/>
              </p:ext>
            </p:extLst>
          </p:nvPr>
        </p:nvGraphicFramePr>
        <p:xfrm>
          <a:off x="3551883" y="5661248"/>
          <a:ext cx="300037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98" name="수식" r:id="rId29" imgW="203040" imgH="241200" progId="Equation.3">
                  <p:embed/>
                </p:oleObj>
              </mc:Choice>
              <mc:Fallback>
                <p:oleObj name="수식" r:id="rId29" imgW="2030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1883" y="5661248"/>
                        <a:ext cx="300037" cy="357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3218148"/>
              </p:ext>
            </p:extLst>
          </p:nvPr>
        </p:nvGraphicFramePr>
        <p:xfrm>
          <a:off x="6804248" y="5732463"/>
          <a:ext cx="207962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99" name="수식" r:id="rId30" imgW="139680" imgH="164880" progId="Equation.3">
                  <p:embed/>
                </p:oleObj>
              </mc:Choice>
              <mc:Fallback>
                <p:oleObj name="수식" r:id="rId30" imgW="1396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5732463"/>
                        <a:ext cx="207962" cy="24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39852"/>
              </p:ext>
            </p:extLst>
          </p:nvPr>
        </p:nvGraphicFramePr>
        <p:xfrm>
          <a:off x="2195736" y="2204864"/>
          <a:ext cx="2635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300" name="Equation" r:id="rId32" imgW="177480" imgH="215640" progId="Equation.3">
                  <p:embed/>
                </p:oleObj>
              </mc:Choice>
              <mc:Fallback>
                <p:oleObj name="Equation" r:id="rId32" imgW="177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204864"/>
                        <a:ext cx="26352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730467"/>
              </p:ext>
            </p:extLst>
          </p:nvPr>
        </p:nvGraphicFramePr>
        <p:xfrm>
          <a:off x="3203848" y="2204864"/>
          <a:ext cx="2825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301" name="Equation" r:id="rId33" imgW="190440" imgH="215640" progId="Equation.3">
                  <p:embed/>
                </p:oleObj>
              </mc:Choice>
              <mc:Fallback>
                <p:oleObj name="Equation" r:id="rId33" imgW="190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2204864"/>
                        <a:ext cx="282575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87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85786" y="928670"/>
            <a:ext cx="7678761" cy="898521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U</a:t>
            </a:r>
            <a:r>
              <a:rPr kumimoji="0" lang="en-US" altLang="ko-KR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A</a:t>
            </a:r>
            <a:r>
              <a:rPr kumimoji="0" lang="en-US" altLang="ko-KR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+mj-cs"/>
              </a:rPr>
              <a:t>(1) effect</a:t>
            </a:r>
            <a:endParaRPr kumimoji="0" lang="ko-KR" altLang="en-US" sz="32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+mj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9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428728" y="2000240"/>
            <a:ext cx="68580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dirty="0" smtClean="0"/>
              <a:t>Correlation function of </a:t>
            </a:r>
            <a:r>
              <a:rPr lang="en-US" altLang="ko-KR" dirty="0"/>
              <a:t>C</a:t>
            </a:r>
            <a:r>
              <a:rPr lang="en-US" altLang="ko-KR" dirty="0" smtClean="0"/>
              <a:t>hiral partners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dirty="0" smtClean="0"/>
              <a:t> U</a:t>
            </a:r>
            <a:r>
              <a:rPr lang="en-US" altLang="ko-KR" baseline="-25000" dirty="0" smtClean="0"/>
              <a:t>A</a:t>
            </a:r>
            <a:r>
              <a:rPr lang="en-US" altLang="ko-KR" dirty="0" smtClean="0"/>
              <a:t>(1) breaking effects in </a:t>
            </a:r>
            <a:r>
              <a:rPr lang="en-US" altLang="ko-KR" dirty="0" err="1" smtClean="0"/>
              <a:t>Correlators</a:t>
            </a:r>
            <a:endParaRPr lang="en-US" altLang="ko-KR" dirty="0" smtClean="0"/>
          </a:p>
          <a:p>
            <a:pPr marL="342900" indent="-342900">
              <a:lnSpc>
                <a:spcPct val="200000"/>
              </a:lnSpc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</a:pPr>
            <a:endParaRPr lang="en-US" altLang="ko-KR" dirty="0" smtClean="0"/>
          </a:p>
          <a:p>
            <a:pPr marL="342900" indent="-342900">
              <a:lnSpc>
                <a:spcPct val="200000"/>
              </a:lnSpc>
            </a:pPr>
            <a:endParaRPr lang="en-US" altLang="ko-KR" dirty="0" smtClean="0"/>
          </a:p>
        </p:txBody>
      </p:sp>
      <p:graphicFrame>
        <p:nvGraphicFramePr>
          <p:cNvPr id="158721" name="Object 1"/>
          <p:cNvGraphicFramePr>
            <a:graphicFrameLocks noChangeAspect="1"/>
          </p:cNvGraphicFramePr>
          <p:nvPr/>
        </p:nvGraphicFramePr>
        <p:xfrm>
          <a:off x="2267744" y="2871788"/>
          <a:ext cx="26924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68" name="Equation" r:id="rId3" imgW="1815840" imgH="253800" progId="Equation.3">
                  <p:embed/>
                </p:oleObj>
              </mc:Choice>
              <mc:Fallback>
                <p:oleObj name="Equation" r:id="rId3" imgW="181584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871788"/>
                        <a:ext cx="2692400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722" name="Object 2"/>
          <p:cNvGraphicFramePr>
            <a:graphicFrameLocks noChangeAspect="1"/>
          </p:cNvGraphicFramePr>
          <p:nvPr/>
        </p:nvGraphicFramePr>
        <p:xfrm>
          <a:off x="2699792" y="4564931"/>
          <a:ext cx="111125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69" name="Equation" r:id="rId5" imgW="749160" imgH="253800" progId="Equation.3">
                  <p:embed/>
                </p:oleObj>
              </mc:Choice>
              <mc:Fallback>
                <p:oleObj name="Equation" r:id="rId5" imgW="749160" imgH="253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4564931"/>
                        <a:ext cx="1111250" cy="376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16216" y="285293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2">
                    <a:lumMod val="10000"/>
                  </a:schemeClr>
                </a:solidFill>
              </a:rPr>
              <a:t>Cohen 96</a:t>
            </a:r>
            <a:endParaRPr lang="ko-KR" alt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0192" y="4437112"/>
            <a:ext cx="2143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err="1" smtClean="0">
                <a:solidFill>
                  <a:schemeClr val="bg2">
                    <a:lumMod val="10000"/>
                  </a:schemeClr>
                </a:solidFill>
              </a:rPr>
              <a:t>Hatsuda</a:t>
            </a:r>
            <a:r>
              <a:rPr lang="en-US" altLang="ko-KR" sz="1600" dirty="0" smtClean="0">
                <a:solidFill>
                  <a:schemeClr val="bg2">
                    <a:lumMod val="10000"/>
                  </a:schemeClr>
                </a:solidFill>
              </a:rPr>
              <a:t>, Lee 96</a:t>
            </a:r>
            <a:endParaRPr lang="ko-KR" alt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71538" y="3645024"/>
            <a:ext cx="7358114" cy="1440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31347</TotalTime>
  <Words>1108</Words>
  <Application>Microsoft Office PowerPoint</Application>
  <PresentationFormat>화면 슬라이드 쇼(4:3)</PresentationFormat>
  <Paragraphs>250</Paragraphs>
  <Slides>25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3</vt:i4>
      </vt:variant>
      <vt:variant>
        <vt:lpstr>슬라이드 제목</vt:lpstr>
      </vt:variant>
      <vt:variant>
        <vt:i4>25</vt:i4>
      </vt:variant>
    </vt:vector>
  </HeadingPairs>
  <TitlesOfParts>
    <vt:vector size="37" baseType="lpstr">
      <vt:lpstr>맑은 고딕</vt:lpstr>
      <vt:lpstr>Verdana</vt:lpstr>
      <vt:lpstr>Wingdings</vt:lpstr>
      <vt:lpstr>Times New Roman</vt:lpstr>
      <vt:lpstr>Symbol</vt:lpstr>
      <vt:lpstr>Arial</vt:lpstr>
      <vt:lpstr>HY헤드라인M</vt:lpstr>
      <vt:lpstr>Arial Unicode MS</vt:lpstr>
      <vt:lpstr>Office 테마</vt:lpstr>
      <vt:lpstr>Equation</vt:lpstr>
      <vt:lpstr>수식</vt:lpstr>
      <vt:lpstr>Image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R&amp;D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Microsoft Corporation</dc:creator>
  <cp:lastModifiedBy>이수형교수님10</cp:lastModifiedBy>
  <cp:revision>1613</cp:revision>
  <dcterms:created xsi:type="dcterms:W3CDTF">2006-10-05T04:04:58Z</dcterms:created>
  <dcterms:modified xsi:type="dcterms:W3CDTF">2016-11-02T06:42:19Z</dcterms:modified>
</cp:coreProperties>
</file>