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  <p:sldId id="271" r:id="rId9"/>
    <p:sldId id="266" r:id="rId10"/>
    <p:sldId id="267" r:id="rId11"/>
    <p:sldId id="274" r:id="rId12"/>
    <p:sldId id="268" r:id="rId13"/>
    <p:sldId id="269" r:id="rId14"/>
    <p:sldId id="273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56240-7593-5B40-B4B3-CD4B33A7D974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138A9-B9A2-0D48-BD67-82A315230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8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kumimoji="0" lang="ru-RU">
                <a:latin typeface="Calibri" charset="0"/>
              </a:rPr>
              <a:t>Нагревать</a:t>
            </a:r>
            <a:r>
              <a:rPr kumimoji="0" lang="en-US">
                <a:latin typeface="Calibri" charset="0"/>
              </a:rPr>
              <a:t>=</a:t>
            </a:r>
            <a:r>
              <a:rPr kumimoji="0" lang="ru-RU">
                <a:latin typeface="Calibri" charset="0"/>
              </a:rPr>
              <a:t> </a:t>
            </a:r>
            <a:r>
              <a:rPr kumimoji="0" lang="en-US">
                <a:latin typeface="Calibri" charset="0"/>
              </a:rPr>
              <a:t>warm up,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kumimoji="0" lang="en-US">
                <a:latin typeface="Calibri" charset="0"/>
              </a:rPr>
              <a:t>150MeV=  1.5  10^9    K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kumimoji="0" lang="ru-RU">
                <a:latin typeface="Calibri" charset="0"/>
              </a:rPr>
              <a:t>ЧИСЛА!</a:t>
            </a:r>
            <a:r>
              <a:rPr kumimoji="0" lang="en-US">
                <a:latin typeface="Calibri" charset="0"/>
              </a:rPr>
              <a:t> 1 eV=10^4</a:t>
            </a:r>
          </a:p>
          <a:p>
            <a:pPr eaLnBrk="1" hangingPunct="1">
              <a:spcBef>
                <a:spcPct val="0"/>
              </a:spcBef>
              <a:defRPr/>
            </a:pPr>
            <a:endParaRPr kumimoji="0"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kumimoji="0" lang="en-US" sz="1400">
                <a:latin typeface="Euclid Symbol" charset="0"/>
              </a:rPr>
              <a:t>Mu_B is a baryon chemical potential</a:t>
            </a:r>
          </a:p>
          <a:p>
            <a:pPr eaLnBrk="1" hangingPunct="1">
              <a:spcBef>
                <a:spcPct val="0"/>
              </a:spcBef>
              <a:defRPr/>
            </a:pPr>
            <a:endParaRPr kumimoji="0" lang="en-US" sz="1400">
              <a:latin typeface="Euclid Symbol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kumimoji="0" lang="en-US" sz="1400">
                <a:latin typeface="Euclid Symbol" charset="0"/>
              </a:rPr>
              <a:t>NICA </a:t>
            </a:r>
            <a:r>
              <a:rPr kumimoji="0" lang="en-US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sym typeface="Symbol" charset="0"/>
              </a:rPr>
              <a:t></a:t>
            </a:r>
            <a:r>
              <a:rPr kumimoji="0" lang="en-US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</a:t>
            </a:r>
            <a:r>
              <a:rPr kumimoji="0" lang="en-US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NN</a:t>
            </a:r>
            <a:r>
              <a:rPr kumimoji="0" lang="en-US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= 9 GeV  , rho_Baryon density about 0.1 fm^{-3}, \mu _B~1 GeV</a:t>
            </a:r>
            <a:endParaRPr kumimoji="0" lang="ru-RU" sz="1400">
              <a:latin typeface="Calibri" charset="0"/>
            </a:endParaRPr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/>
            <a:fld id="{C9E376CA-2A16-0240-AF39-DD056E24CD2D}" type="slidenum">
              <a:rPr kumimoji="0" lang="ru-RU" sz="1200">
                <a:latin typeface="Calibri" charset="0"/>
              </a:rPr>
              <a:pPr algn="r"/>
              <a:t>2</a:t>
            </a:fld>
            <a:endParaRPr kumimoji="0" lang="ru-RU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Isotropisation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8A9-B9A2-0D48-BD67-82A3152300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40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3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9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8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7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4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5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2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1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9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9500-AF56-9244-AA48-25916DE04552}" type="datetimeFigureOut">
              <a:rPr lang="ru-RU" smtClean="0"/>
              <a:t>31.10.16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B87CE-8D2B-C646-9F97-D70BA211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theor.jinr.ru/~hmec16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1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w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390649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What can holography calculate for NICA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i="1" dirty="0" err="1" smtClean="0">
                <a:solidFill>
                  <a:srgbClr val="000090"/>
                </a:solidFill>
              </a:rPr>
              <a:t>I.Aref’eva</a:t>
            </a:r>
            <a:r>
              <a:rPr lang="en-US" b="1" i="1" dirty="0" smtClean="0">
                <a:solidFill>
                  <a:srgbClr val="000090"/>
                </a:solidFill>
              </a:rPr>
              <a:t>, MIAN, Moscow</a:t>
            </a:r>
          </a:p>
          <a:p>
            <a:pPr marL="571500" indent="-571500">
              <a:buAutoNum type="romanUcPeriod"/>
            </a:pPr>
            <a:endParaRPr lang="en-US" i="1" dirty="0" smtClean="0">
              <a:solidFill>
                <a:srgbClr val="000090"/>
              </a:solidFill>
            </a:endParaRPr>
          </a:p>
          <a:p>
            <a:r>
              <a:rPr lang="ru-RU" i="1" dirty="0" err="1">
                <a:solidFill>
                  <a:srgbClr val="000090"/>
                </a:solidFill>
              </a:rPr>
              <a:t>Meeting</a:t>
            </a:r>
            <a:r>
              <a:rPr lang="ru-RU" i="1" dirty="0">
                <a:solidFill>
                  <a:srgbClr val="000090"/>
                </a:solidFill>
              </a:rPr>
              <a:t> </a:t>
            </a:r>
            <a:r>
              <a:rPr lang="ru-RU" i="1" dirty="0" err="1">
                <a:solidFill>
                  <a:srgbClr val="000090"/>
                </a:solidFill>
              </a:rPr>
              <a:t>of</a:t>
            </a:r>
            <a:r>
              <a:rPr lang="ru-RU" i="1" dirty="0">
                <a:solidFill>
                  <a:srgbClr val="000090"/>
                </a:solidFill>
              </a:rPr>
              <a:t> </a:t>
            </a:r>
            <a:r>
              <a:rPr lang="ru-RU" i="1" dirty="0" err="1">
                <a:solidFill>
                  <a:srgbClr val="000090"/>
                </a:solidFill>
              </a:rPr>
              <a:t>the</a:t>
            </a:r>
            <a:r>
              <a:rPr lang="ru-RU" i="1" dirty="0">
                <a:solidFill>
                  <a:srgbClr val="000090"/>
                </a:solidFill>
              </a:rPr>
              <a:t> </a:t>
            </a:r>
            <a:r>
              <a:rPr lang="ru-RU" i="1" dirty="0" err="1">
                <a:solidFill>
                  <a:srgbClr val="000090"/>
                </a:solidFill>
              </a:rPr>
              <a:t>working</a:t>
            </a:r>
            <a:r>
              <a:rPr lang="ru-RU" i="1" dirty="0">
                <a:solidFill>
                  <a:srgbClr val="000090"/>
                </a:solidFill>
              </a:rPr>
              <a:t> </a:t>
            </a:r>
            <a:r>
              <a:rPr lang="ru-RU" i="1" dirty="0" err="1">
                <a:solidFill>
                  <a:srgbClr val="000090"/>
                </a:solidFill>
              </a:rPr>
              <a:t>group</a:t>
            </a:r>
            <a:r>
              <a:rPr lang="ru-RU" i="1" dirty="0">
                <a:solidFill>
                  <a:srgbClr val="000090"/>
                </a:solidFill>
              </a:rPr>
              <a:t> </a:t>
            </a:r>
            <a:r>
              <a:rPr lang="ru-RU" i="1" dirty="0" err="1">
                <a:solidFill>
                  <a:srgbClr val="000090"/>
                </a:solidFill>
              </a:rPr>
              <a:t>on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hlinkClick r:id="rId2"/>
              </a:rPr>
              <a:t>Theory of Hadronic Matter under Extreme </a:t>
            </a:r>
            <a:r>
              <a:rPr lang="ru-RU" b="1" dirty="0" smtClean="0">
                <a:hlinkClick r:id="rId2"/>
              </a:rPr>
              <a:t>Conditions</a:t>
            </a:r>
            <a:endParaRPr lang="en-US" b="1" dirty="0" smtClean="0"/>
          </a:p>
          <a:p>
            <a:r>
              <a:rPr lang="en-US" b="1" dirty="0" smtClean="0"/>
              <a:t>31.10-3.11 2016, </a:t>
            </a:r>
            <a:r>
              <a:rPr lang="en-US" b="1" dirty="0" err="1" smtClean="0"/>
              <a:t>Dubna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68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348734"/>
            <a:ext cx="828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S</a:t>
            </a:r>
            <a:r>
              <a:rPr lang="en-US" sz="2800" b="1" dirty="0" smtClean="0">
                <a:solidFill>
                  <a:srgbClr val="000090"/>
                </a:solidFill>
              </a:rPr>
              <a:t>tatic anisotropic background with quark confine</a:t>
            </a:r>
            <a:r>
              <a:rPr lang="en-US" sz="2800" b="1" dirty="0" smtClean="0">
                <a:solidFill>
                  <a:srgbClr val="0000FF"/>
                </a:solidFill>
              </a:rPr>
              <a:t>ment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7" y="1181099"/>
            <a:ext cx="9013903" cy="1270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2469858"/>
            <a:ext cx="2330027" cy="812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2324097"/>
            <a:ext cx="2057400" cy="958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325" y="3396960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Temporal Wilson loop on the </a:t>
            </a:r>
            <a:r>
              <a:rPr lang="en-US" sz="2000" b="1" dirty="0" err="1" smtClean="0"/>
              <a:t>tx</a:t>
            </a:r>
            <a:r>
              <a:rPr lang="en-US" sz="2000" b="1" dirty="0" smtClean="0"/>
              <a:t>-plane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7798" y="4863437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Temporal Wilson loop on the </a:t>
            </a:r>
            <a:r>
              <a:rPr lang="en-US" sz="2000" b="1" dirty="0" err="1" smtClean="0"/>
              <a:t>tx</a:t>
            </a:r>
            <a:r>
              <a:rPr lang="en-US" sz="2000" b="1" dirty="0" smtClean="0"/>
              <a:t>-plane</a:t>
            </a:r>
            <a:endParaRPr lang="ru-RU" sz="2000" b="1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5663657"/>
            <a:ext cx="4785013" cy="831199"/>
          </a:xfrm>
          <a:prstGeom prst="rect">
            <a:avLst/>
          </a:prstGeom>
        </p:spPr>
      </p:pic>
      <p:pic>
        <p:nvPicPr>
          <p:cNvPr id="10" name="Изображение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8" y="3887965"/>
            <a:ext cx="4521201" cy="6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5900" y="1435100"/>
            <a:ext cx="8509000" cy="3289300"/>
            <a:chOff x="215900" y="1435100"/>
            <a:chExt cx="8509000" cy="3289300"/>
          </a:xfrm>
        </p:grpSpPr>
        <p:pic>
          <p:nvPicPr>
            <p:cNvPr id="2" name="Изображение 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70809"/>
              <a:ext cx="7239000" cy="1278274"/>
            </a:xfrm>
            <a:prstGeom prst="rect">
              <a:avLst/>
            </a:prstGeom>
          </p:spPr>
        </p:pic>
        <p:pic>
          <p:nvPicPr>
            <p:cNvPr id="4" name="Изображение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754752"/>
              <a:ext cx="5765800" cy="717978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15900" y="1435100"/>
              <a:ext cx="8509000" cy="32893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39800" y="5367653"/>
            <a:ext cx="5022850" cy="732708"/>
            <a:chOff x="939800" y="5367653"/>
            <a:chExt cx="5022850" cy="732708"/>
          </a:xfrm>
        </p:grpSpPr>
        <p:pic>
          <p:nvPicPr>
            <p:cNvPr id="6" name="Изображение 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300" y="5591806"/>
              <a:ext cx="1790700" cy="348715"/>
            </a:xfrm>
            <a:prstGeom prst="rect">
              <a:avLst/>
            </a:prstGeom>
          </p:spPr>
        </p:pic>
        <p:pic>
          <p:nvPicPr>
            <p:cNvPr id="7" name="Изображение 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500" y="5591806"/>
              <a:ext cx="1193800" cy="3429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939800" y="5367653"/>
              <a:ext cx="5022850" cy="73270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24000" y="323165"/>
            <a:ext cx="5547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Energy between two quarks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9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6331"/>
            <a:ext cx="7061346" cy="5017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0"/>
            <a:ext cx="5547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Energy between two quarks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2" y="5397500"/>
            <a:ext cx="4198938" cy="14605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183" y="5511800"/>
            <a:ext cx="4409878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7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900" y="5834"/>
            <a:ext cx="882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Chemical potential (=non-zero charge q)</a:t>
            </a:r>
            <a:endParaRPr lang="ru-RU" sz="3600" b="1" dirty="0">
              <a:solidFill>
                <a:srgbClr val="000090"/>
              </a:solidFill>
            </a:endParaRPr>
          </a:p>
        </p:txBody>
      </p:sp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939800"/>
            <a:ext cx="7302500" cy="10432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740" y="5645726"/>
            <a:ext cx="6669560" cy="83011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433" y="2615131"/>
            <a:ext cx="5196877" cy="41278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2893" y="2091910"/>
            <a:ext cx="875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Energy between two quarks (separated along x-direction)</a:t>
            </a:r>
            <a:endParaRPr lang="ru-RU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3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36" y="4680526"/>
            <a:ext cx="4656657" cy="57958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977" y="1127992"/>
            <a:ext cx="4705469" cy="414481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2" y="5245100"/>
            <a:ext cx="6324234" cy="14102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1058" y="105621"/>
            <a:ext cx="7763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                                       </a:t>
            </a:r>
            <a:r>
              <a:rPr lang="en-US" sz="2800" b="1" dirty="0" smtClean="0">
                <a:solidFill>
                  <a:srgbClr val="660066"/>
                </a:solidFill>
              </a:rPr>
              <a:t>Energy between two quarks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         along  x                                                 along  y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586" y="1127992"/>
            <a:ext cx="5390288" cy="42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54" y="249535"/>
            <a:ext cx="3471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Isotropisation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process 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32227"/>
            <a:ext cx="8750300" cy="1132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" y="3701535"/>
            <a:ext cx="831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energy between two quarks depends on the orientation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38990"/>
            <a:ext cx="2386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Jets quenching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2300" y="5417810"/>
            <a:ext cx="1831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Energy lost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1300" y="2465169"/>
            <a:ext cx="305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Consequences: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0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291" y="261034"/>
            <a:ext cx="240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Conclusion: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9423" y="994705"/>
            <a:ext cx="837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Holographic models are some kind of phenomenological models </a:t>
            </a:r>
          </a:p>
          <a:p>
            <a:r>
              <a:rPr lang="en-US" sz="2400" b="1" dirty="0" smtClean="0"/>
              <a:t>with few number of parameters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6633" y="3147536"/>
            <a:ext cx="8341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 reproduce multiplicity we have to use the special </a:t>
            </a:r>
            <a:r>
              <a:rPr lang="en-US" sz="2400" b="1" dirty="0" err="1" smtClean="0"/>
              <a:t>anizotropic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background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6633" y="4549676"/>
            <a:ext cx="76204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Anisotropy drastically change standard holographic calculations, in particular,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           Wilson loops, and quark potential</a:t>
            </a: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            Jet quenching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            Drag forces</a:t>
            </a: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             sheet viscosity and therefore elliptic flows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            susceptibility</a:t>
            </a: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             </a:t>
            </a:r>
            <a:r>
              <a:rPr lang="en-US" b="1" dirty="0" err="1" smtClean="0">
                <a:solidFill>
                  <a:srgbClr val="000090"/>
                </a:solidFill>
              </a:rPr>
              <a:t>thermalization</a:t>
            </a:r>
            <a:r>
              <a:rPr lang="en-US" b="1" dirty="0" smtClean="0">
                <a:solidFill>
                  <a:srgbClr val="000090"/>
                </a:solidFill>
              </a:rPr>
              <a:t> time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6633" y="2020307"/>
            <a:ext cx="8257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We have considered the model that has:</a:t>
            </a:r>
          </a:p>
          <a:p>
            <a:r>
              <a:rPr lang="en-US" sz="2400" b="1" dirty="0" err="1">
                <a:solidFill>
                  <a:srgbClr val="000090"/>
                </a:solidFill>
              </a:rPr>
              <a:t>a</a:t>
            </a:r>
            <a:r>
              <a:rPr lang="en-US" sz="2400" b="1" dirty="0" err="1" smtClean="0">
                <a:solidFill>
                  <a:srgbClr val="000090"/>
                </a:solidFill>
              </a:rPr>
              <a:t>nizotropic</a:t>
            </a:r>
            <a:r>
              <a:rPr lang="en-US" sz="2400" b="1" dirty="0" smtClean="0">
                <a:solidFill>
                  <a:srgbClr val="000090"/>
                </a:solidFill>
              </a:rPr>
              <a:t> parameter, chemical potential, quark confinement. </a:t>
            </a:r>
          </a:p>
        </p:txBody>
      </p:sp>
    </p:spTree>
    <p:extLst>
      <p:ext uri="{BB962C8B-B14F-4D97-AF65-F5344CB8AC3E}">
        <p14:creationId xmlns:p14="http://schemas.microsoft.com/office/powerpoint/2010/main" val="12332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-242888"/>
            <a:ext cx="8748712" cy="1143001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C00000"/>
                </a:solidFill>
                <a:latin typeface="Calibri" charset="0"/>
              </a:rPr>
              <a:t>QCD Phase </a:t>
            </a:r>
            <a:r>
              <a:rPr lang="en-US" sz="2800" b="1" dirty="0">
                <a:solidFill>
                  <a:srgbClr val="C00000"/>
                </a:solidFill>
                <a:latin typeface="Calibri" charset="0"/>
              </a:rPr>
              <a:t>D</a:t>
            </a:r>
            <a:r>
              <a:rPr lang="en-US" sz="2800" b="1" dirty="0" smtClean="0">
                <a:solidFill>
                  <a:srgbClr val="C00000"/>
                </a:solidFill>
                <a:latin typeface="Calibri" charset="0"/>
              </a:rPr>
              <a:t>iagram</a:t>
            </a:r>
            <a:endParaRPr kumimoji="0" lang="ru-RU" sz="2800" b="1" dirty="0">
              <a:solidFill>
                <a:srgbClr val="C00000"/>
              </a:solidFill>
              <a:latin typeface="Calibri" charset="0"/>
            </a:endParaRPr>
          </a:p>
        </p:txBody>
      </p:sp>
      <p:pic>
        <p:nvPicPr>
          <p:cNvPr id="19458" name="Picture 11" descr="colorb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450"/>
            <a:ext cx="8901113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685825" y="1902618"/>
            <a:ext cx="7340600" cy="893763"/>
            <a:chOff x="684213" y="2060575"/>
            <a:chExt cx="7340600" cy="893763"/>
          </a:xfrm>
        </p:grpSpPr>
        <p:grpSp>
          <p:nvGrpSpPr>
            <p:cNvPr id="19468" name="Группа 22"/>
            <p:cNvGrpSpPr>
              <a:grpSpLocks/>
            </p:cNvGrpSpPr>
            <p:nvPr/>
          </p:nvGrpSpPr>
          <p:grpSpPr bwMode="auto">
            <a:xfrm>
              <a:off x="3924300" y="2060575"/>
              <a:ext cx="4100513" cy="893763"/>
              <a:chOff x="4644008" y="1556792"/>
              <a:chExt cx="4099634" cy="894333"/>
            </a:xfrm>
          </p:grpSpPr>
          <p:sp>
            <p:nvSpPr>
              <p:cNvPr id="19470" name="Text Box 4"/>
              <p:cNvSpPr txBox="1">
                <a:spLocks noChangeArrowheads="1"/>
              </p:cNvSpPr>
              <p:nvPr/>
            </p:nvSpPr>
            <p:spPr bwMode="auto">
              <a:xfrm>
                <a:off x="4644008" y="1556792"/>
                <a:ext cx="1352550" cy="822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r>
                  <a:rPr kumimoji="0" lang="en-US" b="1">
                    <a:latin typeface="Calibri" charset="0"/>
                  </a:rPr>
                  <a:t>nuclear </a:t>
                </a:r>
              </a:p>
              <a:p>
                <a:r>
                  <a:rPr kumimoji="0" lang="en-US" b="1">
                    <a:latin typeface="Calibri" charset="0"/>
                  </a:rPr>
                  <a:t>matter</a:t>
                </a:r>
                <a:r>
                  <a:rPr kumimoji="0" lang="en-US" sz="1800">
                    <a:latin typeface="Calibri" charset="0"/>
                  </a:rPr>
                  <a:t> </a:t>
                </a:r>
                <a:endParaRPr kumimoji="0" lang="ru-RU" sz="1800">
                  <a:latin typeface="Calibri" charset="0"/>
                </a:endParaRPr>
              </a:p>
            </p:txBody>
          </p:sp>
          <p:sp>
            <p:nvSpPr>
              <p:cNvPr id="19471" name="Text Box 5"/>
              <p:cNvSpPr txBox="1">
                <a:spLocks noChangeArrowheads="1"/>
              </p:cNvSpPr>
              <p:nvPr/>
            </p:nvSpPr>
            <p:spPr bwMode="auto">
              <a:xfrm>
                <a:off x="6732710" y="1628275"/>
                <a:ext cx="2010932" cy="82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r>
                  <a:rPr kumimoji="0" lang="en-US" b="1">
                    <a:latin typeface="Calibri" charset="0"/>
                  </a:rPr>
                  <a:t>Deconfined  </a:t>
                </a:r>
              </a:p>
              <a:p>
                <a:r>
                  <a:rPr kumimoji="0" lang="en-US" b="1">
                    <a:latin typeface="Calibri" charset="0"/>
                  </a:rPr>
                  <a:t>phase</a:t>
                </a:r>
                <a:r>
                  <a:rPr kumimoji="0" lang="en-US" sz="1800">
                    <a:latin typeface="Calibri" charset="0"/>
                  </a:rPr>
                  <a:t> </a:t>
                </a:r>
                <a:endParaRPr kumimoji="0" lang="ru-RU" sz="1800">
                  <a:latin typeface="Calibri" charset="0"/>
                </a:endParaRPr>
              </a:p>
            </p:txBody>
          </p:sp>
          <p:sp>
            <p:nvSpPr>
              <p:cNvPr id="19472" name="AutoShape 7"/>
              <p:cNvSpPr>
                <a:spLocks noChangeArrowheads="1"/>
              </p:cNvSpPr>
              <p:nvPr/>
            </p:nvSpPr>
            <p:spPr bwMode="auto">
              <a:xfrm>
                <a:off x="6084168" y="1916832"/>
                <a:ext cx="647700" cy="215900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ru-RU" sz="1800">
                  <a:latin typeface="Calibri" charset="0"/>
                </a:endParaRPr>
              </a:p>
            </p:txBody>
          </p:sp>
        </p:grpSp>
        <p:sp>
          <p:nvSpPr>
            <p:cNvPr id="19469" name="Text Box 15"/>
            <p:cNvSpPr txBox="1">
              <a:spLocks noChangeArrowheads="1"/>
            </p:cNvSpPr>
            <p:nvPr/>
          </p:nvSpPr>
          <p:spPr bwMode="auto">
            <a:xfrm>
              <a:off x="684213" y="2133600"/>
              <a:ext cx="23558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>
                  <a:latin typeface="Calibri" charset="0"/>
                </a:rPr>
                <a:t> </a:t>
              </a:r>
              <a:r>
                <a:rPr kumimoji="0" lang="en-US" sz="1800" b="1">
                  <a:solidFill>
                    <a:schemeClr val="accent2"/>
                  </a:solidFill>
                  <a:latin typeface="Calibri" charset="0"/>
                </a:rPr>
                <a:t>T increases, or </a:t>
              </a:r>
            </a:p>
            <a:p>
              <a:r>
                <a:rPr kumimoji="0" lang="en-US" sz="1800" b="1">
                  <a:solidFill>
                    <a:schemeClr val="accent2"/>
                  </a:solidFill>
                  <a:latin typeface="Calibri" charset="0"/>
                </a:rPr>
                <a:t>  density  increases</a:t>
              </a:r>
              <a:r>
                <a:rPr kumimoji="0" lang="en-US" sz="1800">
                  <a:latin typeface="Calibri" charset="0"/>
                </a:rPr>
                <a:t> </a:t>
              </a:r>
              <a:endParaRPr kumimoji="0" lang="ru-RU" sz="1800">
                <a:latin typeface="Calibri" charset="0"/>
              </a:endParaRPr>
            </a:p>
          </p:txBody>
        </p:sp>
      </p:grp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042988" y="1700213"/>
            <a:ext cx="5545137" cy="504825"/>
          </a:xfrm>
          <a:prstGeom prst="rect">
            <a:avLst/>
          </a:prstGeom>
        </p:spPr>
        <p:txBody>
          <a:bodyPr/>
          <a:lstStyle/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sz="1800" kern="0" dirty="0">
                <a:latin typeface="+mn-lt"/>
                <a:ea typeface="+mn-ea"/>
                <a:cs typeface="+mn-cs"/>
              </a:rPr>
              <a:t> </a:t>
            </a:r>
            <a:endParaRPr kumimoji="0" lang="en-US" sz="1800" b="1" kern="0" dirty="0">
              <a:solidFill>
                <a:srgbClr val="A50021"/>
              </a:solidFill>
              <a:latin typeface="+mn-lt"/>
              <a:ea typeface="+mn-ea"/>
              <a:cs typeface="+mn-cs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sz="1800" b="1" kern="0" dirty="0">
                <a:solidFill>
                  <a:srgbClr val="A50021"/>
                </a:solidFill>
                <a:latin typeface="+mn-lt"/>
                <a:ea typeface="+mn-ea"/>
                <a:cs typeface="+mn-cs"/>
              </a:rPr>
              <a:t>    </a:t>
            </a:r>
            <a:endParaRPr kumimoji="0" lang="en-US" sz="1800" kern="0" dirty="0">
              <a:latin typeface="+mn-lt"/>
              <a:ea typeface="+mn-ea"/>
              <a:cs typeface="+mn-cs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sz="1800" kern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    </a:t>
            </a: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kumimoji="0" lang="en-US" kern="0" dirty="0">
              <a:latin typeface="+mn-lt"/>
              <a:ea typeface="+mn-ea"/>
              <a:cs typeface="+mn-cs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kern="0" dirty="0">
                <a:latin typeface="+mn-lt"/>
                <a:ea typeface="+mn-ea"/>
                <a:cs typeface="+mn-cs"/>
              </a:rPr>
              <a:t>           </a:t>
            </a:r>
            <a:endParaRPr kumimoji="0" lang="ru-RU" kern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195388" y="1154113"/>
            <a:ext cx="5753100" cy="280987"/>
          </a:xfrm>
          <a:prstGeom prst="rect">
            <a:avLst/>
          </a:prstGeom>
        </p:spPr>
        <p:txBody>
          <a:bodyPr/>
          <a:lstStyle/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sz="1800" b="1" dirty="0">
                <a:solidFill>
                  <a:srgbClr val="A50021"/>
                </a:solidFill>
                <a:latin typeface="+mn-lt"/>
                <a:ea typeface="+mn-ea"/>
                <a:cs typeface="+mn-cs"/>
              </a:rPr>
              <a:t>QCD:     asymptotic freedom, quark confinement</a:t>
            </a:r>
            <a:r>
              <a:rPr kumimoji="0" lang="en-US" sz="1800" kern="0" dirty="0">
                <a:latin typeface="+mn-lt"/>
                <a:ea typeface="+mn-ea"/>
                <a:cs typeface="+mn-cs"/>
              </a:rPr>
              <a:t> </a:t>
            </a:r>
            <a:endParaRPr kumimoji="0" lang="en-US" sz="1800" b="1" kern="0" dirty="0">
              <a:solidFill>
                <a:srgbClr val="A50021"/>
              </a:solidFill>
              <a:latin typeface="+mn-lt"/>
              <a:ea typeface="+mn-ea"/>
              <a:cs typeface="+mn-cs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sz="1800" b="1" kern="0" dirty="0">
                <a:solidFill>
                  <a:srgbClr val="A50021"/>
                </a:solidFill>
                <a:latin typeface="+mn-lt"/>
                <a:ea typeface="+mn-ea"/>
                <a:cs typeface="+mn-cs"/>
              </a:rPr>
              <a:t>    </a:t>
            </a:r>
            <a:endParaRPr kumimoji="0" lang="en-US" sz="1800" kern="0" dirty="0">
              <a:latin typeface="+mn-lt"/>
              <a:ea typeface="+mn-ea"/>
              <a:cs typeface="+mn-cs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sz="1800" kern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    </a:t>
            </a: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kumimoji="0" lang="en-US" kern="0" dirty="0">
              <a:latin typeface="+mn-lt"/>
              <a:ea typeface="+mn-ea"/>
              <a:cs typeface="+mn-cs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kern="0" dirty="0">
                <a:latin typeface="+mn-lt"/>
                <a:ea typeface="+mn-ea"/>
                <a:cs typeface="+mn-cs"/>
              </a:rPr>
              <a:t>           </a:t>
            </a:r>
            <a:endParaRPr kumimoji="0" lang="ru-RU" kern="0" dirty="0">
              <a:latin typeface="+mn-lt"/>
              <a:ea typeface="+mn-ea"/>
              <a:cs typeface="+mn-cs"/>
            </a:endParaRP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831850" y="3144838"/>
            <a:ext cx="5756275" cy="3357562"/>
            <a:chOff x="1547664" y="3284984"/>
            <a:chExt cx="5756275" cy="3357562"/>
          </a:xfrm>
        </p:grpSpPr>
        <p:pic>
          <p:nvPicPr>
            <p:cNvPr id="19464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3284984"/>
              <a:ext cx="5756275" cy="335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2339826" y="3429446"/>
              <a:ext cx="0" cy="2663825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66" name="TextBox 7"/>
            <p:cNvSpPr txBox="1">
              <a:spLocks noChangeArrowheads="1"/>
            </p:cNvSpPr>
            <p:nvPr/>
          </p:nvSpPr>
          <p:spPr bwMode="auto">
            <a:xfrm>
              <a:off x="4355976" y="4941168"/>
              <a:ext cx="8002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lang="en-US" sz="2000" b="1">
                  <a:solidFill>
                    <a:srgbClr val="9E3B39"/>
                  </a:solidFill>
                </a:rPr>
                <a:t>NICA</a:t>
              </a:r>
              <a:endParaRPr lang="ru-RU" sz="2000" b="1">
                <a:solidFill>
                  <a:srgbClr val="9E3B39"/>
                </a:solidFill>
              </a:endParaRPr>
            </a:p>
          </p:txBody>
        </p:sp>
        <p:sp>
          <p:nvSpPr>
            <p:cNvPr id="19467" name="TextBox 8"/>
            <p:cNvSpPr txBox="1">
              <a:spLocks noChangeArrowheads="1"/>
            </p:cNvSpPr>
            <p:nvPr/>
          </p:nvSpPr>
          <p:spPr bwMode="auto">
            <a:xfrm>
              <a:off x="3851920" y="4653136"/>
              <a:ext cx="6407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lang="en-US" sz="1600"/>
                <a:t>FAIR</a:t>
              </a:r>
              <a:endParaRPr lang="ru-RU" sz="1600"/>
            </a:p>
          </p:txBody>
        </p:sp>
      </p:grpSp>
    </p:spTree>
    <p:extLst>
      <p:ext uri="{BB962C8B-B14F-4D97-AF65-F5344CB8AC3E}">
        <p14:creationId xmlns:p14="http://schemas.microsoft.com/office/powerpoint/2010/main" val="118474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28663"/>
            <a:ext cx="81661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3387725" y="5986463"/>
            <a:ext cx="2555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endParaRPr lang="ru-RU" sz="1600">
              <a:solidFill>
                <a:srgbClr val="003399"/>
              </a:solidFill>
            </a:endParaRPr>
          </a:p>
          <a:p>
            <a:endParaRPr lang="ru-RU" sz="1600">
              <a:solidFill>
                <a:srgbClr val="003399"/>
              </a:solidFill>
            </a:endParaRP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724525" y="6237288"/>
            <a:ext cx="3248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1600">
                <a:solidFill>
                  <a:srgbClr val="003399"/>
                </a:solidFill>
              </a:rPr>
              <a:t>Picture from: P.Sorensen, C.Shen</a:t>
            </a:r>
            <a:endParaRPr lang="ru-RU" sz="16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9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/>
          </p:cNvSpPr>
          <p:nvPr>
            <p:ph type="title"/>
          </p:nvPr>
        </p:nvSpPr>
        <p:spPr>
          <a:xfrm>
            <a:off x="1041400" y="246063"/>
            <a:ext cx="6946900" cy="579437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QCD phase diagram</a:t>
            </a:r>
            <a:r>
              <a:rPr lang="ru-RU" sz="2400" b="1" dirty="0">
                <a:solidFill>
                  <a:srgbClr val="003399"/>
                </a:solidFill>
                <a:latin typeface="Arial" charset="0"/>
                <a:cs typeface="Arial" charset="0"/>
              </a:rPr>
              <a:t/>
            </a:r>
            <a:br>
              <a:rPr lang="ru-RU" sz="2400" b="1" dirty="0">
                <a:solidFill>
                  <a:srgbClr val="003399"/>
                </a:solidFill>
                <a:latin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in theories and experiments</a:t>
            </a:r>
            <a:endParaRPr lang="ru-RU" sz="2400" b="1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34818" name="Rectangle 8"/>
          <p:cNvSpPr>
            <a:spLocks noGrp="1"/>
          </p:cNvSpPr>
          <p:nvPr>
            <p:ph type="body" sz="half" idx="1"/>
          </p:nvPr>
        </p:nvSpPr>
        <p:spPr>
          <a:xfrm>
            <a:off x="95250" y="1455738"/>
            <a:ext cx="3036888" cy="56499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990033"/>
                </a:solidFill>
                <a:latin typeface="Arial" charset="0"/>
                <a:cs typeface="Arial" charset="0"/>
              </a:rPr>
              <a:t>Phase structure</a:t>
            </a:r>
            <a:endParaRPr lang="ru-RU" sz="2400" b="1" dirty="0">
              <a:solidFill>
                <a:srgbClr val="990033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dirty="0" smtClean="0">
                <a:latin typeface="Arial" charset="0"/>
                <a:cs typeface="Arial" charset="0"/>
              </a:rPr>
              <a:t>QGP phase</a:t>
            </a:r>
            <a:endParaRPr lang="ru-RU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ru-RU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dirty="0" err="1" smtClean="0">
                <a:latin typeface="Arial" charset="0"/>
                <a:cs typeface="Arial" charset="0"/>
              </a:rPr>
              <a:t>Hardon</a:t>
            </a:r>
            <a:r>
              <a:rPr lang="en-US" sz="1800" dirty="0" smtClean="0">
                <a:latin typeface="Arial" charset="0"/>
                <a:cs typeface="Arial" charset="0"/>
              </a:rPr>
              <a:t> phase</a:t>
            </a:r>
            <a:endParaRPr lang="ru-RU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ru-RU" sz="1800" dirty="0"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ru-RU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  <a:cs typeface="Arial" charset="0"/>
              </a:rPr>
              <a:t>The transition region</a:t>
            </a:r>
            <a:endParaRPr lang="ru-RU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dirty="0" smtClean="0">
                <a:latin typeface="Arial" charset="0"/>
                <a:cs typeface="Arial" charset="0"/>
              </a:rPr>
              <a:t>The critical point</a:t>
            </a:r>
          </a:p>
          <a:p>
            <a:pPr>
              <a:lnSpc>
                <a:spcPct val="80000"/>
              </a:lnSpc>
              <a:defRPr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  <a:cs typeface="Arial" charset="0"/>
              </a:rPr>
              <a:t>New phases</a:t>
            </a:r>
            <a:endParaRPr lang="ru-RU" sz="18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ru-RU" sz="2000" dirty="0">
              <a:latin typeface="Arial" charset="0"/>
              <a:cs typeface="Arial" charset="0"/>
            </a:endParaRPr>
          </a:p>
        </p:txBody>
      </p:sp>
      <p:sp>
        <p:nvSpPr>
          <p:cNvPr id="38915" name="Rectangle 9"/>
          <p:cNvSpPr>
            <a:spLocks noGrp="1"/>
          </p:cNvSpPr>
          <p:nvPr>
            <p:ph type="body" sz="half" idx="2"/>
          </p:nvPr>
        </p:nvSpPr>
        <p:spPr>
          <a:xfrm>
            <a:off x="3132138" y="1266826"/>
            <a:ext cx="3311525" cy="57213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b="1" dirty="0">
                <a:solidFill>
                  <a:srgbClr val="990033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smtClean="0">
                <a:solidFill>
                  <a:srgbClr val="990033"/>
                </a:solidFill>
                <a:latin typeface="Arial" charset="0"/>
                <a:cs typeface="Arial" charset="0"/>
              </a:rPr>
              <a:t>    Theory</a:t>
            </a:r>
            <a:endParaRPr lang="ru-RU" b="1" dirty="0">
              <a:solidFill>
                <a:srgbClr val="990033"/>
              </a:solidFill>
              <a:latin typeface="Arial" charset="0"/>
              <a:cs typeface="Arial" charset="0"/>
            </a:endParaRPr>
          </a:p>
          <a:p>
            <a:r>
              <a:rPr lang="ru-RU" sz="1800" dirty="0" err="1"/>
              <a:t>The</a:t>
            </a:r>
            <a:r>
              <a:rPr lang="ru-RU" sz="1800" dirty="0"/>
              <a:t> </a:t>
            </a:r>
            <a:r>
              <a:rPr lang="ru-RU" sz="1800" dirty="0" err="1"/>
              <a:t>equation</a:t>
            </a:r>
            <a:r>
              <a:rPr lang="ru-RU" sz="1800" dirty="0"/>
              <a:t> </a:t>
            </a:r>
            <a:r>
              <a:rPr lang="ru-RU" sz="1800" dirty="0" err="1"/>
              <a:t>of</a:t>
            </a:r>
            <a:r>
              <a:rPr lang="ru-RU" sz="1800" dirty="0"/>
              <a:t> </a:t>
            </a:r>
            <a:r>
              <a:rPr lang="ru-RU" sz="1800" dirty="0" err="1"/>
              <a:t>state</a:t>
            </a:r>
            <a:r>
              <a:rPr lang="ru-RU" sz="1800" dirty="0"/>
              <a:t>,</a:t>
            </a:r>
          </a:p>
          <a:p>
            <a:pPr marL="0" indent="0">
              <a:buNone/>
            </a:pPr>
            <a:r>
              <a:rPr lang="en-US" sz="1800" dirty="0" smtClean="0"/>
              <a:t>       </a:t>
            </a:r>
            <a:r>
              <a:rPr lang="ru-RU" sz="1800" dirty="0" err="1" smtClean="0"/>
              <a:t>transport</a:t>
            </a:r>
            <a:r>
              <a:rPr lang="ru-RU" sz="1800" dirty="0" smtClean="0"/>
              <a:t> </a:t>
            </a:r>
            <a:r>
              <a:rPr lang="ru-RU" sz="1800" dirty="0" err="1"/>
              <a:t>coeff</a:t>
            </a:r>
            <a:r>
              <a:rPr lang="ru-RU" sz="1800" dirty="0"/>
              <a:t>.</a:t>
            </a:r>
            <a:r>
              <a:rPr lang="ru-RU" sz="1800" dirty="0" smtClean="0">
                <a:effectLst/>
              </a:rPr>
              <a:t> </a:t>
            </a:r>
            <a:r>
              <a:rPr lang="en-US" sz="1800" dirty="0" smtClean="0"/>
              <a:t>   </a:t>
            </a:r>
            <a:endParaRPr lang="ru-RU" sz="18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b="1" dirty="0" smtClean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r>
              <a:rPr lang="ru-RU" sz="1800" dirty="0" err="1" smtClean="0"/>
              <a:t>Hadron</a:t>
            </a:r>
            <a:r>
              <a:rPr lang="ru-RU" sz="1800" dirty="0" smtClean="0"/>
              <a:t> </a:t>
            </a:r>
            <a:r>
              <a:rPr lang="ru-RU" sz="1800" dirty="0" err="1" smtClean="0"/>
              <a:t>mass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  </a:t>
            </a:r>
            <a:r>
              <a:rPr lang="ru-RU" sz="1800" dirty="0" smtClean="0"/>
              <a:t> </a:t>
            </a:r>
            <a:r>
              <a:rPr lang="ru-RU" sz="1800" dirty="0" err="1"/>
              <a:t>spectral</a:t>
            </a:r>
            <a:r>
              <a:rPr lang="ru-RU" sz="1800" dirty="0"/>
              <a:t> </a:t>
            </a:r>
            <a:r>
              <a:rPr lang="ru-RU" sz="1800" dirty="0" err="1"/>
              <a:t>functions</a:t>
            </a:r>
            <a:r>
              <a:rPr lang="ru-RU" sz="1800" dirty="0"/>
              <a:t>,</a:t>
            </a:r>
          </a:p>
          <a:p>
            <a:pPr marL="0" indent="0">
              <a:buNone/>
            </a:pPr>
            <a:r>
              <a:rPr lang="en-US" sz="1800" dirty="0" smtClean="0"/>
              <a:t>      </a:t>
            </a:r>
            <a:r>
              <a:rPr lang="ru-RU" sz="1800" dirty="0"/>
              <a:t>  </a:t>
            </a:r>
            <a:r>
              <a:rPr lang="ru-RU" sz="1800" dirty="0" err="1" smtClean="0"/>
              <a:t>Freeze</a:t>
            </a:r>
            <a:r>
              <a:rPr lang="en-US" sz="1800" dirty="0" smtClean="0"/>
              <a:t>-</a:t>
            </a:r>
            <a:r>
              <a:rPr lang="ru-RU" sz="1800" dirty="0" err="1" smtClean="0"/>
              <a:t>out</a:t>
            </a:r>
            <a:r>
              <a:rPr lang="ru-RU" sz="1800" dirty="0" smtClean="0"/>
              <a:t> </a:t>
            </a:r>
            <a:r>
              <a:rPr lang="ru-RU" sz="1800" dirty="0"/>
              <a:t>(</a:t>
            </a:r>
            <a:r>
              <a:rPr lang="ru-RU" sz="1800" dirty="0" err="1"/>
              <a:t>temperature</a:t>
            </a:r>
            <a:r>
              <a:rPr lang="ru-RU" sz="1800" dirty="0"/>
              <a:t>, 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3399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     </a:t>
            </a:r>
            <a:r>
              <a:rPr lang="ru-RU" sz="1800" dirty="0" err="1" smtClean="0"/>
              <a:t>size</a:t>
            </a:r>
            <a:r>
              <a:rPr lang="ru-RU" sz="1800" dirty="0" smtClean="0"/>
              <a:t>, </a:t>
            </a:r>
            <a:r>
              <a:rPr lang="ru-RU" sz="1800" dirty="0" err="1" smtClean="0"/>
              <a:t>lifetime</a:t>
            </a:r>
            <a:r>
              <a:rPr lang="ru-RU" sz="1800" dirty="0" smtClean="0"/>
              <a:t>)</a:t>
            </a:r>
            <a:endParaRPr lang="en-US" sz="1800" dirty="0" smtClean="0"/>
          </a:p>
          <a:p>
            <a:pPr marL="0" indent="0">
              <a:buNone/>
            </a:pPr>
            <a:endParaRPr lang="ru-RU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1800" dirty="0" err="1" smtClean="0"/>
              <a:t>Susceptibility</a:t>
            </a:r>
            <a:endParaRPr lang="ru-RU" altLang="ja-JP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b="1" dirty="0" smtClean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1800" dirty="0" err="1"/>
              <a:t>The</a:t>
            </a:r>
            <a:r>
              <a:rPr lang="ru-RU" sz="1800" dirty="0"/>
              <a:t> </a:t>
            </a:r>
            <a:r>
              <a:rPr lang="ru-RU" sz="1800" dirty="0" err="1"/>
              <a:t>correlation</a:t>
            </a:r>
            <a:r>
              <a:rPr lang="ru-RU" sz="1800" dirty="0"/>
              <a:t> </a:t>
            </a:r>
            <a:r>
              <a:rPr lang="ru-RU" sz="1800" dirty="0" err="1" smtClean="0"/>
              <a:t>length</a:t>
            </a:r>
            <a:endParaRPr lang="en-US" sz="1800" b="1" dirty="0" smtClean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800" b="1" dirty="0" err="1" smtClean="0">
                <a:solidFill>
                  <a:srgbClr val="003399"/>
                </a:solidFill>
                <a:latin typeface="Arial" charset="0"/>
                <a:cs typeface="Arial" charset="0"/>
              </a:rPr>
              <a:t>Quarkyonic</a:t>
            </a:r>
            <a:r>
              <a:rPr lang="en-US" sz="1800" b="1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 QCD</a:t>
            </a:r>
            <a:endParaRPr lang="ru-RU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800" b="1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28676" name="Rectangle 10"/>
          <p:cNvSpPr>
            <a:spLocks/>
          </p:cNvSpPr>
          <p:nvPr/>
        </p:nvSpPr>
        <p:spPr bwMode="auto">
          <a:xfrm>
            <a:off x="6443663" y="1196181"/>
            <a:ext cx="26892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None/>
            </a:pP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800" b="1" dirty="0" smtClean="0">
                <a:solidFill>
                  <a:srgbClr val="990033"/>
                </a:solidFill>
              </a:rPr>
              <a:t>Experiment</a:t>
            </a:r>
            <a:endParaRPr lang="ru-RU" sz="2800" b="1" dirty="0">
              <a:solidFill>
                <a:srgbClr val="990033"/>
              </a:solidFill>
            </a:endParaRPr>
          </a:p>
          <a:p>
            <a:pPr marL="342900" indent="-342900"/>
            <a:r>
              <a:rPr lang="en-US" b="1" dirty="0" smtClean="0"/>
              <a:t>Jet quenching</a:t>
            </a:r>
            <a:r>
              <a:rPr lang="ru-RU" b="1" dirty="0" smtClean="0"/>
              <a:t>,</a:t>
            </a:r>
            <a:r>
              <a:rPr lang="en-US" b="1" dirty="0" smtClean="0"/>
              <a:t>           </a:t>
            </a:r>
            <a:endParaRPr lang="ru-RU" b="1" dirty="0"/>
          </a:p>
          <a:p>
            <a:pPr marL="342900" indent="-342900">
              <a:buFont typeface="Arial" charset="0"/>
              <a:buNone/>
            </a:pPr>
            <a:r>
              <a:rPr lang="en-US" b="1" dirty="0" smtClean="0"/>
              <a:t>azimuthal anisotropy,</a:t>
            </a:r>
          </a:p>
          <a:p>
            <a:pPr marL="342900" indent="-342900">
              <a:buFont typeface="Arial" charset="0"/>
              <a:buNone/>
            </a:pPr>
            <a:r>
              <a:rPr lang="en-US" b="1" dirty="0" smtClean="0"/>
              <a:t>expansion of strangeness,</a:t>
            </a:r>
          </a:p>
          <a:p>
            <a:pPr marL="342900" indent="-342900">
              <a:buFont typeface="Arial" charset="0"/>
              <a:buNone/>
            </a:pPr>
            <a:r>
              <a:rPr lang="en-US" b="1" dirty="0" smtClean="0"/>
              <a:t> suppression of </a:t>
            </a:r>
            <a:r>
              <a:rPr lang="en-US" b="1" dirty="0" err="1" smtClean="0"/>
              <a:t>quarkonium</a:t>
            </a:r>
            <a:endParaRPr lang="en-US" b="1" dirty="0"/>
          </a:p>
          <a:p>
            <a:pPr marL="342900" indent="-342900">
              <a:buFont typeface="Arial" charset="0"/>
              <a:buNone/>
            </a:pPr>
            <a:endParaRPr lang="en-US" sz="1400" b="1" dirty="0" smtClean="0"/>
          </a:p>
          <a:p>
            <a:pPr marL="342900" indent="-342900">
              <a:buFont typeface="Arial" charset="0"/>
              <a:buNone/>
            </a:pPr>
            <a:endParaRPr lang="ru-RU" sz="1400" b="1" dirty="0"/>
          </a:p>
          <a:p>
            <a:pPr marL="342900" indent="-342900"/>
            <a:r>
              <a:rPr lang="ru-RU" dirty="0" err="1"/>
              <a:t>freeze-</a:t>
            </a:r>
            <a:r>
              <a:rPr lang="ru-RU" dirty="0" err="1" smtClean="0"/>
              <a:t>out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ru-RU" b="1" dirty="0"/>
              <a:t>(</a:t>
            </a:r>
            <a:r>
              <a:rPr lang="en-US" b="1" dirty="0"/>
              <a:t>yields</a:t>
            </a:r>
            <a:r>
              <a:rPr lang="ru-RU" b="1" dirty="0"/>
              <a:t>)</a:t>
            </a:r>
            <a:endParaRPr lang="ru-RU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 smtClean="0"/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baryon correlation</a:t>
            </a:r>
            <a:endParaRPr lang="ru-RU" b="1" dirty="0"/>
          </a:p>
        </p:txBody>
      </p:sp>
      <p:pic>
        <p:nvPicPr>
          <p:cNvPr id="38917" name="Picture 11" descr="colorb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99344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7"/>
          <p:cNvSpPr>
            <a:spLocks noChangeShapeType="1"/>
          </p:cNvSpPr>
          <p:nvPr/>
        </p:nvSpPr>
        <p:spPr bwMode="auto">
          <a:xfrm flipV="1">
            <a:off x="141288" y="2362200"/>
            <a:ext cx="8901112" cy="111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293688" y="2373313"/>
            <a:ext cx="874871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0" y="6400800"/>
            <a:ext cx="5802312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2841625" y="1525588"/>
            <a:ext cx="0" cy="5497512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6443663" y="1466850"/>
            <a:ext cx="0" cy="516255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1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  <p:bldP spid="38915" grpId="0" build="p"/>
      <p:bldP spid="2867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Изображение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155700"/>
            <a:ext cx="2489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Изображение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942975"/>
            <a:ext cx="3924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Изображение 2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1846263"/>
            <a:ext cx="3683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Изображение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13025"/>
            <a:ext cx="539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Изображение 2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3529013"/>
            <a:ext cx="41656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2857500" y="4637088"/>
            <a:ext cx="5943600" cy="1963737"/>
            <a:chOff x="2857500" y="4637088"/>
            <a:chExt cx="5943600" cy="1963956"/>
          </a:xfrm>
        </p:grpSpPr>
        <p:pic>
          <p:nvPicPr>
            <p:cNvPr id="50187" name="Изображение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4637088"/>
              <a:ext cx="594360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8" name="TextBox 30"/>
            <p:cNvSpPr txBox="1">
              <a:spLocks noChangeArrowheads="1"/>
            </p:cNvSpPr>
            <p:nvPr/>
          </p:nvSpPr>
          <p:spPr bwMode="auto">
            <a:xfrm>
              <a:off x="6176963" y="5954713"/>
              <a:ext cx="258338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sz="1800">
                  <a:solidFill>
                    <a:schemeClr val="tx1"/>
                  </a:solidFill>
                  <a:latin typeface="Calibri" charset="0"/>
                </a:rPr>
                <a:t>Produces a “string”.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sz="1800">
                  <a:solidFill>
                    <a:schemeClr val="tx1"/>
                  </a:solidFill>
                  <a:latin typeface="Calibri" charset="0"/>
                </a:rPr>
                <a:t>String tension is 1GeV/fm </a:t>
              </a:r>
            </a:p>
          </p:txBody>
        </p:sp>
        <p:sp>
          <p:nvSpPr>
            <p:cNvPr id="50189" name="TextBox 31"/>
            <p:cNvSpPr txBox="1">
              <a:spLocks noChangeArrowheads="1"/>
            </p:cNvSpPr>
            <p:nvPr/>
          </p:nvSpPr>
          <p:spPr bwMode="auto">
            <a:xfrm>
              <a:off x="2973388" y="5954713"/>
              <a:ext cx="254337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sz="1800">
                  <a:solidFill>
                    <a:schemeClr val="tx1"/>
                  </a:solidFill>
                  <a:latin typeface="Calibri" charset="0"/>
                </a:rPr>
                <a:t>Exchange of perturbative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sz="1800">
                  <a:solidFill>
                    <a:schemeClr val="tx1"/>
                  </a:solidFill>
                  <a:latin typeface="Calibri" charset="0"/>
                </a:rPr>
                <a:t>gluons</a:t>
              </a:r>
            </a:p>
          </p:txBody>
        </p:sp>
      </p:grpSp>
      <p:sp>
        <p:nvSpPr>
          <p:cNvPr id="50183" name="TextBox 32"/>
          <p:cNvSpPr txBox="1">
            <a:spLocks noChangeArrowheads="1"/>
          </p:cNvSpPr>
          <p:nvPr/>
        </p:nvSpPr>
        <p:spPr bwMode="auto">
          <a:xfrm>
            <a:off x="1738313" y="2571750"/>
            <a:ext cx="29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2400">
                <a:solidFill>
                  <a:schemeClr val="bg1"/>
                </a:solidFill>
                <a:latin typeface="Calibri" charset="0"/>
              </a:rPr>
              <a:t>r</a:t>
            </a:r>
            <a:endParaRPr kumimoji="0" lang="ru-RU" sz="24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0184" name="TextBox 33"/>
          <p:cNvSpPr txBox="1">
            <a:spLocks noChangeArrowheads="1"/>
          </p:cNvSpPr>
          <p:nvPr/>
        </p:nvSpPr>
        <p:spPr bwMode="auto">
          <a:xfrm>
            <a:off x="1081088" y="16256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2400">
                <a:solidFill>
                  <a:schemeClr val="bg1"/>
                </a:solidFill>
                <a:latin typeface="Calibri" charset="0"/>
              </a:rPr>
              <a:t>t</a:t>
            </a:r>
            <a:endParaRPr kumimoji="0" lang="ru-RU" sz="240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50185" name="Picture 11" descr="colorbar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788988"/>
            <a:ext cx="8901112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Прямоугольник 1"/>
          <p:cNvSpPr>
            <a:spLocks noChangeArrowheads="1"/>
          </p:cNvSpPr>
          <p:nvPr/>
        </p:nvSpPr>
        <p:spPr bwMode="auto">
          <a:xfrm>
            <a:off x="300038" y="249238"/>
            <a:ext cx="85804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Quark Confinement, QCD string, Holographic </a:t>
            </a:r>
            <a:r>
              <a:rPr lang="en-US" sz="2400" b="1" dirty="0" err="1" smtClean="0"/>
              <a:t>Nambu-Gatto</a:t>
            </a:r>
            <a:r>
              <a:rPr lang="en-US" sz="2400" b="1" dirty="0" smtClean="0"/>
              <a:t> action  </a:t>
            </a:r>
            <a:endParaRPr lang="ru-RU" sz="2400" b="1" dirty="0" smtClean="0"/>
          </a:p>
          <a:p>
            <a:pPr>
              <a:buFont typeface="Arial" charset="0"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6914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Text Box 5"/>
          <p:cNvSpPr txBox="1">
            <a:spLocks noChangeArrowheads="1"/>
          </p:cNvSpPr>
          <p:nvPr/>
        </p:nvSpPr>
        <p:spPr bwMode="auto">
          <a:xfrm>
            <a:off x="-139699" y="127000"/>
            <a:ext cx="928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60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2400" b="1" dirty="0" smtClean="0"/>
              <a:t>Quark Confinement, QCD string, Holographic NG action  </a:t>
            </a:r>
            <a:endParaRPr lang="ru-RU" sz="2400" b="1" dirty="0" smtClean="0"/>
          </a:p>
        </p:txBody>
      </p:sp>
      <p:pic>
        <p:nvPicPr>
          <p:cNvPr id="56332" name="Изображение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30288"/>
            <a:ext cx="51133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952626" y="4339431"/>
            <a:ext cx="6804025" cy="1081087"/>
            <a:chOff x="1247" y="2976"/>
            <a:chExt cx="4286" cy="681"/>
          </a:xfrm>
        </p:grpSpPr>
        <p:pic>
          <p:nvPicPr>
            <p:cNvPr id="51222" name="Изображение 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2976"/>
              <a:ext cx="4243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3" name="Изображение 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3475"/>
              <a:ext cx="342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96838" y="5770563"/>
            <a:ext cx="2620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kumimoji="0" lang="en-US" sz="1400" b="1" dirty="0">
                <a:solidFill>
                  <a:srgbClr val="006600"/>
                </a:solidFill>
              </a:rPr>
              <a:t>O. Andreev and V.  </a:t>
            </a:r>
            <a:r>
              <a:rPr kumimoji="0" lang="en-US" sz="1400" b="1" dirty="0" err="1">
                <a:solidFill>
                  <a:srgbClr val="006600"/>
                </a:solidFill>
              </a:rPr>
              <a:t>Zakharov</a:t>
            </a:r>
            <a:r>
              <a:rPr kumimoji="0" lang="en-US" sz="1400" b="1" dirty="0">
                <a:solidFill>
                  <a:srgbClr val="006600"/>
                </a:solidFill>
              </a:rPr>
              <a:t>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kumimoji="0" lang="en-US" sz="1400" b="1" dirty="0" err="1">
                <a:solidFill>
                  <a:srgbClr val="006600"/>
                </a:solidFill>
              </a:rPr>
              <a:t>hep-ph</a:t>
            </a:r>
            <a:r>
              <a:rPr kumimoji="0" lang="en-US" sz="1400" b="1" dirty="0">
                <a:solidFill>
                  <a:srgbClr val="006600"/>
                </a:solidFill>
              </a:rPr>
              <a:t>/0604204</a:t>
            </a:r>
          </a:p>
        </p:txBody>
      </p:sp>
      <p:pic>
        <p:nvPicPr>
          <p:cNvPr id="51212" name="Picture 11" descr="colorba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14388"/>
            <a:ext cx="8901112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792162" y="3618784"/>
            <a:ext cx="3851275" cy="590551"/>
            <a:chOff x="3562350" y="4286250"/>
            <a:chExt cx="3851275" cy="590552"/>
          </a:xfrm>
        </p:grpSpPr>
        <p:graphicFrame>
          <p:nvGraphicFramePr>
            <p:cNvPr id="51220" name="Object 18"/>
            <p:cNvGraphicFramePr>
              <a:graphicFrameLocks noChangeAspect="1"/>
            </p:cNvGraphicFramePr>
            <p:nvPr/>
          </p:nvGraphicFramePr>
          <p:xfrm>
            <a:off x="5632450" y="4286250"/>
            <a:ext cx="1781175" cy="569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0" name="‘ормула" r:id="rId7" imgW="635000" imgH="203200" progId="Equation.3">
                    <p:embed/>
                  </p:oleObj>
                </mc:Choice>
                <mc:Fallback>
                  <p:oleObj name="‘ормула" r:id="rId7" imgW="6350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2450" y="4286250"/>
                          <a:ext cx="1781175" cy="569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21" name="TextBox 5"/>
            <p:cNvSpPr txBox="1">
              <a:spLocks noChangeArrowheads="1"/>
            </p:cNvSpPr>
            <p:nvPr/>
          </p:nvSpPr>
          <p:spPr bwMode="auto">
            <a:xfrm>
              <a:off x="3562350" y="4353581"/>
              <a:ext cx="949628" cy="52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en-US" sz="2800" dirty="0"/>
                <a:t>t&gt;</a:t>
              </a:r>
              <a:r>
                <a:rPr lang="en-US" sz="2800" dirty="0" smtClean="0"/>
                <a:t>&gt;</a:t>
              </a:r>
              <a:r>
                <a:rPr lang="en-US" sz="2800" dirty="0" smtClean="0">
                  <a:latin typeface="Apple Chancery"/>
                  <a:cs typeface="Apple Chancery"/>
                </a:rPr>
                <a:t>x</a:t>
              </a:r>
              <a:endParaRPr lang="ru-RU" sz="2800" dirty="0">
                <a:latin typeface="Apple Chancery"/>
                <a:cs typeface="Apple Chancery"/>
              </a:endParaRPr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4445000" y="1951038"/>
            <a:ext cx="4254500" cy="1947863"/>
            <a:chOff x="4445700" y="1951037"/>
            <a:chExt cx="4253588" cy="1947328"/>
          </a:xfrm>
        </p:grpSpPr>
        <p:grpSp>
          <p:nvGrpSpPr>
            <p:cNvPr id="51215" name="Group 16"/>
            <p:cNvGrpSpPr>
              <a:grpSpLocks/>
            </p:cNvGrpSpPr>
            <p:nvPr/>
          </p:nvGrpSpPr>
          <p:grpSpPr bwMode="auto">
            <a:xfrm>
              <a:off x="6610138" y="1951037"/>
              <a:ext cx="2089150" cy="1295400"/>
              <a:chOff x="340" y="1162"/>
              <a:chExt cx="1478" cy="920"/>
            </a:xfrm>
          </p:grpSpPr>
          <p:pic>
            <p:nvPicPr>
              <p:cNvPr id="51218" name="Изображение 8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1162"/>
                <a:ext cx="1478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19" name="Изображение 9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1706"/>
                <a:ext cx="1088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6218" name="Text Box 26"/>
            <p:cNvSpPr txBox="1">
              <a:spLocks noChangeArrowheads="1"/>
            </p:cNvSpPr>
            <p:nvPr/>
          </p:nvSpPr>
          <p:spPr bwMode="auto">
            <a:xfrm>
              <a:off x="7199423" y="3560321"/>
              <a:ext cx="1304645" cy="338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 marL="0" indent="0">
                <a:buFont typeface="Arial" charset="0"/>
                <a:buNone/>
                <a:defRPr/>
              </a:pPr>
              <a:r>
                <a:rPr lang="en-US" dirty="0" smtClean="0"/>
                <a:t>a=0.42GeV</a:t>
              </a:r>
              <a:r>
                <a:rPr lang="en-US" baseline="30000" dirty="0" smtClean="0"/>
                <a:t>2</a:t>
              </a:r>
              <a:endParaRPr lang="ru-RU" baseline="30000" dirty="0" smtClean="0"/>
            </a:p>
          </p:txBody>
        </p:sp>
        <p:sp>
          <p:nvSpPr>
            <p:cNvPr id="51217" name="Прямоугольник 7"/>
            <p:cNvSpPr>
              <a:spLocks noChangeArrowheads="1"/>
            </p:cNvSpPr>
            <p:nvPr/>
          </p:nvSpPr>
          <p:spPr bwMode="auto">
            <a:xfrm>
              <a:off x="4445700" y="2880053"/>
              <a:ext cx="184626" cy="52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endParaRPr lang="ru-RU" sz="28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1208" y="6318806"/>
            <a:ext cx="900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Alternative: </a:t>
            </a:r>
            <a:r>
              <a:rPr lang="en-US" dirty="0" err="1" smtClean="0"/>
              <a:t>Gubser</a:t>
            </a:r>
            <a:r>
              <a:rPr lang="en-US" dirty="0" smtClean="0"/>
              <a:t> et al 0804.0434, 1108.229…</a:t>
            </a:r>
            <a:r>
              <a:rPr lang="ru-RU" dirty="0" err="1" smtClean="0"/>
              <a:t>Kiritsis</a:t>
            </a:r>
            <a:r>
              <a:rPr lang="ru-RU" dirty="0" smtClean="0"/>
              <a:t> </a:t>
            </a:r>
            <a:r>
              <a:rPr lang="ru-RU" dirty="0" err="1" smtClean="0"/>
              <a:t>et</a:t>
            </a:r>
            <a:r>
              <a:rPr lang="ru-RU" dirty="0" smtClean="0"/>
              <a:t> </a:t>
            </a:r>
            <a:r>
              <a:rPr lang="ru-RU" dirty="0" err="1" smtClean="0"/>
              <a:t>al</a:t>
            </a:r>
            <a:r>
              <a:rPr lang="en-US" dirty="0" smtClean="0"/>
              <a:t>,</a:t>
            </a:r>
            <a:r>
              <a:rPr lang="ru-RU" dirty="0" smtClean="0"/>
              <a:t> 0903.2859</a:t>
            </a:r>
            <a:r>
              <a:rPr lang="en-US" dirty="0" smtClean="0"/>
              <a:t>, </a:t>
            </a:r>
            <a:r>
              <a:rPr lang="ru-RU" dirty="0" err="1" smtClean="0"/>
              <a:t>Evans</a:t>
            </a:r>
            <a:r>
              <a:rPr lang="ru-RU" dirty="0" smtClean="0"/>
              <a:t> </a:t>
            </a:r>
            <a:r>
              <a:rPr lang="ru-RU" dirty="0" err="1" smtClean="0"/>
              <a:t>et</a:t>
            </a:r>
            <a:r>
              <a:rPr lang="ru-RU" dirty="0" smtClean="0"/>
              <a:t> </a:t>
            </a:r>
            <a:r>
              <a:rPr lang="ru-RU" dirty="0" err="1" smtClean="0"/>
              <a:t>al</a:t>
            </a:r>
            <a:r>
              <a:rPr lang="en-US" dirty="0" smtClean="0"/>
              <a:t> </a:t>
            </a:r>
            <a:r>
              <a:rPr lang="ru-RU" dirty="0" smtClean="0"/>
              <a:t>1002.1885</a:t>
            </a:r>
            <a:endParaRPr lang="en-US" dirty="0" smtClean="0"/>
          </a:p>
          <a:p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96850" y="1105456"/>
            <a:ext cx="2609850" cy="2491364"/>
            <a:chOff x="196850" y="1105456"/>
            <a:chExt cx="2609850" cy="2491364"/>
          </a:xfrm>
        </p:grpSpPr>
        <p:cxnSp>
          <p:nvCxnSpPr>
            <p:cNvPr id="7" name="Прямая со стрелкой 6"/>
            <p:cNvCxnSpPr/>
            <p:nvPr/>
          </p:nvCxnSpPr>
          <p:spPr>
            <a:xfrm>
              <a:off x="1952626" y="1474788"/>
              <a:ext cx="85407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Изображение 19" descr="wlrect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" y="1710870"/>
              <a:ext cx="252095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11208" y="1884404"/>
              <a:ext cx="31273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t</a:t>
              </a:r>
              <a:endParaRPr lang="ru-RU" sz="4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50309" y="1105456"/>
              <a:ext cx="540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Apple Chancery"/>
                  <a:cs typeface="Apple Chancery"/>
                </a:rPr>
                <a:t>x</a:t>
              </a:r>
              <a:endParaRPr lang="ru-RU" sz="2400" i="1" dirty="0">
                <a:latin typeface="Apple Chancery"/>
                <a:cs typeface="Apple Chancer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91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471489" y="613569"/>
            <a:ext cx="8107363" cy="6524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Quark </a:t>
            </a:r>
            <a:r>
              <a:rPr lang="en-US" sz="4000" b="1" dirty="0" err="1" smtClean="0"/>
              <a:t>Deconfinement</a:t>
            </a:r>
            <a:r>
              <a:rPr lang="ru-RU" sz="2800" dirty="0">
                <a:latin typeface="Calibri" charset="0"/>
                <a:cs typeface="Arial" charset="0"/>
              </a:rPr>
              <a:t/>
            </a:r>
            <a:br>
              <a:rPr lang="ru-RU" sz="2800" dirty="0">
                <a:latin typeface="Calibri" charset="0"/>
                <a:cs typeface="Arial" charset="0"/>
              </a:rPr>
            </a:br>
            <a:endParaRPr kumimoji="0" lang="ru-RU" sz="28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52226" name="Picture 11" descr="colorb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320800"/>
            <a:ext cx="8901112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70" name="Group 14"/>
          <p:cNvGrpSpPr>
            <a:grpSpLocks/>
          </p:cNvGrpSpPr>
          <p:nvPr/>
        </p:nvGrpSpPr>
        <p:grpSpPr bwMode="auto">
          <a:xfrm>
            <a:off x="144463" y="2835275"/>
            <a:ext cx="2260600" cy="2365375"/>
            <a:chOff x="91" y="1786"/>
            <a:chExt cx="1424" cy="1490"/>
          </a:xfrm>
        </p:grpSpPr>
        <p:pic>
          <p:nvPicPr>
            <p:cNvPr id="52238" name="Изображение 1" descr="WL-c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" y="1786"/>
              <a:ext cx="1424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9" name="TextBox 4"/>
            <p:cNvSpPr txBox="1">
              <a:spLocks noChangeArrowheads="1"/>
            </p:cNvSpPr>
            <p:nvPr/>
          </p:nvSpPr>
          <p:spPr bwMode="auto">
            <a:xfrm>
              <a:off x="429" y="2986"/>
              <a:ext cx="49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en-US" sz="2400"/>
                <a:t>AdS</a:t>
              </a:r>
              <a:endParaRPr lang="ru-RU" sz="2400"/>
            </a:p>
          </p:txBody>
        </p:sp>
      </p:grpSp>
      <p:grpSp>
        <p:nvGrpSpPr>
          <p:cNvPr id="45071" name="Group 15"/>
          <p:cNvGrpSpPr>
            <a:grpSpLocks/>
          </p:cNvGrpSpPr>
          <p:nvPr/>
        </p:nvGrpSpPr>
        <p:grpSpPr bwMode="auto">
          <a:xfrm>
            <a:off x="2679700" y="2835275"/>
            <a:ext cx="2628901" cy="2662238"/>
            <a:chOff x="1688" y="1786"/>
            <a:chExt cx="1656" cy="1677"/>
          </a:xfrm>
        </p:grpSpPr>
        <p:pic>
          <p:nvPicPr>
            <p:cNvPr id="52236" name="Изображение 2" descr="WL-conf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" y="1786"/>
              <a:ext cx="1513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7" name="TextBox 5"/>
            <p:cNvSpPr txBox="1">
              <a:spLocks noChangeArrowheads="1"/>
            </p:cNvSpPr>
            <p:nvPr/>
          </p:nvSpPr>
          <p:spPr bwMode="auto">
            <a:xfrm>
              <a:off x="1883" y="2862"/>
              <a:ext cx="1461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en-US" sz="2800" b="1" dirty="0" smtClean="0"/>
                <a:t>Wall</a:t>
              </a:r>
              <a:r>
                <a:rPr lang="ru-RU" sz="2800" b="1" dirty="0" smtClean="0"/>
                <a:t> –</a:t>
              </a:r>
              <a:endParaRPr lang="en-US" sz="2800" b="1" dirty="0"/>
            </a:p>
            <a:p>
              <a:pPr>
                <a:buFont typeface="Arial" charset="0"/>
                <a:buNone/>
              </a:pPr>
              <a:r>
                <a:rPr lang="en-US" sz="2800" b="1" dirty="0" smtClean="0"/>
                <a:t>confinement</a:t>
              </a:r>
              <a:endParaRPr lang="ru-RU" sz="2800" b="1" dirty="0"/>
            </a:p>
          </p:txBody>
        </p:sp>
      </p:grpSp>
      <p:grpSp>
        <p:nvGrpSpPr>
          <p:cNvPr id="45072" name="Group 16"/>
          <p:cNvGrpSpPr>
            <a:grpSpLocks/>
          </p:cNvGrpSpPr>
          <p:nvPr/>
        </p:nvGrpSpPr>
        <p:grpSpPr bwMode="auto">
          <a:xfrm>
            <a:off x="5707064" y="2968625"/>
            <a:ext cx="2998788" cy="3149600"/>
            <a:chOff x="3595" y="1870"/>
            <a:chExt cx="1889" cy="1984"/>
          </a:xfrm>
        </p:grpSpPr>
        <p:pic>
          <p:nvPicPr>
            <p:cNvPr id="52232" name="Изображение 3" descr="WL-b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" y="1870"/>
              <a:ext cx="1747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3" name="Freeform 25"/>
            <p:cNvSpPr>
              <a:spLocks/>
            </p:cNvSpPr>
            <p:nvPr/>
          </p:nvSpPr>
          <p:spPr bwMode="auto">
            <a:xfrm>
              <a:off x="4385" y="2869"/>
              <a:ext cx="221" cy="557"/>
            </a:xfrm>
            <a:custGeom>
              <a:avLst/>
              <a:gdLst>
                <a:gd name="T0" fmla="*/ 293705273 w 329"/>
                <a:gd name="T1" fmla="*/ 0 h 628"/>
                <a:gd name="T2" fmla="*/ 293705273 w 329"/>
                <a:gd name="T3" fmla="*/ 1178711777 h 628"/>
                <a:gd name="T4" fmla="*/ 293705273 w 329"/>
                <a:gd name="T5" fmla="*/ 1178711777 h 628"/>
                <a:gd name="T6" fmla="*/ 293705273 w 329"/>
                <a:gd name="T7" fmla="*/ 1178711777 h 628"/>
                <a:gd name="T8" fmla="*/ 293705273 w 329"/>
                <a:gd name="T9" fmla="*/ 1178711777 h 628"/>
                <a:gd name="T10" fmla="*/ 293705273 w 329"/>
                <a:gd name="T11" fmla="*/ 1178711777 h 628"/>
                <a:gd name="T12" fmla="*/ 293705273 w 329"/>
                <a:gd name="T13" fmla="*/ 1178711777 h 628"/>
                <a:gd name="T14" fmla="*/ 293705273 w 329"/>
                <a:gd name="T15" fmla="*/ 1178711777 h 628"/>
                <a:gd name="T16" fmla="*/ 293705273 w 329"/>
                <a:gd name="T17" fmla="*/ 1178711777 h 628"/>
                <a:gd name="T18" fmla="*/ 293705273 w 329"/>
                <a:gd name="T19" fmla="*/ 1178711777 h 628"/>
                <a:gd name="T20" fmla="*/ 293705273 w 329"/>
                <a:gd name="T21" fmla="*/ 1178711777 h 628"/>
                <a:gd name="T22" fmla="*/ 293705273 w 329"/>
                <a:gd name="T23" fmla="*/ 1178711777 h 628"/>
                <a:gd name="T24" fmla="*/ 293705273 w 329"/>
                <a:gd name="T25" fmla="*/ 1178711777 h 628"/>
                <a:gd name="T26" fmla="*/ 293705273 w 329"/>
                <a:gd name="T27" fmla="*/ 1178711777 h 6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9"/>
                <a:gd name="T43" fmla="*/ 0 h 628"/>
                <a:gd name="T44" fmla="*/ 329 w 329"/>
                <a:gd name="T45" fmla="*/ 628 h 6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9" h="628">
                  <a:moveTo>
                    <a:pt x="158" y="0"/>
                  </a:moveTo>
                  <a:cubicBezTo>
                    <a:pt x="164" y="19"/>
                    <a:pt x="164" y="39"/>
                    <a:pt x="171" y="57"/>
                  </a:cubicBezTo>
                  <a:cubicBezTo>
                    <a:pt x="187" y="96"/>
                    <a:pt x="224" y="150"/>
                    <a:pt x="248" y="185"/>
                  </a:cubicBezTo>
                  <a:cubicBezTo>
                    <a:pt x="254" y="206"/>
                    <a:pt x="259" y="228"/>
                    <a:pt x="267" y="249"/>
                  </a:cubicBezTo>
                  <a:cubicBezTo>
                    <a:pt x="274" y="383"/>
                    <a:pt x="329" y="565"/>
                    <a:pt x="177" y="621"/>
                  </a:cubicBezTo>
                  <a:cubicBezTo>
                    <a:pt x="117" y="604"/>
                    <a:pt x="181" y="628"/>
                    <a:pt x="139" y="595"/>
                  </a:cubicBezTo>
                  <a:cubicBezTo>
                    <a:pt x="114" y="575"/>
                    <a:pt x="75" y="585"/>
                    <a:pt x="43" y="582"/>
                  </a:cubicBezTo>
                  <a:cubicBezTo>
                    <a:pt x="23" y="562"/>
                    <a:pt x="19" y="551"/>
                    <a:pt x="11" y="525"/>
                  </a:cubicBezTo>
                  <a:cubicBezTo>
                    <a:pt x="15" y="422"/>
                    <a:pt x="0" y="338"/>
                    <a:pt x="56" y="256"/>
                  </a:cubicBezTo>
                  <a:cubicBezTo>
                    <a:pt x="62" y="238"/>
                    <a:pt x="62" y="232"/>
                    <a:pt x="75" y="217"/>
                  </a:cubicBezTo>
                  <a:cubicBezTo>
                    <a:pt x="87" y="204"/>
                    <a:pt x="113" y="179"/>
                    <a:pt x="113" y="179"/>
                  </a:cubicBezTo>
                  <a:cubicBezTo>
                    <a:pt x="118" y="165"/>
                    <a:pt x="135" y="156"/>
                    <a:pt x="139" y="141"/>
                  </a:cubicBezTo>
                  <a:cubicBezTo>
                    <a:pt x="146" y="114"/>
                    <a:pt x="141" y="85"/>
                    <a:pt x="145" y="57"/>
                  </a:cubicBezTo>
                  <a:cubicBezTo>
                    <a:pt x="146" y="50"/>
                    <a:pt x="152" y="38"/>
                    <a:pt x="152" y="38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234" name="Rectangle 24"/>
            <p:cNvSpPr>
              <a:spLocks noChangeArrowheads="1"/>
            </p:cNvSpPr>
            <p:nvPr/>
          </p:nvSpPr>
          <p:spPr bwMode="auto">
            <a:xfrm>
              <a:off x="4467" y="3368"/>
              <a:ext cx="96" cy="486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235" name="TextBox 7"/>
            <p:cNvSpPr txBox="1">
              <a:spLocks noChangeArrowheads="1"/>
            </p:cNvSpPr>
            <p:nvPr/>
          </p:nvSpPr>
          <p:spPr bwMode="auto">
            <a:xfrm>
              <a:off x="4762" y="3077"/>
              <a:ext cx="722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umimoji="1" sz="1600">
                  <a:solidFill>
                    <a:srgbClr val="003399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en-US" sz="2800" b="1" dirty="0" smtClean="0"/>
                <a:t>Black</a:t>
              </a:r>
            </a:p>
            <a:p>
              <a:pPr>
                <a:buFont typeface="Arial" charset="0"/>
                <a:buNone/>
              </a:pPr>
              <a:r>
                <a:rPr lang="en-US" sz="2800" b="1" dirty="0" smtClean="0"/>
                <a:t>Hole</a:t>
              </a:r>
              <a:endParaRPr lang="ru-RU" sz="2800" b="1" dirty="0"/>
            </a:p>
          </p:txBody>
        </p:sp>
      </p:grpSp>
      <p:sp>
        <p:nvSpPr>
          <p:cNvPr id="45068" name="TextBox 8"/>
          <p:cNvSpPr txBox="1">
            <a:spLocks noChangeArrowheads="1"/>
          </p:cNvSpPr>
          <p:nvPr/>
        </p:nvSpPr>
        <p:spPr bwMode="auto">
          <a:xfrm>
            <a:off x="2405063" y="41465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1600">
                <a:solidFill>
                  <a:srgbClr val="003399"/>
                </a:solidFill>
                <a:latin typeface="Arial" charset="0"/>
                <a:ea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2800" b="1">
                <a:solidFill>
                  <a:srgbClr val="FF6600"/>
                </a:solidFill>
              </a:rPr>
              <a:t>IR</a:t>
            </a:r>
            <a:endParaRPr lang="ru-RU" sz="2800" b="1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8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6900" y="736600"/>
            <a:ext cx="420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Holography strategy: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30400"/>
            <a:ext cx="89526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  <a:cs typeface="Arial"/>
              </a:rPr>
              <a:t> </a:t>
            </a:r>
            <a:r>
              <a:rPr lang="en-US" sz="2400" b="1" dirty="0">
                <a:latin typeface="+mj-lt"/>
                <a:cs typeface="Arial"/>
              </a:rPr>
              <a:t>F</a:t>
            </a:r>
            <a:r>
              <a:rPr lang="en-US" sz="2400" b="1" dirty="0" smtClean="0">
                <a:latin typeface="+mj-lt"/>
                <a:cs typeface="Arial"/>
              </a:rPr>
              <a:t>ix </a:t>
            </a:r>
            <a:r>
              <a:rPr lang="en-US" sz="2400" b="1" dirty="0" smtClean="0">
                <a:latin typeface="+mj-lt"/>
                <a:cs typeface="Arial"/>
              </a:rPr>
              <a:t>the holographic model (the metric) to reproduce one set of data</a:t>
            </a:r>
            <a:r>
              <a:rPr lang="en-US" sz="2400" b="1" dirty="0" smtClean="0"/>
              <a:t>,</a:t>
            </a:r>
          </a:p>
          <a:p>
            <a:endParaRPr lang="en-US" sz="2400" b="1" dirty="0"/>
          </a:p>
          <a:p>
            <a:r>
              <a:rPr lang="ru-RU" sz="2400" b="1" dirty="0" smtClean="0"/>
              <a:t> </a:t>
            </a:r>
            <a:r>
              <a:rPr lang="en-US" sz="2400" b="1" dirty="0" smtClean="0"/>
              <a:t>then </a:t>
            </a:r>
            <a:r>
              <a:rPr lang="en-US" sz="2400" b="1" dirty="0" smtClean="0"/>
              <a:t>calculate </a:t>
            </a:r>
            <a:r>
              <a:rPr lang="en-US" sz="2400" b="1" dirty="0" smtClean="0"/>
              <a:t>the </a:t>
            </a:r>
            <a:r>
              <a:rPr lang="en-US" sz="2400" b="1" dirty="0" smtClean="0"/>
              <a:t>others </a:t>
            </a:r>
            <a:r>
              <a:rPr lang="en-US" sz="2400" b="1" dirty="0" smtClean="0"/>
              <a:t>observables</a:t>
            </a:r>
            <a:r>
              <a:rPr lang="en-US" sz="2400" b="1" dirty="0" smtClean="0"/>
              <a:t> </a:t>
            </a:r>
            <a:r>
              <a:rPr lang="en-US" sz="2400" b="1" dirty="0" smtClean="0"/>
              <a:t>and can compare them </a:t>
            </a:r>
            <a:endParaRPr lang="en-US" sz="2400" b="1" dirty="0" smtClean="0"/>
          </a:p>
          <a:p>
            <a:r>
              <a:rPr lang="en-US" sz="2400" b="1" dirty="0" smtClean="0"/>
              <a:t>with </a:t>
            </a:r>
            <a:r>
              <a:rPr lang="en-US" sz="2400" b="1" dirty="0" smtClean="0"/>
              <a:t>experimental </a:t>
            </a:r>
            <a:r>
              <a:rPr lang="en-US" sz="2400" b="1" dirty="0"/>
              <a:t>data</a:t>
            </a:r>
            <a:endParaRPr lang="ru-RU" sz="2400" b="1" dirty="0"/>
          </a:p>
          <a:p>
            <a:endParaRPr lang="en-US" sz="2400" b="1" dirty="0" smtClean="0"/>
          </a:p>
          <a:p>
            <a:r>
              <a:rPr lang="ru-RU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997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18491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990033"/>
                </a:solidFill>
                <a:latin typeface="Times New Roman" charset="0"/>
              </a:rPr>
              <a:t>Anisotropic scenario of </a:t>
            </a:r>
            <a:r>
              <a:rPr lang="en-US" sz="2800" b="1" dirty="0" err="1" smtClean="0">
                <a:solidFill>
                  <a:srgbClr val="990033"/>
                </a:solidFill>
                <a:latin typeface="Times New Roman" charset="0"/>
              </a:rPr>
              <a:t>thermalization</a:t>
            </a:r>
            <a:endParaRPr lang="ru-RU" sz="2800" b="1" dirty="0">
              <a:solidFill>
                <a:srgbClr val="990033"/>
              </a:solidFill>
              <a:latin typeface="Times New Roman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6686551" y="4460816"/>
            <a:ext cx="2457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/>
              <a:t>I</a:t>
            </a:r>
            <a:r>
              <a:rPr lang="en-US" sz="1800" b="1" dirty="0">
                <a:solidFill>
                  <a:srgbClr val="008000"/>
                </a:solidFill>
              </a:rPr>
              <a:t>A, </a:t>
            </a:r>
            <a:r>
              <a:rPr lang="ru-RU" sz="1800" b="1" dirty="0" err="1">
                <a:solidFill>
                  <a:srgbClr val="008000"/>
                </a:solidFill>
              </a:rPr>
              <a:t>A</a:t>
            </a:r>
            <a:r>
              <a:rPr lang="en-US" sz="1800" b="1" dirty="0">
                <a:solidFill>
                  <a:srgbClr val="008000"/>
                </a:solidFill>
              </a:rPr>
              <a:t>.</a:t>
            </a:r>
            <a:r>
              <a:rPr lang="ru-RU" sz="1800" b="1" dirty="0">
                <a:solidFill>
                  <a:srgbClr val="008000"/>
                </a:solidFill>
              </a:rPr>
              <a:t> </a:t>
            </a:r>
            <a:r>
              <a:rPr lang="ru-RU" sz="1800" b="1" dirty="0" err="1">
                <a:solidFill>
                  <a:srgbClr val="008000"/>
                </a:solidFill>
              </a:rPr>
              <a:t>Golubtsova</a:t>
            </a:r>
            <a:endParaRPr lang="en-US" sz="1800" b="1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US" sz="1800" b="1" dirty="0">
                <a:solidFill>
                  <a:srgbClr val="008000"/>
                </a:solidFill>
              </a:rPr>
              <a:t> JHEP 1504 (2015) 011</a:t>
            </a:r>
            <a:r>
              <a:rPr lang="ru-RU" sz="18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43013" name="Picture 11" descr="colorb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065213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68402"/>
            <a:ext cx="8751104" cy="1389064"/>
          </a:xfrm>
          <a:prstGeom prst="rect">
            <a:avLst/>
          </a:prstGeom>
        </p:spPr>
      </p:pic>
      <p:pic>
        <p:nvPicPr>
          <p:cNvPr id="16" name="Изображение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4" y="2716215"/>
            <a:ext cx="5394851" cy="6499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25489" y="4460816"/>
            <a:ext cx="4848916" cy="1059643"/>
            <a:chOff x="925489" y="4460816"/>
            <a:chExt cx="4848916" cy="1059643"/>
          </a:xfrm>
        </p:grpSpPr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175" y="4460816"/>
              <a:ext cx="3739230" cy="105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" name="Изображение 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489" y="4827747"/>
              <a:ext cx="798286" cy="2794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250825" y="5576233"/>
            <a:ext cx="5773506" cy="461665"/>
            <a:chOff x="-47625" y="5667729"/>
            <a:chExt cx="5773506" cy="461665"/>
          </a:xfrm>
        </p:grpSpPr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-47625" y="5677126"/>
              <a:ext cx="2019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dirty="0" smtClean="0"/>
                <a:t>To </a:t>
              </a:r>
              <a:r>
                <a:rPr kumimoji="0" lang="en-US" sz="1800" dirty="0" smtClean="0"/>
                <a:t>get (ALICE 15) </a:t>
              </a:r>
              <a:endParaRPr kumimoji="0" lang="ru-RU" sz="1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41215" y="5667729"/>
              <a:ext cx="184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160" y="3396687"/>
            <a:ext cx="8769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Reason:  to recover the correct </a:t>
            </a:r>
            <a:r>
              <a:rPr lang="en-US" sz="2800" b="1" dirty="0" smtClean="0"/>
              <a:t>dependence </a:t>
            </a:r>
            <a:r>
              <a:rPr lang="en-US" sz="2800" b="1" dirty="0" smtClean="0"/>
              <a:t>of multiplicity</a:t>
            </a:r>
          </a:p>
          <a:p>
            <a:r>
              <a:rPr lang="en-US" sz="2800" b="1" dirty="0" smtClean="0"/>
              <a:t> </a:t>
            </a:r>
            <a:r>
              <a:rPr lang="en-US" sz="2800" b="1" dirty="0" smtClean="0"/>
              <a:t>on the energy</a:t>
            </a:r>
            <a:endParaRPr lang="ru-RU" sz="2800" b="1" dirty="0"/>
          </a:p>
        </p:txBody>
      </p:sp>
      <p:pic>
        <p:nvPicPr>
          <p:cNvPr id="17" name="Изображение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75" y="5517771"/>
            <a:ext cx="2525115" cy="5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Изображение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5576233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5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479</Words>
  <Application>Microsoft Macintosh PowerPoint</Application>
  <PresentationFormat>Экран (4:3)</PresentationFormat>
  <Paragraphs>154</Paragraphs>
  <Slides>16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‘ормула</vt:lpstr>
      <vt:lpstr>What can holography calculate for NICA</vt:lpstr>
      <vt:lpstr>QCD Phase Diagram</vt:lpstr>
      <vt:lpstr>Презентация PowerPoint</vt:lpstr>
      <vt:lpstr>QCD phase diagram in theories and experiments</vt:lpstr>
      <vt:lpstr>Презентация PowerPoint</vt:lpstr>
      <vt:lpstr>Презентация PowerPoint</vt:lpstr>
      <vt:lpstr>Quark Deconfinement </vt:lpstr>
      <vt:lpstr>Презентация PowerPoint</vt:lpstr>
      <vt:lpstr>Anisotropic scenario of thermalization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Ирина</cp:lastModifiedBy>
  <cp:revision>43</cp:revision>
  <dcterms:created xsi:type="dcterms:W3CDTF">2016-10-30T11:18:08Z</dcterms:created>
  <dcterms:modified xsi:type="dcterms:W3CDTF">2016-10-31T11:37:00Z</dcterms:modified>
</cp:coreProperties>
</file>