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7" r:id="rId2"/>
    <p:sldId id="482" r:id="rId3"/>
    <p:sldId id="568" r:id="rId4"/>
    <p:sldId id="483" r:id="rId5"/>
    <p:sldId id="493" r:id="rId6"/>
    <p:sldId id="525" r:id="rId7"/>
    <p:sldId id="507" r:id="rId8"/>
    <p:sldId id="518" r:id="rId9"/>
    <p:sldId id="466" r:id="rId10"/>
    <p:sldId id="569" r:id="rId11"/>
    <p:sldId id="468" r:id="rId12"/>
    <p:sldId id="565" r:id="rId13"/>
    <p:sldId id="571" r:id="rId14"/>
    <p:sldId id="470" r:id="rId15"/>
    <p:sldId id="529" r:id="rId16"/>
    <p:sldId id="476" r:id="rId17"/>
    <p:sldId id="477" r:id="rId18"/>
    <p:sldId id="554" r:id="rId19"/>
    <p:sldId id="570" r:id="rId20"/>
    <p:sldId id="572" r:id="rId21"/>
    <p:sldId id="551" r:id="rId22"/>
    <p:sldId id="382" r:id="rId23"/>
    <p:sldId id="564" r:id="rId24"/>
    <p:sldId id="557" r:id="rId25"/>
    <p:sldId id="558" r:id="rId26"/>
    <p:sldId id="559" r:id="rId27"/>
    <p:sldId id="560" r:id="rId28"/>
    <p:sldId id="561" r:id="rId29"/>
    <p:sldId id="562" r:id="rId30"/>
    <p:sldId id="563" r:id="rId31"/>
    <p:sldId id="556" r:id="rId32"/>
    <p:sldId id="503" r:id="rId33"/>
    <p:sldId id="520" r:id="rId34"/>
    <p:sldId id="522" r:id="rId35"/>
    <p:sldId id="523" r:id="rId36"/>
  </p:sldIdLst>
  <p:sldSz cx="9144000" cy="6858000" type="screen4x3"/>
  <p:notesSz cx="6645275" cy="9779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b="1" kern="1200" baseline="-12000">
        <a:solidFill>
          <a:srgbClr val="FF0000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 baseline="-12000">
        <a:solidFill>
          <a:srgbClr val="FF0000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 baseline="-12000">
        <a:solidFill>
          <a:srgbClr val="FF0000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 baseline="-12000">
        <a:solidFill>
          <a:srgbClr val="FF0000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 baseline="-12000">
        <a:solidFill>
          <a:srgbClr val="FF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b="1" kern="1200" baseline="-12000">
        <a:solidFill>
          <a:srgbClr val="FF00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b="1" kern="1200" baseline="-12000">
        <a:solidFill>
          <a:srgbClr val="FF00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b="1" kern="1200" baseline="-12000">
        <a:solidFill>
          <a:srgbClr val="FF00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b="1" kern="1200" baseline="-12000">
        <a:solidFill>
          <a:srgbClr val="FF0000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FF0000"/>
    <a:srgbClr val="0099FF"/>
    <a:srgbClr val="008000"/>
    <a:srgbClr val="6699FF"/>
    <a:srgbClr val="00CCFF"/>
    <a:srgbClr val="00FF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52" autoAdjust="0"/>
    <p:restoredTop sz="90929"/>
  </p:normalViewPr>
  <p:slideViewPr>
    <p:cSldViewPr>
      <p:cViewPr varScale="1">
        <p:scale>
          <a:sx n="86" d="100"/>
          <a:sy n="86" d="100"/>
        </p:scale>
        <p:origin x="-12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55" tIns="45178" rIns="90355" bIns="45178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7138" y="0"/>
            <a:ext cx="28781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55" tIns="45178" rIns="90355" bIns="45178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90050"/>
            <a:ext cx="28781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55" tIns="45178" rIns="90355" bIns="45178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7138" y="9290050"/>
            <a:ext cx="28781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55" tIns="45178" rIns="90355" bIns="45178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E5E94A9D-B47F-4AE2-8E8E-B5724D740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002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55" tIns="45178" rIns="90355" bIns="45178" numCol="1" anchor="t" anchorCtr="0" compatLnSpc="1">
            <a:prstTxWarp prst="textNoShape">
              <a:avLst/>
            </a:prstTxWarp>
          </a:bodyPr>
          <a:lstStyle>
            <a:lvl1pPr defTabSz="903288">
              <a:defRPr sz="1200" b="0" baseline="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7138" y="0"/>
            <a:ext cx="28781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55" tIns="45178" rIns="90355" bIns="45178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 b="0" baseline="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1063" y="735013"/>
            <a:ext cx="4887912" cy="36655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4645025"/>
            <a:ext cx="4873625" cy="439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55" tIns="45178" rIns="90355" bIns="451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90050"/>
            <a:ext cx="28781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55" tIns="45178" rIns="90355" bIns="45178" numCol="1" anchor="b" anchorCtr="0" compatLnSpc="1">
            <a:prstTxWarp prst="textNoShape">
              <a:avLst/>
            </a:prstTxWarp>
          </a:bodyPr>
          <a:lstStyle>
            <a:lvl1pPr defTabSz="903288">
              <a:defRPr sz="1200" b="0" baseline="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7138" y="9290050"/>
            <a:ext cx="28781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55" tIns="45178" rIns="90355" bIns="45178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 b="0" baseline="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E76B9BAD-9A41-4FF1-9734-7E13DCF3E2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13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EC77DA-4643-4CFF-A454-6D443C7DA6D6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66800" y="938213"/>
            <a:ext cx="4514850" cy="3386137"/>
          </a:xfrm>
          <a:solidFill>
            <a:srgbClr val="FFFFFF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8700" y="4652963"/>
            <a:ext cx="4592638" cy="3757612"/>
          </a:xfrm>
          <a:noFill/>
          <a:ln/>
        </p:spPr>
        <p:txBody>
          <a:bodyPr wrap="none" lIns="79232" tIns="39616" rIns="79232" bIns="39616" anchor="ctr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The data can be interpreted in the framework of the Statistical Model of the Early Stage (SMES) [8]. In this model it is assumed that the primordial particle production follows the prescription of statistical equilibrium. The increase of the K+/pi+ ratio at low collision energies is a consequence of an enhanced strangeness content due to a larger energy deposit. The sharp decrease of the ratio above the beam energy of 30 </a:t>
            </a:r>
            <a:r>
              <a:rPr lang="en-US" dirty="0" err="1" smtClean="0"/>
              <a:t>AGeV</a:t>
            </a:r>
            <a:r>
              <a:rPr lang="en-US" dirty="0" smtClean="0"/>
              <a:t> is connected with a first order phase transition between </a:t>
            </a:r>
            <a:r>
              <a:rPr lang="en-US" dirty="0" err="1" smtClean="0"/>
              <a:t>hadronic</a:t>
            </a:r>
            <a:r>
              <a:rPr lang="en-US" dirty="0" smtClean="0"/>
              <a:t> and </a:t>
            </a:r>
            <a:r>
              <a:rPr lang="en-US" dirty="0" err="1" smtClean="0"/>
              <a:t>deconfined</a:t>
            </a:r>
            <a:r>
              <a:rPr lang="en-US" dirty="0" smtClean="0"/>
              <a:t> phases. The decreasing part</a:t>
            </a:r>
          </a:p>
          <a:p>
            <a:r>
              <a:rPr lang="en-US" dirty="0" smtClean="0"/>
              <a:t>of the excitation function corresponds to the mixture of the two phases, while the flat dependence at high energies is realized in the </a:t>
            </a:r>
            <a:r>
              <a:rPr lang="en-US" dirty="0" err="1" smtClean="0"/>
              <a:t>deconfined</a:t>
            </a:r>
            <a:r>
              <a:rPr lang="en-US" dirty="0" smtClean="0"/>
              <a:t> phase.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12DAF7-317B-4905-8CAC-BBB05252F64F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data can be interpreted in the framework of the Statistical Model of the Early Stage (SMES) [8]. In</a:t>
            </a:r>
          </a:p>
          <a:p>
            <a:r>
              <a:rPr lang="en-US" smtClean="0"/>
              <a:t>this model it is assumed that the primordial particle production follows the prescription of statistical equilibrium.</a:t>
            </a:r>
          </a:p>
          <a:p>
            <a:r>
              <a:rPr lang="en-US" smtClean="0"/>
              <a:t>The increase of the hK+i/h+i ratio at low collision energies is a consequence of an enhanced strangeness</a:t>
            </a:r>
          </a:p>
          <a:p>
            <a:r>
              <a:rPr lang="en-US" smtClean="0"/>
              <a:t>content due to a larger energy deposit. The sharp decrease of the ratio above the beam energy of 30 AGeV</a:t>
            </a:r>
          </a:p>
          <a:p>
            <a:r>
              <a:rPr lang="en-US" smtClean="0"/>
              <a:t>is connected with a first order phase transition between hadronic and deconfined phases. The decreasing part</a:t>
            </a:r>
          </a:p>
          <a:p>
            <a:r>
              <a:rPr lang="en-US" smtClean="0"/>
              <a:t>of the excitation function corresponds to the mixture of the two phases, while the flat dependence at high energies</a:t>
            </a:r>
          </a:p>
          <a:p>
            <a:r>
              <a:rPr lang="en-US" smtClean="0"/>
              <a:t>is realized in the deconfined phase.</a:t>
            </a:r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FD0ADF-DC62-40D6-86D6-67B0514A41C4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0CE46E9-BE2C-4BF2-B57D-63A6EEAE8EF6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0CE46E9-BE2C-4BF2-B57D-63A6EEAE8EF6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Our findings are based on the assumption that the lifetime of a fireball becomes shorter as one moves to higher beam energies.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9670C2-B307-43A6-A37B-62F384584E5A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Our findings are based on the assumption that the lifetime of a fireball becomes shorter as one moves to higher</a:t>
            </a:r>
          </a:p>
          <a:p>
            <a:r>
              <a:rPr lang="en-US" smtClean="0"/>
              <a:t>beam energies.</a:t>
            </a:r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9670C2-B307-43A6-A37B-62F384584E5A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The </a:t>
            </a:r>
            <a:r>
              <a:rPr lang="en-US" sz="1200" b="0" kern="120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behaviour</a:t>
            </a:r>
            <a:r>
              <a:rPr lang="en-US" sz="1200" b="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 of strange particles in dense nuclear matter plays a crucial role in the dynamics of supernovae and in the stability of neutron stars</a:t>
            </a:r>
            <a:endParaRPr lang="ru-RU" sz="1200" b="0" kern="120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B9BAD-9A41-4FF1-9734-7E13DCF3E28D}" type="slidenum">
              <a:rPr lang="en-GB" smtClean="0"/>
              <a:pPr>
                <a:defRPr/>
              </a:pPr>
              <a:t>31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126C45-D3BC-4ADA-BA85-27BC7D182FBE}" type="slidenum">
              <a:rPr lang="en-GB" smtClean="0"/>
              <a:pPr/>
              <a:t>32</a:t>
            </a:fld>
            <a:endParaRPr lang="en-GB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66800" y="938213"/>
            <a:ext cx="4514850" cy="3386137"/>
          </a:xfrm>
          <a:solidFill>
            <a:srgbClr val="FFFFFF"/>
          </a:solidFill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8700" y="4652963"/>
            <a:ext cx="4592638" cy="3757612"/>
          </a:xfrm>
          <a:noFill/>
          <a:ln/>
        </p:spPr>
        <p:txBody>
          <a:bodyPr wrap="none" lIns="79232" tIns="39616" rIns="79232" bIns="39616" anchor="ctr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6246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68BFFA-5852-4635-BE92-91CB98FA3810}" type="slidenum">
              <a:rPr lang="en-GB" smtClean="0"/>
              <a:pPr/>
              <a:t>33</a:t>
            </a:fld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DD481C-C15A-438D-98DB-03B548AD4B01}" type="slidenum">
              <a:rPr lang="en-GB" smtClean="0"/>
              <a:pPr/>
              <a:t>34</a:t>
            </a:fld>
            <a:endParaRPr lang="en-GB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3425"/>
            <a:ext cx="4889500" cy="3668713"/>
          </a:xfrm>
          <a:solidFill>
            <a:srgbClr val="FFFFFF"/>
          </a:solidFill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5163" y="4645025"/>
            <a:ext cx="5314950" cy="44005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9659" tIns="44828" rIns="89659" bIns="44828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In heavy ion collisions, and in particular when a QGP is formed, it has long been predicted</a:t>
            </a:r>
          </a:p>
          <a:p>
            <a:r>
              <a:rPr lang="en-US" dirty="0" smtClean="0"/>
              <a:t>that there should be no polarization [9–11]. The essence of the models is that when a QGP has</a:t>
            </a:r>
          </a:p>
          <a:p>
            <a:r>
              <a:rPr lang="en-US" dirty="0" smtClean="0"/>
              <a:t>been formed, a </a:t>
            </a:r>
            <a:r>
              <a:rPr lang="en-US" dirty="0" err="1" smtClean="0"/>
              <a:t>hyperon</a:t>
            </a:r>
            <a:r>
              <a:rPr lang="en-US" dirty="0" smtClean="0"/>
              <a:t> (for example, a ) would be formed by coalescence of three random</a:t>
            </a:r>
          </a:p>
          <a:p>
            <a:r>
              <a:rPr lang="en-US" dirty="0" smtClean="0"/>
              <a:t>u, d and s quarks. The spins therefore have no preferred axis, and there is no net polarization.</a:t>
            </a:r>
          </a:p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CE5880-76CA-469E-B465-F31C81E0483F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1CAE73-ACE7-4FC3-A27A-8A0787F58C75}" type="slidenum">
              <a:rPr lang="en-GB" smtClean="0"/>
              <a:pPr/>
              <a:t>35</a:t>
            </a:fld>
            <a:endParaRPr lang="en-GB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66800" y="938213"/>
            <a:ext cx="4514850" cy="3386137"/>
          </a:xfrm>
          <a:solidFill>
            <a:srgbClr val="FFFFFF"/>
          </a:solidFill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8700" y="4652963"/>
            <a:ext cx="4592638" cy="3757612"/>
          </a:xfrm>
          <a:noFill/>
          <a:ln/>
        </p:spPr>
        <p:txBody>
          <a:bodyPr wrap="none" lIns="79232" tIns="39616" rIns="79232" bIns="39616" anchor="ctr"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aseline="0" dirty="0" smtClean="0"/>
              <a:t>Calculations were performed with two values for the compression modulus:  =</a:t>
            </a:r>
          </a:p>
          <a:p>
            <a:r>
              <a:rPr lang="en-US" sz="1200" baseline="0" dirty="0" smtClean="0"/>
              <a:t>200 </a:t>
            </a:r>
            <a:r>
              <a:rPr lang="en-US" sz="1200" baseline="0" dirty="0" err="1" smtClean="0"/>
              <a:t>MeV</a:t>
            </a:r>
            <a:r>
              <a:rPr lang="en-US" sz="1200" baseline="0" dirty="0" smtClean="0"/>
              <a:t> (solid line) and  = 380 </a:t>
            </a:r>
            <a:r>
              <a:rPr lang="en-US" sz="1200" baseline="0" dirty="0" err="1" smtClean="0"/>
              <a:t>MeV</a:t>
            </a:r>
            <a:r>
              <a:rPr lang="en-US" sz="1200" baseline="0" dirty="0" smtClean="0"/>
              <a:t> (dashed line) corresponding to a “soft” or to</a:t>
            </a:r>
          </a:p>
          <a:p>
            <a:r>
              <a:rPr lang="en-US" sz="1200" baseline="0" dirty="0" smtClean="0"/>
              <a:t>a “hard” nuclear equation-of-state, respectively. The RQMD transport model takes</a:t>
            </a:r>
          </a:p>
          <a:p>
            <a:r>
              <a:rPr lang="en-US" sz="1200" baseline="0" dirty="0" smtClean="0"/>
              <a:t>into account a repulsive K+N-potential and uses momentum-dependent </a:t>
            </a:r>
            <a:r>
              <a:rPr lang="en-US" sz="1200" baseline="0" dirty="0" err="1" smtClean="0"/>
              <a:t>Skyrme</a:t>
            </a:r>
            <a:r>
              <a:rPr lang="en-US" sz="1200" baseline="0" dirty="0" smtClean="0"/>
              <a:t> forces</a:t>
            </a:r>
          </a:p>
          <a:p>
            <a:r>
              <a:rPr lang="en-US" sz="1200" baseline="0" dirty="0" smtClean="0"/>
              <a:t>to determine the </a:t>
            </a:r>
            <a:r>
              <a:rPr lang="en-US" sz="1200" baseline="0" dirty="0" err="1" smtClean="0"/>
              <a:t>compressional</a:t>
            </a:r>
            <a:r>
              <a:rPr lang="en-US" sz="1200" baseline="0" dirty="0" smtClean="0"/>
              <a:t> energy per nucleon (i.e. the energy stored in the</a:t>
            </a:r>
          </a:p>
          <a:p>
            <a:r>
              <a:rPr lang="en-US" sz="1200" baseline="0" dirty="0" smtClean="0"/>
              <a:t>compression).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K</a:t>
            </a:r>
            <a:r>
              <a:rPr lang="en-US" sz="1200" b="1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+ yield is sensitive to the EOS with increasing system mass and with decreasing beam energies.</a:t>
            </a:r>
            <a:endParaRPr lang="ru-RU" sz="1200" kern="120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B9BAD-9A41-4FF1-9734-7E13DCF3E28D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The data can be interpreted in the framework of the Statistical Model of the Early Stage (SMES) [8]. In</a:t>
            </a:r>
          </a:p>
          <a:p>
            <a:r>
              <a:rPr lang="en-US" dirty="0" smtClean="0"/>
              <a:t>this model it is assumed that the primordial particle production follows the prescription of statistical equilibrium.</a:t>
            </a:r>
          </a:p>
          <a:p>
            <a:r>
              <a:rPr lang="en-US" dirty="0" smtClean="0"/>
              <a:t>The increase of the </a:t>
            </a:r>
            <a:r>
              <a:rPr lang="en-US" dirty="0" err="1" smtClean="0"/>
              <a:t>hK+i</a:t>
            </a:r>
            <a:r>
              <a:rPr lang="en-US" dirty="0" smtClean="0"/>
              <a:t>/</a:t>
            </a:r>
            <a:r>
              <a:rPr lang="en-US" dirty="0" err="1" smtClean="0"/>
              <a:t>h+i</a:t>
            </a:r>
            <a:r>
              <a:rPr lang="en-US" dirty="0" smtClean="0"/>
              <a:t> ratio at low collision energies is a consequence of an enhanced strangeness</a:t>
            </a:r>
          </a:p>
          <a:p>
            <a:r>
              <a:rPr lang="en-US" dirty="0" smtClean="0"/>
              <a:t>content due to a larger energy deposit. The sharp decrease of the ratio above the beam energy of 30 </a:t>
            </a:r>
            <a:r>
              <a:rPr lang="en-US" dirty="0" err="1" smtClean="0"/>
              <a:t>AGeV</a:t>
            </a:r>
            <a:endParaRPr lang="en-US" dirty="0" smtClean="0"/>
          </a:p>
          <a:p>
            <a:r>
              <a:rPr lang="en-US" dirty="0" smtClean="0"/>
              <a:t>is connected with a first order phase transition between hadronic and </a:t>
            </a:r>
            <a:r>
              <a:rPr lang="en-US" dirty="0" err="1" smtClean="0"/>
              <a:t>deconfined</a:t>
            </a:r>
            <a:r>
              <a:rPr lang="en-US" dirty="0" smtClean="0"/>
              <a:t> phases. The decreasing part</a:t>
            </a:r>
          </a:p>
          <a:p>
            <a:r>
              <a:rPr lang="en-US" dirty="0" smtClean="0"/>
              <a:t>of the excitation function corresponds to the mixture of the two phases, while the flat dependence at high energies</a:t>
            </a:r>
          </a:p>
          <a:p>
            <a:r>
              <a:rPr lang="en-US" dirty="0" smtClean="0"/>
              <a:t>is realized in the </a:t>
            </a:r>
            <a:r>
              <a:rPr lang="en-US" dirty="0" err="1" smtClean="0"/>
              <a:t>deconfined</a:t>
            </a:r>
            <a:r>
              <a:rPr lang="en-US" dirty="0" smtClean="0"/>
              <a:t> phase.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C77899-DF8C-4F67-9241-5C31C7085913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C77899-DF8C-4F67-9241-5C31C7085913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B9BAD-9A41-4FF1-9734-7E13DCF3E28D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B9BAD-9A41-4FF1-9734-7E13DCF3E28D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6656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B1DB4A-667F-4D41-A636-685DBA1265A5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B9BAD-9A41-4FF1-9734-7E13DCF3E28D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642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9DD54-386C-47E7-852F-69307B5E18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3D9CD-F92C-43B0-B91F-6490B22120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73D5F-1989-4872-9C10-B0F2FBF1D3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Terence Tarnowsky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Quark Matter 2011</a:t>
            </a:r>
          </a:p>
          <a:p>
            <a:pPr>
              <a:defRPr/>
            </a:pPr>
            <a:r>
              <a:rPr lang="en-US"/>
              <a:t>May 23, 2011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711E5-5C1E-4190-B3C2-73FBB0148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3641E-1A63-4881-83D7-299353646E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1D32E-65E5-48CB-80E9-547882A4AC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87D3A-660A-42E4-AD4F-A59CA78D14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E9B4E-5FED-4FC3-AF33-D0A0BA9F33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9E5B8-4CFC-4700-80B9-E8CB3781A2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0050"/>
            <a:ext cx="7772400" cy="1143000"/>
          </a:xfrm>
        </p:spPr>
        <p:txBody>
          <a:bodyPr/>
          <a:lstStyle>
            <a:lvl1pPr>
              <a:defRPr sz="3200" b="1"/>
            </a:lvl1pPr>
          </a:lstStyle>
          <a:p>
            <a:r>
              <a:rPr lang="en-US" dirty="0" smtClean="0"/>
              <a:t>Connection to Physical Quantities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30350"/>
            <a:ext cx="7772400" cy="45656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46D84-4A1C-4B6E-BCBD-95E721FCB2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0395D-2D9C-4859-8EF2-5F1547AB56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baseline="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baseline="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baseline="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C4CE35EA-74AB-46A8-9F8D-794F4056A3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91" r:id="rId7"/>
    <p:sldLayoutId id="2147483887" r:id="rId8"/>
    <p:sldLayoutId id="2147483888" r:id="rId9"/>
    <p:sldLayoutId id="2147483889" r:id="rId10"/>
    <p:sldLayoutId id="2147483890" r:id="rId11"/>
    <p:sldLayoutId id="214748389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6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4686300" y="2693988"/>
            <a:ext cx="1588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387600" y="1668463"/>
            <a:ext cx="3338513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148064" y="6309320"/>
            <a:ext cx="3744416" cy="384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28675" hangingPunct="0">
              <a:lnSpc>
                <a:spcPct val="104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</a:tabLst>
              <a:defRPr/>
            </a:pPr>
            <a:r>
              <a:rPr lang="de-DE" sz="2400" b="0" baseline="0" dirty="0" err="1" smtClean="0">
                <a:solidFill>
                  <a:schemeClr val="tx1"/>
                </a:solidFill>
              </a:rPr>
              <a:t>Hadronic</a:t>
            </a:r>
            <a:r>
              <a:rPr lang="de-DE" sz="2400" b="0" baseline="0" dirty="0" smtClean="0">
                <a:solidFill>
                  <a:schemeClr val="tx1"/>
                </a:solidFill>
              </a:rPr>
              <a:t> Matter 2016</a:t>
            </a:r>
            <a:endParaRPr lang="de-DE" sz="2400" b="0" baseline="0" dirty="0">
              <a:solidFill>
                <a:schemeClr val="tx1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23529" y="642938"/>
            <a:ext cx="8591872" cy="1561926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On hyperon production at NICA energies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Nimbus Sans L" charset="0"/>
              </a:rPr>
              <a:t/>
            </a:r>
            <a:br>
              <a:rPr lang="en-US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Nimbus Sans L" charset="0"/>
              </a:rPr>
            </a:br>
            <a:endParaRPr lang="de-DE" i="1" dirty="0" smtClean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Nimbus Sans L" charset="0"/>
            </a:endParaRPr>
          </a:p>
        </p:txBody>
      </p:sp>
      <p:pic>
        <p:nvPicPr>
          <p:cNvPr id="1966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3" y="2657475"/>
            <a:ext cx="7699375" cy="154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0"/>
            <a:ext cx="7772400" cy="642938"/>
          </a:xfrm>
        </p:spPr>
        <p:txBody>
          <a:bodyPr/>
          <a:lstStyle/>
          <a:p>
            <a:pPr eaLnBrk="1" hangingPunct="1"/>
            <a:r>
              <a:rPr lang="en-US" sz="3200" b="1" smtClean="0"/>
              <a:t>FAIR–NICA Energy Range</a:t>
            </a:r>
            <a:r>
              <a:rPr lang="en-US" smtClean="0"/>
              <a:t> </a:t>
            </a:r>
          </a:p>
        </p:txBody>
      </p:sp>
      <p:sp>
        <p:nvSpPr>
          <p:cNvPr id="39939" name="Text Box 8"/>
          <p:cNvSpPr txBox="1">
            <a:spLocks noChangeArrowheads="1"/>
          </p:cNvSpPr>
          <p:nvPr/>
        </p:nvSpPr>
        <p:spPr bwMode="auto">
          <a:xfrm>
            <a:off x="605073" y="937486"/>
            <a:ext cx="7858125" cy="55707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1" lang="en-US" sz="2400" b="0" baseline="0" dirty="0" smtClean="0">
                <a:latin typeface="+mn-lt"/>
              </a:rPr>
              <a:t>“</a:t>
            </a:r>
            <a:r>
              <a:rPr kumimoji="1" lang="en-US" sz="2400" b="0" baseline="0" dirty="0">
                <a:latin typeface="+mn-lt"/>
              </a:rPr>
              <a:t>Horn” and </a:t>
            </a:r>
            <a:r>
              <a:rPr kumimoji="1" lang="en-US" sz="2400" b="0" baseline="0" dirty="0" smtClean="0">
                <a:latin typeface="+mn-lt"/>
              </a:rPr>
              <a:t>“Step” </a:t>
            </a:r>
            <a:r>
              <a:rPr kumimoji="1" lang="en-US" sz="2400" b="0" baseline="0" dirty="0" smtClean="0">
                <a:latin typeface="+mn-lt"/>
              </a:rPr>
              <a:t>effects </a:t>
            </a:r>
            <a:r>
              <a:rPr kumimoji="1" lang="en-US" sz="2400" b="0" baseline="0" dirty="0" smtClean="0">
                <a:solidFill>
                  <a:schemeClr val="tx2"/>
                </a:solidFill>
                <a:latin typeface="+mn-lt"/>
              </a:rPr>
              <a:t>are of most interest!</a:t>
            </a:r>
            <a:endParaRPr kumimoji="1" lang="en-US" sz="2400" b="0" baseline="0" dirty="0">
              <a:solidFill>
                <a:schemeClr val="tx2"/>
              </a:solidFill>
              <a:latin typeface="+mn-lt"/>
            </a:endParaRPr>
          </a:p>
          <a:p>
            <a:endParaRPr kumimoji="1" lang="en-US" sz="2400" b="0" baseline="0" dirty="0">
              <a:latin typeface="+mn-lt"/>
            </a:endParaRPr>
          </a:p>
          <a:p>
            <a:r>
              <a:rPr kumimoji="1" lang="en-US" sz="2400" b="0" baseline="0" dirty="0">
                <a:solidFill>
                  <a:schemeClr val="tx1"/>
                </a:solidFill>
                <a:latin typeface="+mn-lt"/>
              </a:rPr>
              <a:t>Are them a manifestation of phase transition from HP to  QGP?</a:t>
            </a:r>
          </a:p>
          <a:p>
            <a:r>
              <a:rPr kumimoji="1" lang="en-US" sz="2400" b="0" baseline="0" dirty="0">
                <a:latin typeface="+mn-lt"/>
              </a:rPr>
              <a:t>Not likely!</a:t>
            </a:r>
          </a:p>
          <a:p>
            <a:r>
              <a:rPr kumimoji="1" lang="en-US" sz="2400" b="0" baseline="0" dirty="0" smtClean="0">
                <a:solidFill>
                  <a:schemeClr val="tx1"/>
                </a:solidFill>
                <a:latin typeface="+mn-lt"/>
              </a:rPr>
              <a:t>Then </a:t>
            </a:r>
            <a:r>
              <a:rPr kumimoji="1" lang="en-US" sz="2400" b="0" baseline="0" dirty="0">
                <a:solidFill>
                  <a:schemeClr val="tx1"/>
                </a:solidFill>
                <a:latin typeface="+mn-lt"/>
              </a:rPr>
              <a:t>of what?</a:t>
            </a:r>
          </a:p>
          <a:p>
            <a:endParaRPr kumimoji="1" lang="en-US" sz="2400" b="0" baseline="0" dirty="0">
              <a:solidFill>
                <a:schemeClr val="tx1"/>
              </a:solidFill>
              <a:latin typeface="+mn-lt"/>
            </a:endParaRPr>
          </a:p>
          <a:p>
            <a:r>
              <a:rPr kumimoji="1" lang="en-US" sz="2400" b="0" baseline="0" dirty="0" smtClean="0">
                <a:solidFill>
                  <a:schemeClr val="tx1"/>
                </a:solidFill>
                <a:latin typeface="+mn-lt"/>
              </a:rPr>
              <a:t>How do </a:t>
            </a:r>
            <a:r>
              <a:rPr kumimoji="1" lang="en-US" sz="2400" b="0" baseline="0" dirty="0" smtClean="0">
                <a:solidFill>
                  <a:schemeClr val="tx1"/>
                </a:solidFill>
                <a:latin typeface="+mn-lt"/>
              </a:rPr>
              <a:t>finite size nucleons (</a:t>
            </a:r>
            <a:r>
              <a:rPr kumimoji="1" lang="en-US" sz="2400" b="0" i="1" baseline="0" dirty="0" smtClean="0">
                <a:solidFill>
                  <a:schemeClr val="tx1"/>
                </a:solidFill>
                <a:latin typeface="+mn-lt"/>
              </a:rPr>
              <a:t>r ≈ 0.8 </a:t>
            </a:r>
            <a:r>
              <a:rPr kumimoji="1" lang="en-US" sz="2400" b="0" i="1" baseline="0" dirty="0" err="1" smtClean="0">
                <a:solidFill>
                  <a:schemeClr val="tx1"/>
                </a:solidFill>
                <a:latin typeface="+mn-lt"/>
              </a:rPr>
              <a:t>fm</a:t>
            </a:r>
            <a:r>
              <a:rPr kumimoji="1" lang="en-US" sz="2400" b="0" baseline="0" dirty="0" smtClean="0">
                <a:solidFill>
                  <a:schemeClr val="tx1"/>
                </a:solidFill>
                <a:latin typeface="+mn-lt"/>
              </a:rPr>
              <a:t>) composed of light quarks (</a:t>
            </a:r>
            <a:r>
              <a:rPr kumimoji="1" lang="en-US" sz="2400" b="0" i="1" baseline="0" dirty="0" smtClean="0">
                <a:solidFill>
                  <a:schemeClr val="tx1"/>
                </a:solidFill>
                <a:latin typeface="+mn-lt"/>
              </a:rPr>
              <a:t>u, d</a:t>
            </a:r>
            <a:r>
              <a:rPr kumimoji="1" lang="en-US" sz="2400" b="0" baseline="0" dirty="0" smtClean="0">
                <a:solidFill>
                  <a:schemeClr val="tx1"/>
                </a:solidFill>
                <a:latin typeface="+mn-lt"/>
              </a:rPr>
              <a:t>) </a:t>
            </a:r>
            <a:r>
              <a:rPr kumimoji="1" lang="en-US" sz="2400" b="0" baseline="0" dirty="0">
                <a:solidFill>
                  <a:schemeClr val="tx1"/>
                </a:solidFill>
                <a:latin typeface="+mn-lt"/>
              </a:rPr>
              <a:t>behave under high compression and do they change their properties</a:t>
            </a:r>
            <a:r>
              <a:rPr kumimoji="1" lang="en-US" sz="2400" b="0" baseline="0" dirty="0" smtClean="0">
                <a:solidFill>
                  <a:schemeClr val="tx1"/>
                </a:solidFill>
                <a:latin typeface="+mn-lt"/>
              </a:rPr>
              <a:t>? </a:t>
            </a:r>
          </a:p>
          <a:p>
            <a:r>
              <a:rPr kumimoji="1" lang="en-US" sz="2400" b="0" baseline="0" dirty="0" smtClean="0">
                <a:solidFill>
                  <a:schemeClr val="tx2"/>
                </a:solidFill>
                <a:latin typeface="+mn-lt"/>
              </a:rPr>
              <a:t>				</a:t>
            </a:r>
            <a:r>
              <a:rPr kumimoji="1" lang="en-US" sz="2400" b="0" i="1" baseline="0" dirty="0" smtClean="0">
                <a:solidFill>
                  <a:schemeClr val="tx2"/>
                </a:solidFill>
                <a:latin typeface="+mn-lt"/>
              </a:rPr>
              <a:t>R</a:t>
            </a:r>
            <a:r>
              <a:rPr kumimoji="1" lang="en-US" sz="2400" b="0" i="1" baseline="-25000" dirty="0">
                <a:solidFill>
                  <a:schemeClr val="tx2"/>
                </a:solidFill>
                <a:latin typeface="+mn-lt"/>
              </a:rPr>
              <a:t>A</a:t>
            </a:r>
            <a:r>
              <a:rPr kumimoji="1" lang="en-US" sz="2400" b="0" i="1" baseline="0" dirty="0" smtClean="0">
                <a:solidFill>
                  <a:schemeClr val="tx2"/>
                </a:solidFill>
                <a:latin typeface="+mn-lt"/>
              </a:rPr>
              <a:t> = 1.2 A</a:t>
            </a:r>
            <a:r>
              <a:rPr kumimoji="1" lang="en-US" sz="2400" b="0" i="1" baseline="30000" dirty="0" smtClean="0">
                <a:solidFill>
                  <a:schemeClr val="tx2"/>
                </a:solidFill>
                <a:latin typeface="+mn-lt"/>
              </a:rPr>
              <a:t>1/3</a:t>
            </a:r>
            <a:endParaRPr kumimoji="1" lang="en-US" sz="2400" b="0" i="1" baseline="0" dirty="0" smtClean="0">
              <a:solidFill>
                <a:schemeClr val="tx2"/>
              </a:solidFill>
              <a:latin typeface="+mn-lt"/>
            </a:endParaRPr>
          </a:p>
          <a:p>
            <a:r>
              <a:rPr kumimoji="1" lang="en-US" sz="2400" baseline="0" dirty="0" smtClean="0">
                <a:solidFill>
                  <a:schemeClr val="tx2"/>
                </a:solidFill>
                <a:latin typeface="+mn-lt"/>
              </a:rPr>
              <a:t>Conjecture: </a:t>
            </a:r>
          </a:p>
          <a:p>
            <a:r>
              <a:rPr kumimoji="1" lang="en-US" sz="2400" b="0" baseline="0" dirty="0" smtClean="0">
                <a:solidFill>
                  <a:schemeClr val="tx1"/>
                </a:solidFill>
                <a:latin typeface="+mn-lt"/>
              </a:rPr>
              <a:t>At early stage of central HIC n</a:t>
            </a:r>
            <a:r>
              <a:rPr kumimoji="1" lang="en-US" sz="2400" b="0" baseline="0" dirty="0" smtClean="0">
                <a:solidFill>
                  <a:schemeClr val="tx1"/>
                </a:solidFill>
                <a:latin typeface="+mn-lt"/>
              </a:rPr>
              <a:t>ucleons </a:t>
            </a:r>
            <a:r>
              <a:rPr kumimoji="1" lang="en-US" sz="2400" b="0" baseline="0" dirty="0">
                <a:latin typeface="+mn-lt"/>
              </a:rPr>
              <a:t>transit </a:t>
            </a:r>
            <a:r>
              <a:rPr kumimoji="1" lang="en-US" sz="2400" b="0" baseline="0" dirty="0" smtClean="0">
                <a:latin typeface="+mn-lt"/>
              </a:rPr>
              <a:t>into </a:t>
            </a:r>
            <a:r>
              <a:rPr kumimoji="1" lang="en-US" sz="2400" b="0" baseline="0" dirty="0" err="1">
                <a:latin typeface="+mn-lt"/>
              </a:rPr>
              <a:t>hypronic</a:t>
            </a:r>
            <a:r>
              <a:rPr kumimoji="1" lang="en-US" sz="2400" b="0" baseline="0" dirty="0">
                <a:latin typeface="+mn-lt"/>
              </a:rPr>
              <a:t> states!</a:t>
            </a:r>
          </a:p>
          <a:p>
            <a:endParaRPr kumimoji="1" lang="ru-RU" sz="2000" baseline="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7437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>
          <a:xfrm>
            <a:off x="571500" y="0"/>
            <a:ext cx="8229600" cy="582613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cs typeface="Times New Roman" pitchFamily="18" charset="0"/>
              </a:rPr>
              <a:t>Nucleon Transition into </a:t>
            </a:r>
            <a:r>
              <a:rPr lang="en-US" sz="3200" b="1" dirty="0" err="1" smtClean="0">
                <a:cs typeface="Times New Roman" pitchFamily="18" charset="0"/>
              </a:rPr>
              <a:t>Hyperonic</a:t>
            </a:r>
            <a:r>
              <a:rPr lang="en-US" sz="3200" b="1" dirty="0" smtClean="0">
                <a:cs typeface="Times New Roman" pitchFamily="18" charset="0"/>
              </a:rPr>
              <a:t> </a:t>
            </a:r>
            <a:r>
              <a:rPr lang="en-US" sz="3200" b="1" dirty="0" smtClean="0">
                <a:cs typeface="Times New Roman" pitchFamily="18" charset="0"/>
              </a:rPr>
              <a:t>Phase</a:t>
            </a:r>
          </a:p>
        </p:txBody>
      </p:sp>
      <p:sp>
        <p:nvSpPr>
          <p:cNvPr id="41987" name="Содержимое 2"/>
          <p:cNvSpPr>
            <a:spLocks noGrp="1"/>
          </p:cNvSpPr>
          <p:nvPr>
            <p:ph idx="1"/>
          </p:nvPr>
        </p:nvSpPr>
        <p:spPr>
          <a:xfrm>
            <a:off x="142875" y="714375"/>
            <a:ext cx="9001125" cy="585787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400" b="1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sz="2400" b="1" dirty="0" smtClean="0">
                <a:cs typeface="Times New Roman" pitchFamily="18" charset="0"/>
              </a:rPr>
              <a:t>How </a:t>
            </a:r>
            <a:r>
              <a:rPr lang="en-US" sz="2400" b="1" dirty="0" smtClean="0">
                <a:cs typeface="Times New Roman" pitchFamily="18" charset="0"/>
              </a:rPr>
              <a:t>can nucleons be converted into hyperons?</a:t>
            </a:r>
          </a:p>
          <a:p>
            <a:pPr eaLnBrk="1" hangingPunct="1">
              <a:buFontTx/>
              <a:buNone/>
            </a:pPr>
            <a:endParaRPr lang="en-US" sz="2400" b="1" dirty="0" smtClean="0">
              <a:cs typeface="Times New Roman" pitchFamily="18" charset="0"/>
            </a:endParaRPr>
          </a:p>
          <a:p>
            <a:pPr eaLnBrk="1" hangingPunct="1"/>
            <a:r>
              <a:rPr lang="en-US" sz="2400" dirty="0" smtClean="0">
                <a:solidFill>
                  <a:schemeClr val="tx2"/>
                </a:solidFill>
                <a:cs typeface="Times New Roman" pitchFamily="18" charset="0"/>
              </a:rPr>
              <a:t>Inside highly </a:t>
            </a:r>
            <a:r>
              <a:rPr lang="en-US" sz="2400" dirty="0" smtClean="0">
                <a:solidFill>
                  <a:schemeClr val="tx2"/>
                </a:solidFill>
                <a:cs typeface="Times New Roman" pitchFamily="18" charset="0"/>
              </a:rPr>
              <a:t>compressed nuclear matter a strange quark-antiquark </a:t>
            </a:r>
            <a:r>
              <a:rPr lang="en-US" sz="2400" dirty="0" smtClean="0">
                <a:solidFill>
                  <a:schemeClr val="tx2"/>
                </a:solidFill>
                <a:cs typeface="Times New Roman" pitchFamily="18" charset="0"/>
              </a:rPr>
              <a:t>condensate </a:t>
            </a:r>
            <a:r>
              <a:rPr lang="en-US" sz="2400" b="1" dirty="0" smtClean="0">
                <a:solidFill>
                  <a:schemeClr val="tx2"/>
                </a:solidFill>
                <a:cs typeface="Times New Roman" pitchFamily="18" charset="0"/>
              </a:rPr>
              <a:t>&lt;    &gt;    </a:t>
            </a:r>
            <a:r>
              <a:rPr lang="en-US" sz="2400" dirty="0" smtClean="0">
                <a:solidFill>
                  <a:schemeClr val="tx2"/>
                </a:solidFill>
                <a:cs typeface="Times New Roman" pitchFamily="18" charset="0"/>
              </a:rPr>
              <a:t>is created.</a:t>
            </a:r>
            <a:endParaRPr lang="en-US" sz="2400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solidFill>
                  <a:schemeClr val="tx2"/>
                </a:solidFill>
                <a:cs typeface="Times New Roman" pitchFamily="18" charset="0"/>
              </a:rPr>
              <a:t>And:</a:t>
            </a:r>
          </a:p>
          <a:p>
            <a:pPr eaLnBrk="1" hangingPunct="1"/>
            <a:r>
              <a:rPr lang="en-US" sz="2400" b="1" i="1" dirty="0" smtClean="0">
                <a:cs typeface="Times New Roman" pitchFamily="18" charset="0"/>
              </a:rPr>
              <a:t>u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and </a:t>
            </a:r>
            <a:r>
              <a:rPr lang="en-US" sz="2400" b="1" i="1" dirty="0" smtClean="0">
                <a:cs typeface="Times New Roman" pitchFamily="18" charset="0"/>
              </a:rPr>
              <a:t>d </a:t>
            </a:r>
            <a:r>
              <a:rPr lang="en-US" sz="2400" dirty="0" smtClean="0">
                <a:cs typeface="Times New Roman" pitchFamily="18" charset="0"/>
              </a:rPr>
              <a:t>quarks in nucleons are replaced by</a:t>
            </a:r>
            <a:r>
              <a:rPr lang="en-US" sz="2400" i="1" dirty="0" smtClean="0">
                <a:cs typeface="Times New Roman" pitchFamily="18" charset="0"/>
              </a:rPr>
              <a:t> </a:t>
            </a:r>
            <a:r>
              <a:rPr lang="en-US" sz="2400" b="1" i="1" dirty="0" smtClean="0">
                <a:cs typeface="Times New Roman" pitchFamily="18" charset="0"/>
              </a:rPr>
              <a:t>s</a:t>
            </a:r>
            <a:r>
              <a:rPr lang="en-US" sz="2400" i="1" dirty="0" smtClean="0">
                <a:cs typeface="Times New Roman" pitchFamily="18" charset="0"/>
              </a:rPr>
              <a:t>-</a:t>
            </a:r>
            <a:r>
              <a:rPr lang="en-US" sz="2400" dirty="0" smtClean="0">
                <a:cs typeface="Times New Roman" pitchFamily="18" charset="0"/>
              </a:rPr>
              <a:t>quarks</a:t>
            </a:r>
            <a:r>
              <a:rPr lang="ru-RU" sz="2400" dirty="0" smtClean="0">
                <a:cs typeface="Times New Roman" pitchFamily="18" charset="0"/>
              </a:rPr>
              <a:t>,</a:t>
            </a:r>
            <a:r>
              <a:rPr lang="en-US" sz="2400" dirty="0" smtClean="0">
                <a:cs typeface="Times New Roman" pitchFamily="18" charset="0"/>
              </a:rPr>
              <a:t> </a:t>
            </a:r>
            <a:endParaRPr lang="ru-RU" sz="2400" dirty="0" smtClean="0">
              <a:cs typeface="Times New Roman" pitchFamily="18" charset="0"/>
            </a:endParaRPr>
          </a:p>
          <a:p>
            <a:pPr eaLnBrk="1" hangingPunct="1"/>
            <a:r>
              <a:rPr lang="en-US" sz="2400" b="1" i="1" dirty="0" smtClean="0">
                <a:cs typeface="Times New Roman" pitchFamily="18" charset="0"/>
              </a:rPr>
              <a:t>s</a:t>
            </a:r>
            <a:r>
              <a:rPr lang="en-US" sz="2400" i="1" dirty="0" smtClean="0">
                <a:cs typeface="Times New Roman" pitchFamily="18" charset="0"/>
              </a:rPr>
              <a:t>-</a:t>
            </a:r>
            <a:r>
              <a:rPr lang="en-US" sz="2400" dirty="0" smtClean="0">
                <a:cs typeface="Times New Roman" pitchFamily="18" charset="0"/>
              </a:rPr>
              <a:t>antiquarks together with those </a:t>
            </a:r>
            <a:r>
              <a:rPr lang="en-US" sz="2400" b="1" i="1" dirty="0">
                <a:cs typeface="Times New Roman" pitchFamily="18" charset="0"/>
              </a:rPr>
              <a:t>u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and </a:t>
            </a:r>
            <a:r>
              <a:rPr lang="en-US" sz="2400" b="1" i="1" dirty="0">
                <a:cs typeface="Times New Roman" pitchFamily="18" charset="0"/>
              </a:rPr>
              <a:t>d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form kaons:</a:t>
            </a:r>
            <a:endParaRPr lang="en-US" sz="2400" i="1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cs typeface="Times New Roman" pitchFamily="18" charset="0"/>
              </a:rPr>
              <a:t>			p, n </a:t>
            </a:r>
            <a:r>
              <a:rPr lang="en-US" sz="2400" dirty="0" smtClean="0">
                <a:cs typeface="Times New Roman" pitchFamily="18" charset="0"/>
                <a:sym typeface="Wingdings" pitchFamily="2" charset="2"/>
              </a:rPr>
              <a:t> hyperons + </a:t>
            </a:r>
            <a:r>
              <a:rPr lang="en-US" sz="2400" dirty="0" err="1" smtClean="0">
                <a:cs typeface="Times New Roman" pitchFamily="18" charset="0"/>
                <a:sym typeface="Wingdings" pitchFamily="2" charset="2"/>
              </a:rPr>
              <a:t>kaons</a:t>
            </a:r>
            <a:endParaRPr lang="en-US" sz="2400" dirty="0" smtClean="0">
              <a:cs typeface="Times New Roman" pitchFamily="18" charset="0"/>
            </a:endParaRPr>
          </a:p>
          <a:p>
            <a:pPr eaLnBrk="1" hangingPunct="1"/>
            <a:r>
              <a:rPr lang="en-US" sz="2400" dirty="0" smtClean="0">
                <a:cs typeface="Times New Roman" pitchFamily="18" charset="0"/>
              </a:rPr>
              <a:t>the </a:t>
            </a:r>
            <a:r>
              <a:rPr lang="en-US" sz="2400" b="1" dirty="0" smtClean="0">
                <a:cs typeface="Times New Roman" pitchFamily="18" charset="0"/>
              </a:rPr>
              <a:t>heavier</a:t>
            </a:r>
            <a:r>
              <a:rPr lang="en-US" sz="2400" dirty="0" smtClean="0">
                <a:cs typeface="Times New Roman" pitchFamily="18" charset="0"/>
              </a:rPr>
              <a:t> quark content of a baryon, the </a:t>
            </a:r>
            <a:r>
              <a:rPr lang="en-US" sz="2400" b="1" dirty="0" smtClean="0">
                <a:cs typeface="Times New Roman" pitchFamily="18" charset="0"/>
              </a:rPr>
              <a:t>less</a:t>
            </a:r>
            <a:r>
              <a:rPr lang="en-US" sz="2400" dirty="0" smtClean="0">
                <a:cs typeface="Times New Roman" pitchFamily="18" charset="0"/>
              </a:rPr>
              <a:t> spatial dimensions it occupies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cs typeface="Times New Roman" pitchFamily="18" charset="0"/>
              </a:rPr>
              <a:t>			</a:t>
            </a:r>
            <a:endParaRPr lang="en-US" sz="2400" dirty="0" smtClean="0"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US" sz="2400" b="1" dirty="0" smtClean="0">
                <a:cs typeface="Times New Roman" pitchFamily="18" charset="0"/>
              </a:rPr>
              <a:t>	</a:t>
            </a:r>
            <a:r>
              <a:rPr lang="en-US" sz="2400" dirty="0" smtClean="0">
                <a:cs typeface="Times New Roman" pitchFamily="18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en-US" sz="2800" dirty="0" smtClean="0">
                <a:cs typeface="Times New Roman" pitchFamily="18" charset="0"/>
              </a:rPr>
              <a:t>			</a:t>
            </a:r>
            <a:endParaRPr lang="en-US" sz="2800" b="1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b="1" dirty="0" smtClean="0">
              <a:cs typeface="Times New Roman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894019"/>
              </p:ext>
            </p:extLst>
          </p:nvPr>
        </p:nvGraphicFramePr>
        <p:xfrm>
          <a:off x="2123728" y="2348880"/>
          <a:ext cx="3873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46" name="Формула" r:id="rId3" imgW="177480" imgH="190440" progId="Equation.3">
                  <p:embed/>
                </p:oleObj>
              </mc:Choice>
              <mc:Fallback>
                <p:oleObj name="Формула" r:id="rId3" imgW="177480" imgH="19044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348880"/>
                        <a:ext cx="3873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>
          <a:xfrm>
            <a:off x="214313" y="142875"/>
            <a:ext cx="6805959" cy="981869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cs typeface="Times New Roman" pitchFamily="18" charset="0"/>
              </a:rPr>
              <a:t>Requirements for nucleon </a:t>
            </a:r>
            <a:r>
              <a:rPr lang="en-US" sz="3200" b="1" dirty="0" smtClean="0"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3200" b="1" dirty="0" err="1" smtClean="0">
                <a:cs typeface="Times New Roman" pitchFamily="18" charset="0"/>
                <a:sym typeface="Wingdings" pitchFamily="2" charset="2"/>
              </a:rPr>
              <a:t>hyperon</a:t>
            </a:r>
            <a:r>
              <a:rPr lang="en-US" sz="3200" b="1" dirty="0" smtClean="0">
                <a:cs typeface="Times New Roman" pitchFamily="18" charset="0"/>
                <a:sym typeface="Wingdings" pitchFamily="2" charset="2"/>
              </a:rPr>
              <a:t/>
            </a:r>
            <a:br>
              <a:rPr lang="en-US" sz="3200" b="1" dirty="0" smtClean="0">
                <a:cs typeface="Times New Roman" pitchFamily="18" charset="0"/>
                <a:sym typeface="Wingdings" pitchFamily="2" charset="2"/>
              </a:rPr>
            </a:br>
            <a:r>
              <a:rPr lang="en-US" sz="3200" b="1" dirty="0" smtClean="0">
                <a:cs typeface="Times New Roman" pitchFamily="18" charset="0"/>
                <a:sym typeface="Wingdings" pitchFamily="2" charset="2"/>
              </a:rPr>
              <a:t>transition</a:t>
            </a:r>
            <a:endParaRPr lang="en-US" sz="3200" b="1" dirty="0" smtClean="0">
              <a:cs typeface="Times New Roman" pitchFamily="18" charset="0"/>
            </a:endParaRPr>
          </a:p>
        </p:txBody>
      </p:sp>
      <p:sp>
        <p:nvSpPr>
          <p:cNvPr id="4096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3456384" cy="864096"/>
          </a:xfrm>
        </p:spPr>
        <p:txBody>
          <a:bodyPr/>
          <a:lstStyle/>
          <a:p>
            <a:pPr marL="0" eaLnBrk="1" hangingPunct="1">
              <a:spcBef>
                <a:spcPts val="0"/>
              </a:spcBef>
              <a:buFontTx/>
              <a:buNone/>
            </a:pPr>
            <a:r>
              <a:rPr lang="en-US" sz="2000" dirty="0" smtClean="0">
                <a:cs typeface="Times New Roman" pitchFamily="18" charset="0"/>
              </a:rPr>
              <a:t>Baryon  density evolution</a:t>
            </a:r>
          </a:p>
          <a:p>
            <a:pPr marL="0" eaLnBrk="1" hangingPunct="1">
              <a:spcBef>
                <a:spcPts val="0"/>
              </a:spcBef>
              <a:buNone/>
            </a:pPr>
            <a:r>
              <a:rPr lang="en-US" sz="2000" dirty="0" smtClean="0"/>
              <a:t>in central </a:t>
            </a:r>
            <a:r>
              <a:rPr lang="en-US" sz="2000" dirty="0" err="1" smtClean="0"/>
              <a:t>Au+Au</a:t>
            </a:r>
            <a:r>
              <a:rPr lang="en-US" sz="2000" dirty="0" smtClean="0"/>
              <a:t>/</a:t>
            </a:r>
            <a:r>
              <a:rPr lang="en-US" sz="2000" dirty="0" err="1" smtClean="0"/>
              <a:t>Pb+Pb</a:t>
            </a:r>
            <a:endParaRPr lang="en-US" sz="2000" dirty="0" smtClean="0"/>
          </a:p>
          <a:p>
            <a:pPr eaLnBrk="1" hangingPunct="1">
              <a:buFontTx/>
              <a:buNone/>
            </a:pPr>
            <a:endParaRPr lang="en-US" sz="2000" b="1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sz="2000" b="1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sz="2000" b="1" dirty="0" smtClean="0">
                <a:cs typeface="Times New Roman" pitchFamily="18" charset="0"/>
              </a:rPr>
              <a:t> </a:t>
            </a:r>
            <a:endParaRPr lang="en-US" sz="2000" b="1" baseline="-25000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sz="2000" b="1" dirty="0" smtClean="0">
              <a:cs typeface="Times New Roman" pitchFamily="18" charset="0"/>
            </a:endParaRPr>
          </a:p>
        </p:txBody>
      </p:sp>
      <p:grpSp>
        <p:nvGrpSpPr>
          <p:cNvPr id="2" name="Группа 45"/>
          <p:cNvGrpSpPr>
            <a:grpSpLocks/>
          </p:cNvGrpSpPr>
          <p:nvPr/>
        </p:nvGrpSpPr>
        <p:grpSpPr bwMode="auto">
          <a:xfrm>
            <a:off x="6643688" y="357188"/>
            <a:ext cx="2347912" cy="1000125"/>
            <a:chOff x="6643688" y="357188"/>
            <a:chExt cx="2347912" cy="1000125"/>
          </a:xfrm>
        </p:grpSpPr>
        <p:sp>
          <p:nvSpPr>
            <p:cNvPr id="5" name="Овал 4"/>
            <p:cNvSpPr/>
            <p:nvPr/>
          </p:nvSpPr>
          <p:spPr bwMode="auto">
            <a:xfrm>
              <a:off x="7215188" y="357188"/>
              <a:ext cx="571500" cy="1000125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8" name="Овал 7"/>
            <p:cNvSpPr/>
            <p:nvPr/>
          </p:nvSpPr>
          <p:spPr bwMode="auto">
            <a:xfrm>
              <a:off x="7786688" y="357188"/>
              <a:ext cx="571500" cy="1000125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10" name="Прямая со стрелкой 9"/>
            <p:cNvCxnSpPr/>
            <p:nvPr/>
          </p:nvCxnSpPr>
          <p:spPr bwMode="auto">
            <a:xfrm>
              <a:off x="6643688" y="857250"/>
              <a:ext cx="57150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 bwMode="auto">
            <a:xfrm rot="10800000" flipV="1">
              <a:off x="8358188" y="857250"/>
              <a:ext cx="633412" cy="1111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966" name="Прямоугольник 50"/>
          <p:cNvSpPr>
            <a:spLocks noChangeArrowheads="1"/>
          </p:cNvSpPr>
          <p:nvPr/>
        </p:nvSpPr>
        <p:spPr bwMode="auto">
          <a:xfrm>
            <a:off x="3491879" y="1484784"/>
            <a:ext cx="3294683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2000" b="0" baseline="0" dirty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b="0" baseline="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b="0" baseline="0" dirty="0">
                <a:solidFill>
                  <a:schemeClr val="tx1"/>
                </a:solidFill>
                <a:cs typeface="Times New Roman" pitchFamily="18" charset="0"/>
              </a:rPr>
              <a:t>In overlap region </a:t>
            </a:r>
            <a:r>
              <a:rPr lang="en-US" sz="2000" baseline="0" dirty="0">
                <a:solidFill>
                  <a:schemeClr val="tx1"/>
                </a:solidFill>
                <a:cs typeface="Times New Roman" pitchFamily="18" charset="0"/>
              </a:rPr>
              <a:t>nucleons are </a:t>
            </a:r>
            <a:r>
              <a:rPr lang="en-US" sz="2000" baseline="0" dirty="0" smtClean="0">
                <a:solidFill>
                  <a:schemeClr val="tx1"/>
                </a:solidFill>
                <a:cs typeface="Times New Roman" pitchFamily="18" charset="0"/>
              </a:rPr>
              <a:t>under compression </a:t>
            </a:r>
            <a:r>
              <a:rPr lang="en-US" sz="2000" b="0" baseline="0" dirty="0">
                <a:solidFill>
                  <a:schemeClr val="tx1"/>
                </a:solidFill>
                <a:cs typeface="Times New Roman" pitchFamily="18" charset="0"/>
              </a:rPr>
              <a:t>and forced to occupy much less space volume</a:t>
            </a:r>
            <a:r>
              <a:rPr lang="en-US" sz="2000" baseline="0" dirty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en-US" sz="2000" baseline="0" dirty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baseline="0" dirty="0">
                <a:solidFill>
                  <a:schemeClr val="tx1"/>
                </a:solidFill>
                <a:cs typeface="Times New Roman" pitchFamily="18" charset="0"/>
              </a:rPr>
              <a:t> Overlap </a:t>
            </a:r>
            <a:r>
              <a:rPr lang="en-US" sz="2000" baseline="0" dirty="0" smtClean="0">
                <a:solidFill>
                  <a:schemeClr val="tx1"/>
                </a:solidFill>
                <a:cs typeface="Times New Roman" pitchFamily="18" charset="0"/>
              </a:rPr>
              <a:t>time in </a:t>
            </a:r>
            <a:r>
              <a:rPr lang="en-US" sz="2000" baseline="0" dirty="0" err="1" smtClean="0">
                <a:solidFill>
                  <a:schemeClr val="tx1"/>
                </a:solidFill>
                <a:cs typeface="Times New Roman" pitchFamily="18" charset="0"/>
              </a:rPr>
              <a:t>c.m.s</a:t>
            </a:r>
            <a:endParaRPr lang="en-US" sz="2000" baseline="0" dirty="0">
              <a:solidFill>
                <a:schemeClr val="tx1"/>
              </a:solidFill>
              <a:cs typeface="Times New Roman" pitchFamily="18" charset="0"/>
            </a:endParaRPr>
          </a:p>
          <a:p>
            <a:r>
              <a:rPr lang="en-US" sz="2000" baseline="0" dirty="0" smtClean="0">
                <a:solidFill>
                  <a:schemeClr val="tx1"/>
                </a:solidFill>
                <a:cs typeface="Times New Roman" pitchFamily="18" charset="0"/>
              </a:rPr>
              <a:t>    </a:t>
            </a:r>
            <a:r>
              <a:rPr lang="el-GR" sz="2000" i="1" baseline="0" dirty="0" smtClean="0">
                <a:solidFill>
                  <a:schemeClr val="tx1"/>
                </a:solidFill>
                <a:cs typeface="Times New Roman" pitchFamily="18" charset="0"/>
              </a:rPr>
              <a:t>τ</a:t>
            </a:r>
            <a:r>
              <a:rPr lang="en-US" sz="2000" i="1" baseline="-25000" dirty="0" smtClean="0">
                <a:solidFill>
                  <a:schemeClr val="tx1"/>
                </a:solidFill>
                <a:cs typeface="Times New Roman" pitchFamily="18" charset="0"/>
              </a:rPr>
              <a:t>o</a:t>
            </a:r>
            <a:r>
              <a:rPr lang="en-US" sz="2000" i="1" baseline="0" dirty="0" smtClean="0">
                <a:solidFill>
                  <a:schemeClr val="tx1"/>
                </a:solidFill>
                <a:cs typeface="Times New Roman" pitchFamily="18" charset="0"/>
              </a:rPr>
              <a:t>  </a:t>
            </a:r>
            <a:r>
              <a:rPr lang="en-US" sz="2000" i="1" baseline="0" dirty="0">
                <a:solidFill>
                  <a:schemeClr val="tx1"/>
                </a:solidFill>
                <a:cs typeface="Times New Roman" pitchFamily="18" charset="0"/>
              </a:rPr>
              <a:t>= </a:t>
            </a:r>
            <a:r>
              <a:rPr lang="en-US" sz="2000" i="1" baseline="0" dirty="0" smtClean="0">
                <a:solidFill>
                  <a:schemeClr val="tx1"/>
                </a:solidFill>
                <a:cs typeface="Times New Roman" pitchFamily="18" charset="0"/>
              </a:rPr>
              <a:t>[2R</a:t>
            </a:r>
            <a:r>
              <a:rPr lang="en-US" sz="2000" i="1" baseline="-25000" dirty="0" smtClean="0">
                <a:solidFill>
                  <a:schemeClr val="tx1"/>
                </a:solidFill>
                <a:cs typeface="Times New Roman" pitchFamily="18" charset="0"/>
              </a:rPr>
              <a:t>A</a:t>
            </a:r>
            <a:r>
              <a:rPr lang="en-US" sz="2000" i="1" baseline="0" dirty="0">
                <a:solidFill>
                  <a:schemeClr val="tx1"/>
                </a:solidFill>
                <a:cs typeface="Times New Roman" pitchFamily="18" charset="0"/>
              </a:rPr>
              <a:t>/(</a:t>
            </a:r>
            <a:r>
              <a:rPr lang="el-GR" sz="2000" i="1" baseline="0" dirty="0" smtClean="0">
                <a:solidFill>
                  <a:schemeClr val="tx1"/>
                </a:solidFill>
                <a:cs typeface="Times New Roman" pitchFamily="18" charset="0"/>
              </a:rPr>
              <a:t>γβ</a:t>
            </a:r>
            <a:r>
              <a:rPr lang="en-US" sz="2000" i="1" baseline="0" dirty="0" smtClean="0">
                <a:solidFill>
                  <a:schemeClr val="tx1"/>
                </a:solidFill>
                <a:cs typeface="Times New Roman" pitchFamily="18" charset="0"/>
              </a:rPr>
              <a:t>)]·</a:t>
            </a:r>
            <a:r>
              <a:rPr lang="en-US" sz="2000" i="1" baseline="0" dirty="0" err="1" smtClean="0">
                <a:solidFill>
                  <a:schemeClr val="tx1"/>
                </a:solidFill>
                <a:cs typeface="Times New Roman" pitchFamily="18" charset="0"/>
              </a:rPr>
              <a:t>b</a:t>
            </a:r>
            <a:r>
              <a:rPr lang="en-US" sz="2000" i="1" baseline="-25000" dirty="0" err="1" smtClean="0">
                <a:solidFill>
                  <a:schemeClr val="tx1"/>
                </a:solidFill>
                <a:cs typeface="Times New Roman" pitchFamily="18" charset="0"/>
              </a:rPr>
              <a:t>SP</a:t>
            </a:r>
            <a:r>
              <a:rPr lang="en-US" sz="2000" i="1" baseline="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</a:p>
          <a:p>
            <a:endParaRPr lang="en-US" sz="2000" baseline="0" dirty="0" smtClean="0">
              <a:solidFill>
                <a:schemeClr val="tx1"/>
              </a:solidFill>
              <a:cs typeface="Times New Roman" pitchFamily="18" charset="0"/>
            </a:endParaRPr>
          </a:p>
          <a:p>
            <a:r>
              <a:rPr lang="en-US" sz="2000" b="0" baseline="0" dirty="0" smtClean="0">
                <a:solidFill>
                  <a:schemeClr val="tx1"/>
                </a:solidFill>
                <a:cs typeface="Times New Roman" pitchFamily="18" charset="0"/>
              </a:rPr>
              <a:t>In </a:t>
            </a:r>
            <a:r>
              <a:rPr lang="en-US" sz="2000" baseline="0" dirty="0" err="1" smtClean="0">
                <a:solidFill>
                  <a:schemeClr val="tx1"/>
                </a:solidFill>
                <a:cs typeface="Times New Roman" pitchFamily="18" charset="0"/>
              </a:rPr>
              <a:t>Bjorken</a:t>
            </a:r>
            <a:r>
              <a:rPr lang="en-US" sz="2000" baseline="0" dirty="0" smtClean="0">
                <a:solidFill>
                  <a:schemeClr val="tx1"/>
                </a:solidFill>
                <a:cs typeface="Times New Roman" pitchFamily="18" charset="0"/>
              </a:rPr>
              <a:t> scenario </a:t>
            </a:r>
            <a:r>
              <a:rPr lang="en-US" sz="2000" i="1" baseline="0" dirty="0" err="1" smtClean="0">
                <a:solidFill>
                  <a:schemeClr val="tx1"/>
                </a:solidFill>
                <a:cs typeface="Times New Roman" pitchFamily="18" charset="0"/>
              </a:rPr>
              <a:t>b</a:t>
            </a:r>
            <a:r>
              <a:rPr lang="en-US" sz="2000" i="1" baseline="-25000" dirty="0" err="1" smtClean="0">
                <a:solidFill>
                  <a:schemeClr val="tx1"/>
                </a:solidFill>
                <a:cs typeface="Times New Roman" pitchFamily="18" charset="0"/>
              </a:rPr>
              <a:t>SP</a:t>
            </a:r>
            <a:r>
              <a:rPr lang="en-US" sz="2000" i="1" baseline="-25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i="1" baseline="0" dirty="0" smtClean="0">
                <a:solidFill>
                  <a:schemeClr val="tx1"/>
                </a:solidFill>
                <a:cs typeface="Times New Roman" pitchFamily="18" charset="0"/>
              </a:rPr>
              <a:t>= 1</a:t>
            </a:r>
            <a:endParaRPr lang="en-US" sz="2000" baseline="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b="0" baseline="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b="0" baseline="0" dirty="0" smtClean="0">
                <a:solidFill>
                  <a:schemeClr val="tx1"/>
                </a:solidFill>
                <a:cs typeface="Times New Roman" pitchFamily="18" charset="0"/>
              </a:rPr>
              <a:t>For central </a:t>
            </a:r>
            <a:r>
              <a:rPr lang="en-US" sz="2000" b="0" baseline="0" dirty="0" err="1" smtClean="0">
                <a:solidFill>
                  <a:schemeClr val="tx1"/>
                </a:solidFill>
                <a:cs typeface="Times New Roman" pitchFamily="18" charset="0"/>
              </a:rPr>
              <a:t>AuAu</a:t>
            </a:r>
            <a:r>
              <a:rPr lang="en-US" sz="2000" b="0" baseline="0" dirty="0" smtClean="0">
                <a:solidFill>
                  <a:schemeClr val="tx1"/>
                </a:solidFill>
                <a:cs typeface="Times New Roman" pitchFamily="18" charset="0"/>
              </a:rPr>
              <a:t>-collisions</a:t>
            </a:r>
            <a:r>
              <a:rPr lang="en-US" sz="2000" baseline="0" dirty="0" smtClean="0">
                <a:solidFill>
                  <a:schemeClr val="tx1"/>
                </a:solidFill>
                <a:cs typeface="Times New Roman" pitchFamily="18" charset="0"/>
              </a:rPr>
              <a:t> ‘horn’ location: </a:t>
            </a:r>
          </a:p>
          <a:p>
            <a:r>
              <a:rPr lang="en-US" sz="2000" baseline="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baseline="0" dirty="0" smtClean="0">
                <a:solidFill>
                  <a:schemeClr val="tx1"/>
                </a:solidFill>
                <a:cs typeface="Times New Roman" pitchFamily="18" charset="0"/>
              </a:rPr>
              <a:t>	</a:t>
            </a:r>
            <a:r>
              <a:rPr lang="el-GR" sz="2000" i="1" baseline="0" dirty="0" smtClean="0">
                <a:solidFill>
                  <a:schemeClr val="tx1"/>
                </a:solidFill>
                <a:cs typeface="Times New Roman" pitchFamily="18" charset="0"/>
              </a:rPr>
              <a:t> τ</a:t>
            </a:r>
            <a:r>
              <a:rPr lang="en-US" sz="2000" i="1" baseline="-25000" dirty="0" smtClean="0">
                <a:solidFill>
                  <a:schemeClr val="tx1"/>
                </a:solidFill>
                <a:cs typeface="Times New Roman" pitchFamily="18" charset="0"/>
              </a:rPr>
              <a:t>o</a:t>
            </a:r>
            <a:r>
              <a:rPr lang="en-US" sz="2000" i="1" baseline="0" dirty="0" smtClean="0">
                <a:solidFill>
                  <a:schemeClr val="tx1"/>
                </a:solidFill>
                <a:cs typeface="Times New Roman" pitchFamily="18" charset="0"/>
              </a:rPr>
              <a:t>  ≈ 3 - 4 fm</a:t>
            </a:r>
            <a:r>
              <a:rPr lang="en-US" sz="2000" i="1" baseline="30000" dirty="0" smtClean="0">
                <a:solidFill>
                  <a:schemeClr val="tx1"/>
                </a:solidFill>
                <a:cs typeface="Times New Roman" pitchFamily="18" charset="0"/>
              </a:rPr>
              <a:t>-1</a:t>
            </a:r>
          </a:p>
          <a:p>
            <a:r>
              <a:rPr lang="en-US" sz="2000" baseline="0" dirty="0" smtClean="0">
                <a:solidFill>
                  <a:schemeClr val="tx1"/>
                </a:solidFill>
                <a:cs typeface="Times New Roman" pitchFamily="18" charset="0"/>
              </a:rPr>
              <a:t>Above ‘horn’</a:t>
            </a:r>
          </a:p>
          <a:p>
            <a:r>
              <a:rPr lang="en-US" sz="2000" baseline="0" dirty="0">
                <a:solidFill>
                  <a:schemeClr val="tx1"/>
                </a:solidFill>
                <a:cs typeface="Times New Roman" pitchFamily="18" charset="0"/>
              </a:rPr>
              <a:t>	</a:t>
            </a:r>
            <a:r>
              <a:rPr lang="el-GR" sz="2000" i="1" baseline="0" dirty="0" smtClean="0">
                <a:solidFill>
                  <a:schemeClr val="tx1"/>
                </a:solidFill>
                <a:cs typeface="Times New Roman" pitchFamily="18" charset="0"/>
              </a:rPr>
              <a:t> τ</a:t>
            </a:r>
            <a:r>
              <a:rPr lang="en-US" sz="2000" i="1" baseline="-25000" dirty="0" smtClean="0">
                <a:solidFill>
                  <a:schemeClr val="tx1"/>
                </a:solidFill>
                <a:cs typeface="Times New Roman" pitchFamily="18" charset="0"/>
              </a:rPr>
              <a:t>o</a:t>
            </a:r>
            <a:r>
              <a:rPr lang="en-US" sz="2000" i="1" baseline="0" dirty="0" smtClean="0">
                <a:solidFill>
                  <a:schemeClr val="tx1"/>
                </a:solidFill>
                <a:cs typeface="Times New Roman" pitchFamily="18" charset="0"/>
              </a:rPr>
              <a:t>  </a:t>
            </a:r>
            <a:r>
              <a:rPr lang="en-US" sz="2000" i="1" baseline="0" dirty="0" smtClean="0">
                <a:solidFill>
                  <a:schemeClr val="tx1"/>
                </a:solidFill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 i="1" baseline="0" dirty="0" smtClean="0">
                <a:solidFill>
                  <a:schemeClr val="tx1"/>
                </a:solidFill>
                <a:cs typeface="Times New Roman" pitchFamily="18" charset="0"/>
              </a:rPr>
              <a:t>  0</a:t>
            </a:r>
          </a:p>
        </p:txBody>
      </p:sp>
      <p:grpSp>
        <p:nvGrpSpPr>
          <p:cNvPr id="3" name="Группа 67"/>
          <p:cNvGrpSpPr>
            <a:grpSpLocks/>
          </p:cNvGrpSpPr>
          <p:nvPr/>
        </p:nvGrpSpPr>
        <p:grpSpPr bwMode="auto">
          <a:xfrm>
            <a:off x="6643688" y="5572125"/>
            <a:ext cx="2357437" cy="1000125"/>
            <a:chOff x="6786578" y="5857868"/>
            <a:chExt cx="2357422" cy="1000132"/>
          </a:xfrm>
        </p:grpSpPr>
        <p:sp>
          <p:nvSpPr>
            <p:cNvPr id="60" name="Овал 59"/>
            <p:cNvSpPr/>
            <p:nvPr/>
          </p:nvSpPr>
          <p:spPr>
            <a:xfrm>
              <a:off x="7429511" y="5857868"/>
              <a:ext cx="571496" cy="10001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61" name="Прямая со стрелкой 60"/>
            <p:cNvCxnSpPr/>
            <p:nvPr/>
          </p:nvCxnSpPr>
          <p:spPr>
            <a:xfrm rot="10800000" flipV="1">
              <a:off x="6786578" y="6357935"/>
              <a:ext cx="633408" cy="1111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Группа 61"/>
            <p:cNvGrpSpPr>
              <a:grpSpLocks/>
            </p:cNvGrpSpPr>
            <p:nvPr/>
          </p:nvGrpSpPr>
          <p:grpSpPr bwMode="auto">
            <a:xfrm>
              <a:off x="8000992" y="5857868"/>
              <a:ext cx="1143008" cy="1000132"/>
              <a:chOff x="7867640" y="4500570"/>
              <a:chExt cx="1143008" cy="1000132"/>
            </a:xfrm>
          </p:grpSpPr>
          <p:cxnSp>
            <p:nvCxnSpPr>
              <p:cNvPr id="63" name="Прямая со стрелкой 62"/>
              <p:cNvCxnSpPr/>
              <p:nvPr/>
            </p:nvCxnSpPr>
            <p:spPr>
              <a:xfrm>
                <a:off x="8439151" y="4929198"/>
                <a:ext cx="571497" cy="1588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Овал 63"/>
              <p:cNvSpPr/>
              <p:nvPr/>
            </p:nvSpPr>
            <p:spPr>
              <a:xfrm>
                <a:off x="7867655" y="4500570"/>
                <a:ext cx="571497" cy="1000132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  <a:alpha val="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66" name="Овал 65"/>
            <p:cNvSpPr/>
            <p:nvPr/>
          </p:nvSpPr>
          <p:spPr>
            <a:xfrm>
              <a:off x="8001007" y="5857868"/>
              <a:ext cx="571496" cy="100013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pic>
        <p:nvPicPr>
          <p:cNvPr id="40968" name="Рисунок 47" descr="coll_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63" y="1571625"/>
            <a:ext cx="215265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9" name="Рисунок 48" descr="coll_3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00875" y="2928938"/>
            <a:ext cx="17716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0" name="Рисунок 49" descr="coll_4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4286250"/>
            <a:ext cx="2066925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6" cstate="print"/>
          <a:srcRect l="5893" t="40634" r="15863" b="3160"/>
          <a:stretch>
            <a:fillRect/>
          </a:stretch>
        </p:blipFill>
        <p:spPr bwMode="auto">
          <a:xfrm>
            <a:off x="179512" y="2164962"/>
            <a:ext cx="3168476" cy="3281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285750" y="274638"/>
            <a:ext cx="8229600" cy="1143000"/>
          </a:xfrm>
        </p:spPr>
        <p:txBody>
          <a:bodyPr/>
          <a:lstStyle/>
          <a:p>
            <a:r>
              <a:rPr lang="en-US" sz="2800" b="1" dirty="0" smtClean="0">
                <a:cs typeface="Times New Roman" pitchFamily="18" charset="0"/>
              </a:rPr>
              <a:t>Strangeness Enhancement Mechanism in HIC</a:t>
            </a:r>
            <a:br>
              <a:rPr lang="en-US" sz="2800" b="1" dirty="0" smtClean="0">
                <a:cs typeface="Times New Roman" pitchFamily="18" charset="0"/>
              </a:rPr>
            </a:br>
            <a:endParaRPr lang="ru-RU" sz="2800" dirty="0" smtClean="0"/>
          </a:p>
        </p:txBody>
      </p:sp>
      <p:grpSp>
        <p:nvGrpSpPr>
          <p:cNvPr id="2" name="Группа 23"/>
          <p:cNvGrpSpPr>
            <a:grpSpLocks/>
          </p:cNvGrpSpPr>
          <p:nvPr/>
        </p:nvGrpSpPr>
        <p:grpSpPr bwMode="auto">
          <a:xfrm>
            <a:off x="214313" y="1785938"/>
            <a:ext cx="7858125" cy="3552825"/>
            <a:chOff x="214304" y="785794"/>
            <a:chExt cx="7858125" cy="3552841"/>
          </a:xfrm>
        </p:grpSpPr>
        <p:grpSp>
          <p:nvGrpSpPr>
            <p:cNvPr id="3" name="Группа 22"/>
            <p:cNvGrpSpPr>
              <a:grpSpLocks/>
            </p:cNvGrpSpPr>
            <p:nvPr/>
          </p:nvGrpSpPr>
          <p:grpSpPr bwMode="auto">
            <a:xfrm>
              <a:off x="214304" y="1785923"/>
              <a:ext cx="7858125" cy="2552712"/>
              <a:chOff x="214304" y="1785923"/>
              <a:chExt cx="7858125" cy="2552712"/>
            </a:xfrm>
          </p:grpSpPr>
          <p:sp>
            <p:nvSpPr>
              <p:cNvPr id="5" name="Rectangle 5"/>
              <p:cNvSpPr>
                <a:spLocks noChangeArrowheads="1"/>
              </p:cNvSpPr>
              <p:nvPr/>
            </p:nvSpPr>
            <p:spPr bwMode="auto">
              <a:xfrm rot="16200000">
                <a:off x="-623901" y="2624128"/>
                <a:ext cx="2105035" cy="42862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7184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r>
                  <a:rPr lang="en-US" sz="1600" b="0" baseline="0" dirty="0" smtClean="0">
                    <a:solidFill>
                      <a:schemeClr val="tx1"/>
                    </a:solidFill>
                    <a:latin typeface="+mn-lt"/>
                  </a:rPr>
                  <a:t>Baryon/Energy </a:t>
                </a:r>
                <a:r>
                  <a:rPr lang="en-US" sz="1600" b="0" baseline="0" dirty="0">
                    <a:solidFill>
                      <a:schemeClr val="tx1"/>
                    </a:solidFill>
                    <a:latin typeface="+mn-lt"/>
                  </a:rPr>
                  <a:t>Density</a:t>
                </a:r>
                <a:endParaRPr lang="ru-RU" sz="1600" b="0" baseline="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8" name="Прямоугольник 7"/>
              <p:cNvSpPr/>
              <p:nvPr/>
            </p:nvSpPr>
            <p:spPr>
              <a:xfrm>
                <a:off x="714366" y="1928800"/>
                <a:ext cx="2000250" cy="1857383"/>
              </a:xfrm>
              <a:prstGeom prst="rect">
                <a:avLst/>
              </a:prstGeom>
              <a:solidFill>
                <a:schemeClr val="bg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1" name="Полилиния 10"/>
              <p:cNvSpPr/>
              <p:nvPr/>
            </p:nvSpPr>
            <p:spPr>
              <a:xfrm>
                <a:off x="714366" y="2285988"/>
                <a:ext cx="1071563" cy="1495431"/>
              </a:xfrm>
              <a:custGeom>
                <a:avLst/>
                <a:gdLst>
                  <a:gd name="connsiteX0" fmla="*/ 0 w 1383957"/>
                  <a:gd name="connsiteY0" fmla="*/ 1495168 h 1495168"/>
                  <a:gd name="connsiteX1" fmla="*/ 345990 w 1383957"/>
                  <a:gd name="connsiteY1" fmla="*/ 951471 h 1495168"/>
                  <a:gd name="connsiteX2" fmla="*/ 976184 w 1383957"/>
                  <a:gd name="connsiteY2" fmla="*/ 259492 h 1495168"/>
                  <a:gd name="connsiteX3" fmla="*/ 1383957 w 1383957"/>
                  <a:gd name="connsiteY3" fmla="*/ 0 h 14951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83957" h="1495168">
                    <a:moveTo>
                      <a:pt x="0" y="1495168"/>
                    </a:moveTo>
                    <a:cubicBezTo>
                      <a:pt x="91646" y="1326292"/>
                      <a:pt x="183293" y="1157417"/>
                      <a:pt x="345990" y="951471"/>
                    </a:cubicBezTo>
                    <a:cubicBezTo>
                      <a:pt x="508687" y="745525"/>
                      <a:pt x="803190" y="418070"/>
                      <a:pt x="976184" y="259492"/>
                    </a:cubicBezTo>
                    <a:cubicBezTo>
                      <a:pt x="1149178" y="100914"/>
                      <a:pt x="1266567" y="50457"/>
                      <a:pt x="1383957" y="0"/>
                    </a:cubicBez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2" name="Прямоугольник 11"/>
              <p:cNvSpPr/>
              <p:nvPr/>
            </p:nvSpPr>
            <p:spPr>
              <a:xfrm>
                <a:off x="3286116" y="1928800"/>
                <a:ext cx="2000250" cy="1857383"/>
              </a:xfrm>
              <a:prstGeom prst="rect">
                <a:avLst/>
              </a:prstGeom>
              <a:solidFill>
                <a:schemeClr val="bg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6072179" y="1928800"/>
                <a:ext cx="2000250" cy="1857383"/>
              </a:xfrm>
              <a:prstGeom prst="rect">
                <a:avLst/>
              </a:prstGeom>
              <a:solidFill>
                <a:schemeClr val="bg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43020" name="TextBox 16"/>
              <p:cNvSpPr txBox="1">
                <a:spLocks noChangeArrowheads="1"/>
              </p:cNvSpPr>
              <p:nvPr/>
            </p:nvSpPr>
            <p:spPr bwMode="auto">
              <a:xfrm rot="16200000">
                <a:off x="2381694" y="2681065"/>
                <a:ext cx="1321458" cy="33855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 b="0" baseline="0" dirty="0">
                    <a:solidFill>
                      <a:schemeClr val="tx1"/>
                    </a:solidFill>
                  </a:rPr>
                  <a:t>Overlap Time</a:t>
                </a:r>
                <a:endParaRPr lang="ru-RU" sz="1600" b="0" baseline="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Полилиния 17"/>
              <p:cNvSpPr/>
              <p:nvPr/>
            </p:nvSpPr>
            <p:spPr>
              <a:xfrm>
                <a:off x="6143616" y="2357426"/>
                <a:ext cx="1363663" cy="1357318"/>
              </a:xfrm>
              <a:custGeom>
                <a:avLst/>
                <a:gdLst>
                  <a:gd name="connsiteX0" fmla="*/ 0 w 1223319"/>
                  <a:gd name="connsiteY0" fmla="*/ 677562 h 986481"/>
                  <a:gd name="connsiteX1" fmla="*/ 345989 w 1223319"/>
                  <a:gd name="connsiteY1" fmla="*/ 22654 h 986481"/>
                  <a:gd name="connsiteX2" fmla="*/ 679622 w 1223319"/>
                  <a:gd name="connsiteY2" fmla="*/ 813486 h 986481"/>
                  <a:gd name="connsiteX3" fmla="*/ 1223319 w 1223319"/>
                  <a:gd name="connsiteY3" fmla="*/ 986481 h 9864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3319" h="986481">
                    <a:moveTo>
                      <a:pt x="0" y="677562"/>
                    </a:moveTo>
                    <a:cubicBezTo>
                      <a:pt x="116359" y="338781"/>
                      <a:pt x="232719" y="0"/>
                      <a:pt x="345989" y="22654"/>
                    </a:cubicBezTo>
                    <a:cubicBezTo>
                      <a:pt x="459259" y="45308"/>
                      <a:pt x="533400" y="652848"/>
                      <a:pt x="679622" y="813486"/>
                    </a:cubicBezTo>
                    <a:cubicBezTo>
                      <a:pt x="825844" y="974124"/>
                      <a:pt x="1024581" y="980302"/>
                      <a:pt x="1223319" y="986481"/>
                    </a:cubicBez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43022" name="TextBox 18"/>
              <p:cNvSpPr txBox="1">
                <a:spLocks noChangeArrowheads="1"/>
              </p:cNvSpPr>
              <p:nvPr/>
            </p:nvSpPr>
            <p:spPr bwMode="auto">
              <a:xfrm rot="16200000">
                <a:off x="4901799" y="2640586"/>
                <a:ext cx="1853400" cy="33855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0" dirty="0" smtClean="0">
                    <a:solidFill>
                      <a:schemeClr val="tx1"/>
                    </a:solidFill>
                    <a:cs typeface="Times New Roman" pitchFamily="18" charset="0"/>
                  </a:rPr>
                  <a:t>Strangeness/entropy</a:t>
                </a:r>
                <a:endParaRPr lang="ru-RU" sz="2400" b="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5"/>
              <p:cNvSpPr>
                <a:spLocks noChangeArrowheads="1"/>
              </p:cNvSpPr>
              <p:nvPr/>
            </p:nvSpPr>
            <p:spPr bwMode="auto">
              <a:xfrm>
                <a:off x="3071804" y="3857620"/>
                <a:ext cx="2105025" cy="48101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7184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r>
                  <a:rPr lang="en-US" b="0" baseline="0" dirty="0">
                    <a:solidFill>
                      <a:schemeClr val="tx1"/>
                    </a:solidFill>
                    <a:latin typeface="Arial" charset="0"/>
                  </a:rPr>
                  <a:t>Collision Energy</a:t>
                </a:r>
                <a:endParaRPr lang="ru-RU" b="0" baseline="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sp>
          <p:nvSpPr>
            <p:cNvPr id="16" name="Дуга 15"/>
            <p:cNvSpPr/>
            <p:nvPr/>
          </p:nvSpPr>
          <p:spPr>
            <a:xfrm rot="10800000">
              <a:off x="3357554" y="785794"/>
              <a:ext cx="2428875" cy="2928950"/>
            </a:xfrm>
            <a:prstGeom prst="arc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cxnSp>
        <p:nvCxnSpPr>
          <p:cNvPr id="6" name="Прямая соединительная линия 5"/>
          <p:cNvCxnSpPr/>
          <p:nvPr/>
        </p:nvCxnSpPr>
        <p:spPr bwMode="auto">
          <a:xfrm>
            <a:off x="6444208" y="2928938"/>
            <a:ext cx="0" cy="185737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6072188" y="4833163"/>
            <a:ext cx="11689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aseline="0" dirty="0" smtClean="0"/>
              <a:t>√s ≈ 7-9 GeV</a:t>
            </a:r>
            <a:endParaRPr lang="ru-RU" sz="1400" dirty="0"/>
          </a:p>
        </p:txBody>
      </p:sp>
      <p:cxnSp>
        <p:nvCxnSpPr>
          <p:cNvPr id="19" name="Прямая соединительная линия 18"/>
          <p:cNvCxnSpPr/>
          <p:nvPr/>
        </p:nvCxnSpPr>
        <p:spPr bwMode="auto">
          <a:xfrm>
            <a:off x="3707904" y="2921788"/>
            <a:ext cx="0" cy="185737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Прямая соединительная линия 19"/>
          <p:cNvCxnSpPr/>
          <p:nvPr/>
        </p:nvCxnSpPr>
        <p:spPr bwMode="auto">
          <a:xfrm>
            <a:off x="3286125" y="4293096"/>
            <a:ext cx="2000249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3776872" y="3985491"/>
            <a:ext cx="15095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aseline="0" dirty="0" smtClean="0"/>
              <a:t>τ ~ </a:t>
            </a:r>
            <a:r>
              <a:rPr lang="el-GR" sz="1400" baseline="0" dirty="0" smtClean="0"/>
              <a:t>τ</a:t>
            </a:r>
            <a:r>
              <a:rPr lang="en-US" sz="1400" baseline="-25000" dirty="0" smtClean="0"/>
              <a:t>0</a:t>
            </a:r>
            <a:r>
              <a:rPr lang="en-US" sz="1400" baseline="0" dirty="0" smtClean="0"/>
              <a:t> ≈ </a:t>
            </a:r>
            <a:r>
              <a:rPr lang="en-US" sz="1400" b="0" baseline="0" dirty="0" smtClean="0"/>
              <a:t>3 – 4 fm</a:t>
            </a:r>
            <a:r>
              <a:rPr lang="en-US" sz="1400" b="0" baseline="30000" dirty="0"/>
              <a:t>-1</a:t>
            </a:r>
            <a:r>
              <a:rPr lang="en-US" sz="1400" b="0" baseline="0" dirty="0" smtClean="0"/>
              <a:t>   </a:t>
            </a:r>
            <a:endParaRPr lang="ru-RU" sz="1400" b="0" dirty="0"/>
          </a:p>
        </p:txBody>
      </p:sp>
      <p:cxnSp>
        <p:nvCxnSpPr>
          <p:cNvPr id="28" name="Прямая соединительная линия 27"/>
          <p:cNvCxnSpPr/>
          <p:nvPr/>
        </p:nvCxnSpPr>
        <p:spPr bwMode="auto">
          <a:xfrm>
            <a:off x="6588224" y="2921787"/>
            <a:ext cx="0" cy="185737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14680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Прямоугольник 19"/>
          <p:cNvSpPr>
            <a:spLocks noChangeArrowheads="1"/>
          </p:cNvSpPr>
          <p:nvPr/>
        </p:nvSpPr>
        <p:spPr bwMode="auto">
          <a:xfrm>
            <a:off x="428596" y="117693"/>
            <a:ext cx="792088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baseline="0" dirty="0" smtClean="0">
                <a:solidFill>
                  <a:schemeClr val="tx1"/>
                </a:solidFill>
                <a:cs typeface="Times New Roman" pitchFamily="18" charset="0"/>
              </a:rPr>
              <a:t> Initial stage of a central fireball formation</a:t>
            </a:r>
          </a:p>
          <a:p>
            <a:r>
              <a:rPr lang="en-US" sz="2400" b="0" baseline="0" dirty="0" smtClean="0">
                <a:solidFill>
                  <a:schemeClr val="tx1"/>
                </a:solidFill>
                <a:cs typeface="Times New Roman" pitchFamily="18" charset="0"/>
              </a:rPr>
              <a:t>Nucleons </a:t>
            </a:r>
            <a:r>
              <a:rPr lang="en-US" sz="2400" b="0" baseline="0" dirty="0">
                <a:solidFill>
                  <a:schemeClr val="tx1"/>
                </a:solidFill>
                <a:cs typeface="Times New Roman" pitchFamily="18" charset="0"/>
              </a:rPr>
              <a:t>transformation to hyperons</a:t>
            </a:r>
          </a:p>
          <a:p>
            <a:r>
              <a:rPr lang="en-US" sz="2800" baseline="0" dirty="0">
                <a:solidFill>
                  <a:schemeClr val="tx1"/>
                </a:solidFill>
                <a:cs typeface="Times New Roman" pitchFamily="18" charset="0"/>
              </a:rPr>
              <a:t>	</a:t>
            </a:r>
            <a:r>
              <a:rPr lang="en-US" sz="2800" b="0" baseline="0" dirty="0">
                <a:solidFill>
                  <a:schemeClr val="tx1"/>
                </a:solidFill>
                <a:cs typeface="Times New Roman" pitchFamily="18" charset="0"/>
              </a:rPr>
              <a:t>	</a:t>
            </a:r>
            <a:r>
              <a:rPr lang="en-US" sz="2800" b="0" baseline="0" dirty="0" err="1" smtClean="0">
                <a:solidFill>
                  <a:schemeClr val="tx1"/>
                </a:solidFill>
                <a:cs typeface="Times New Roman" pitchFamily="18" charset="0"/>
              </a:rPr>
              <a:t>P</a:t>
            </a:r>
            <a:r>
              <a:rPr lang="en-US" sz="2800" b="0" baseline="-25000" dirty="0" err="1" smtClean="0">
                <a:solidFill>
                  <a:schemeClr val="tx1"/>
                </a:solidFill>
                <a:cs typeface="Times New Roman" pitchFamily="18" charset="0"/>
              </a:rPr>
              <a:t>n</a:t>
            </a:r>
            <a:r>
              <a:rPr lang="en-US" sz="2800" b="0" baseline="-25000" dirty="0" err="1" smtClean="0">
                <a:solidFill>
                  <a:schemeClr val="tx1"/>
                </a:solidFill>
                <a:cs typeface="Times New Roman" pitchFamily="18" charset="0"/>
                <a:sym typeface="Wingdings" panose="05000000000000000000" pitchFamily="2" charset="2"/>
              </a:rPr>
              <a:t>hyp</a:t>
            </a:r>
            <a:r>
              <a:rPr lang="en-US" sz="2800" b="0" baseline="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800" b="0" baseline="0" dirty="0">
                <a:solidFill>
                  <a:schemeClr val="tx1"/>
                </a:solidFill>
                <a:cs typeface="Times New Roman" pitchFamily="18" charset="0"/>
              </a:rPr>
              <a:t>~ (</a:t>
            </a:r>
            <a:r>
              <a:rPr lang="el-GR" sz="2800" b="0" baseline="0" dirty="0" smtClean="0">
                <a:solidFill>
                  <a:schemeClr val="tx1"/>
                </a:solidFill>
                <a:cs typeface="Times New Roman" pitchFamily="18" charset="0"/>
              </a:rPr>
              <a:t>τ</a:t>
            </a:r>
            <a:r>
              <a:rPr lang="en-US" sz="2800" b="0" baseline="-25000" dirty="0" smtClean="0">
                <a:solidFill>
                  <a:schemeClr val="tx1"/>
                </a:solidFill>
                <a:cs typeface="Times New Roman" pitchFamily="18" charset="0"/>
              </a:rPr>
              <a:t>o </a:t>
            </a:r>
            <a:r>
              <a:rPr lang="en-US" sz="2800" b="0" baseline="0" dirty="0">
                <a:solidFill>
                  <a:schemeClr val="tx1"/>
                </a:solidFill>
                <a:cs typeface="Times New Roman" pitchFamily="18" charset="0"/>
              </a:rPr>
              <a:t>/</a:t>
            </a:r>
            <a:r>
              <a:rPr lang="el-GR" sz="2800" b="0" baseline="0" dirty="0">
                <a:solidFill>
                  <a:schemeClr val="tx1"/>
                </a:solidFill>
                <a:cs typeface="Times New Roman" pitchFamily="18" charset="0"/>
              </a:rPr>
              <a:t> τ</a:t>
            </a:r>
            <a:r>
              <a:rPr lang="en-US" sz="2800" b="0" baseline="-25000" dirty="0" smtClean="0">
                <a:solidFill>
                  <a:schemeClr val="tx1"/>
                </a:solidFill>
                <a:cs typeface="Times New Roman" pitchFamily="18" charset="0"/>
              </a:rPr>
              <a:t>re</a:t>
            </a:r>
            <a:r>
              <a:rPr lang="en-US" sz="2800" b="0" baseline="0" dirty="0" smtClean="0">
                <a:solidFill>
                  <a:schemeClr val="tx1"/>
                </a:solidFill>
                <a:cs typeface="Times New Roman" pitchFamily="18" charset="0"/>
              </a:rPr>
              <a:t>)</a:t>
            </a:r>
            <a:r>
              <a:rPr lang="en-US" sz="2800" b="0" baseline="30000" dirty="0" smtClean="0">
                <a:solidFill>
                  <a:schemeClr val="tx1"/>
                </a:solidFill>
                <a:cs typeface="Times New Roman" pitchFamily="18" charset="0"/>
              </a:rPr>
              <a:t>c</a:t>
            </a:r>
            <a:r>
              <a:rPr lang="el-GR" sz="2800" b="0" baseline="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800" b="0" baseline="0" dirty="0" smtClean="0">
                <a:solidFill>
                  <a:schemeClr val="tx1"/>
                </a:solidFill>
                <a:cs typeface="Times New Roman" pitchFamily="18" charset="0"/>
              </a:rPr>
              <a:t>f(</a:t>
            </a:r>
            <a:r>
              <a:rPr lang="el-GR" sz="2800" b="0" baseline="0" dirty="0">
                <a:solidFill>
                  <a:schemeClr val="tx1"/>
                </a:solidFill>
                <a:cs typeface="Times New Roman" pitchFamily="18" charset="0"/>
              </a:rPr>
              <a:t>ε</a:t>
            </a:r>
            <a:r>
              <a:rPr lang="en-US" sz="2800" b="0" baseline="0" dirty="0" smtClean="0">
                <a:solidFill>
                  <a:schemeClr val="tx1"/>
                </a:solidFill>
                <a:cs typeface="Times New Roman" pitchFamily="18" charset="0"/>
              </a:rPr>
              <a:t>)</a:t>
            </a:r>
            <a:endParaRPr lang="en-US" sz="2800" b="0" baseline="0" dirty="0">
              <a:solidFill>
                <a:schemeClr val="tx1"/>
              </a:solidFill>
              <a:cs typeface="Times New Roman" pitchFamily="18" charset="0"/>
            </a:endParaRPr>
          </a:p>
          <a:p>
            <a:r>
              <a:rPr lang="en-US" sz="2800" b="0" baseline="0" dirty="0">
                <a:solidFill>
                  <a:schemeClr val="tx1"/>
                </a:solidFill>
                <a:cs typeface="Times New Roman" pitchFamily="18" charset="0"/>
              </a:rPr>
              <a:t>	</a:t>
            </a:r>
            <a:r>
              <a:rPr lang="el-GR" sz="2800" b="0" baseline="0" dirty="0" smtClean="0">
                <a:solidFill>
                  <a:schemeClr val="tx1"/>
                </a:solidFill>
                <a:cs typeface="Times New Roman" pitchFamily="18" charset="0"/>
              </a:rPr>
              <a:t>τ</a:t>
            </a:r>
            <a:r>
              <a:rPr lang="en-US" sz="2800" b="0" baseline="-25000" dirty="0" err="1" smtClean="0">
                <a:solidFill>
                  <a:schemeClr val="tx1"/>
                </a:solidFill>
                <a:cs typeface="Times New Roman" pitchFamily="18" charset="0"/>
              </a:rPr>
              <a:t>ovelap</a:t>
            </a:r>
            <a:r>
              <a:rPr lang="en-US" sz="2800" b="0" baseline="0" dirty="0" smtClean="0">
                <a:solidFill>
                  <a:schemeClr val="tx1"/>
                </a:solidFill>
                <a:cs typeface="Times New Roman" pitchFamily="18" charset="0"/>
              </a:rPr>
              <a:t>  </a:t>
            </a:r>
            <a:r>
              <a:rPr lang="en-US" sz="2800" b="0" baseline="0" dirty="0">
                <a:solidFill>
                  <a:schemeClr val="tx1"/>
                </a:solidFill>
                <a:cs typeface="Times New Roman" pitchFamily="18" charset="0"/>
              </a:rPr>
              <a:t>- </a:t>
            </a:r>
            <a:r>
              <a:rPr lang="en-US" sz="2400" b="0" baseline="0" dirty="0">
                <a:solidFill>
                  <a:schemeClr val="tx1"/>
                </a:solidFill>
                <a:cs typeface="Times New Roman" pitchFamily="18" charset="0"/>
              </a:rPr>
              <a:t>overlap time     </a:t>
            </a:r>
          </a:p>
          <a:p>
            <a:r>
              <a:rPr lang="en-US" sz="2800" b="0" baseline="0" dirty="0">
                <a:solidFill>
                  <a:schemeClr val="tx1"/>
                </a:solidFill>
                <a:cs typeface="Times New Roman" pitchFamily="18" charset="0"/>
              </a:rPr>
              <a:t>	</a:t>
            </a:r>
            <a:r>
              <a:rPr lang="el-GR" sz="2800" b="0" baseline="0" dirty="0">
                <a:solidFill>
                  <a:schemeClr val="tx1"/>
                </a:solidFill>
                <a:cs typeface="Times New Roman" pitchFamily="18" charset="0"/>
              </a:rPr>
              <a:t>τ</a:t>
            </a:r>
            <a:r>
              <a:rPr lang="en-US" sz="2800" b="0" baseline="-25000" dirty="0">
                <a:solidFill>
                  <a:schemeClr val="tx1"/>
                </a:solidFill>
                <a:cs typeface="Times New Roman" pitchFamily="18" charset="0"/>
              </a:rPr>
              <a:t>re</a:t>
            </a:r>
            <a:r>
              <a:rPr lang="en-US" sz="2800" b="0" baseline="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800" b="0" baseline="0" dirty="0" smtClean="0">
                <a:solidFill>
                  <a:schemeClr val="tx1"/>
                </a:solidFill>
                <a:cs typeface="Times New Roman" pitchFamily="18" charset="0"/>
              </a:rPr>
              <a:t>~ </a:t>
            </a:r>
            <a:r>
              <a:rPr lang="en-US" sz="2400" b="0" baseline="0" dirty="0" smtClean="0">
                <a:solidFill>
                  <a:schemeClr val="tx1"/>
                </a:solidFill>
                <a:cs typeface="Times New Roman" pitchFamily="18" charset="0"/>
              </a:rPr>
              <a:t>1fm</a:t>
            </a:r>
            <a:r>
              <a:rPr lang="en-US" sz="2400" b="0" baseline="30000" dirty="0" smtClean="0">
                <a:solidFill>
                  <a:schemeClr val="tx1"/>
                </a:solidFill>
                <a:cs typeface="Times New Roman" pitchFamily="18" charset="0"/>
              </a:rPr>
              <a:t>-1</a:t>
            </a:r>
            <a:r>
              <a:rPr lang="en-US" sz="2800" b="0" baseline="0" dirty="0" smtClean="0">
                <a:solidFill>
                  <a:schemeClr val="tx1"/>
                </a:solidFill>
                <a:cs typeface="Times New Roman" pitchFamily="18" charset="0"/>
              </a:rPr>
              <a:t>  </a:t>
            </a:r>
            <a:r>
              <a:rPr lang="en-US" sz="2800" b="0" baseline="0" dirty="0">
                <a:solidFill>
                  <a:schemeClr val="tx1"/>
                </a:solidFill>
                <a:cs typeface="Times New Roman" pitchFamily="18" charset="0"/>
              </a:rPr>
              <a:t>- </a:t>
            </a:r>
            <a:r>
              <a:rPr lang="en-US" sz="2400" b="0" baseline="0" dirty="0">
                <a:solidFill>
                  <a:schemeClr val="tx1"/>
                </a:solidFill>
                <a:cs typeface="Times New Roman" pitchFamily="18" charset="0"/>
              </a:rPr>
              <a:t>rearrangement </a:t>
            </a:r>
            <a:r>
              <a:rPr lang="en-US" sz="2400" b="0" baseline="0" dirty="0" smtClean="0">
                <a:solidFill>
                  <a:schemeClr val="tx1"/>
                </a:solidFill>
                <a:cs typeface="Times New Roman" pitchFamily="18" charset="0"/>
              </a:rPr>
              <a:t>time</a:t>
            </a:r>
          </a:p>
          <a:p>
            <a:r>
              <a:rPr lang="en-US" sz="2400" b="0" baseline="0" dirty="0" smtClean="0">
                <a:solidFill>
                  <a:schemeClr val="tx1"/>
                </a:solidFill>
                <a:cs typeface="Times New Roman" pitchFamily="18" charset="0"/>
              </a:rPr>
              <a:t>	c – adjustable parameter</a:t>
            </a:r>
          </a:p>
          <a:p>
            <a:r>
              <a:rPr lang="en-US" sz="2400" b="0" baseline="0" dirty="0">
                <a:solidFill>
                  <a:schemeClr val="tx1"/>
                </a:solidFill>
                <a:cs typeface="Times New Roman" pitchFamily="18" charset="0"/>
              </a:rPr>
              <a:t>	</a:t>
            </a:r>
            <a:r>
              <a:rPr lang="en-US" sz="2400" b="0" baseline="0" dirty="0" smtClean="0">
                <a:solidFill>
                  <a:schemeClr val="tx1"/>
                </a:solidFill>
                <a:cs typeface="Times New Roman" pitchFamily="18" charset="0"/>
              </a:rPr>
              <a:t> f(</a:t>
            </a:r>
            <a:r>
              <a:rPr lang="el-GR" sz="2400" b="0" baseline="0" dirty="0" smtClean="0">
                <a:solidFill>
                  <a:schemeClr val="tx1"/>
                </a:solidFill>
                <a:cs typeface="Times New Roman" pitchFamily="18" charset="0"/>
              </a:rPr>
              <a:t>ε</a:t>
            </a:r>
            <a:r>
              <a:rPr lang="en-US" sz="2400" b="0" baseline="0" dirty="0" smtClean="0">
                <a:solidFill>
                  <a:schemeClr val="tx1"/>
                </a:solidFill>
                <a:cs typeface="Times New Roman" pitchFamily="18" charset="0"/>
              </a:rPr>
              <a:t>) – nucleon </a:t>
            </a:r>
            <a:r>
              <a:rPr lang="en-US" sz="2400" b="0" baseline="0" dirty="0" smtClean="0">
                <a:solidFill>
                  <a:schemeClr val="tx1"/>
                </a:solidFill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400" b="0" baseline="0" dirty="0" err="1" smtClean="0">
                <a:solidFill>
                  <a:schemeClr val="tx1"/>
                </a:solidFill>
                <a:cs typeface="Times New Roman" pitchFamily="18" charset="0"/>
                <a:sym typeface="Wingdings" pitchFamily="2" charset="2"/>
              </a:rPr>
              <a:t>hyperon</a:t>
            </a:r>
            <a:r>
              <a:rPr lang="en-US" sz="2400" b="0" baseline="0" dirty="0" smtClean="0">
                <a:solidFill>
                  <a:schemeClr val="tx1"/>
                </a:solidFill>
                <a:cs typeface="Times New Roman" pitchFamily="18" charset="0"/>
                <a:sym typeface="Wingdings" pitchFamily="2" charset="2"/>
              </a:rPr>
              <a:t> probability, </a:t>
            </a:r>
          </a:p>
          <a:p>
            <a:r>
              <a:rPr lang="en-US" sz="2400" b="0" baseline="0" dirty="0" smtClean="0">
                <a:solidFill>
                  <a:schemeClr val="tx1"/>
                </a:solidFill>
                <a:cs typeface="Times New Roman" pitchFamily="18" charset="0"/>
                <a:sym typeface="Wingdings" pitchFamily="2" charset="2"/>
              </a:rPr>
              <a:t>	</a:t>
            </a:r>
            <a:r>
              <a:rPr lang="el-GR" sz="2400" b="0" baseline="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l-GR" sz="2800" b="0" i="1" baseline="0" dirty="0" smtClean="0">
                <a:solidFill>
                  <a:schemeClr val="tx1"/>
                </a:solidFill>
                <a:cs typeface="Times New Roman" pitchFamily="18" charset="0"/>
              </a:rPr>
              <a:t>ε</a:t>
            </a:r>
            <a:r>
              <a:rPr lang="en-US" sz="2400" b="0" baseline="0" dirty="0" smtClean="0">
                <a:solidFill>
                  <a:schemeClr val="tx1"/>
                </a:solidFill>
                <a:cs typeface="Times New Roman" pitchFamily="18" charset="0"/>
              </a:rPr>
              <a:t> – energy density in the overlap region</a:t>
            </a:r>
          </a:p>
          <a:p>
            <a:endParaRPr lang="en-US" sz="2400" b="0" baseline="0" dirty="0">
              <a:solidFill>
                <a:schemeClr val="tx1"/>
              </a:solidFill>
              <a:cs typeface="Times New Roman" pitchFamily="18" charset="0"/>
            </a:endParaRPr>
          </a:p>
          <a:p>
            <a:endParaRPr lang="en-US" sz="2400" baseline="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baseline="0" dirty="0" smtClean="0">
                <a:solidFill>
                  <a:schemeClr val="tx1"/>
                </a:solidFill>
                <a:cs typeface="Times New Roman" pitchFamily="18" charset="0"/>
              </a:rPr>
              <a:t> Expansion of the central fireball</a:t>
            </a:r>
            <a:endParaRPr lang="en-US" sz="2400" baseline="0" dirty="0">
              <a:solidFill>
                <a:schemeClr val="tx1"/>
              </a:solidFill>
              <a:cs typeface="Times New Roman" pitchFamily="18" charset="0"/>
            </a:endParaRPr>
          </a:p>
          <a:p>
            <a:r>
              <a:rPr lang="en-US" sz="2400" b="0" baseline="0" dirty="0" smtClean="0">
                <a:solidFill>
                  <a:schemeClr val="tx1"/>
                </a:solidFill>
                <a:cs typeface="Times New Roman" pitchFamily="18" charset="0"/>
              </a:rPr>
              <a:t>Non-equilibrium  </a:t>
            </a:r>
            <a:r>
              <a:rPr lang="en-US" sz="2400" b="0" baseline="0" dirty="0">
                <a:solidFill>
                  <a:schemeClr val="tx1"/>
                </a:solidFill>
                <a:cs typeface="Times New Roman" pitchFamily="18" charset="0"/>
              </a:rPr>
              <a:t>kinetic </a:t>
            </a:r>
            <a:r>
              <a:rPr lang="en-US" sz="2400" b="0" baseline="0" dirty="0" smtClean="0">
                <a:solidFill>
                  <a:schemeClr val="tx1"/>
                </a:solidFill>
                <a:cs typeface="Times New Roman" pitchFamily="18" charset="0"/>
              </a:rPr>
              <a:t>mechanism</a:t>
            </a:r>
            <a:endParaRPr lang="en-US" sz="2400" baseline="0" dirty="0">
              <a:solidFill>
                <a:schemeClr val="tx1"/>
              </a:solidFill>
              <a:cs typeface="Times New Roman" pitchFamily="18" charset="0"/>
            </a:endParaRPr>
          </a:p>
          <a:p>
            <a:r>
              <a:rPr lang="en-US" sz="2400" baseline="0" dirty="0">
                <a:solidFill>
                  <a:schemeClr val="tx1"/>
                </a:solidFill>
                <a:cs typeface="Times New Roman" pitchFamily="18" charset="0"/>
              </a:rPr>
              <a:t>		</a:t>
            </a:r>
            <a:r>
              <a:rPr lang="en-US" sz="2400" b="0" baseline="0" dirty="0">
                <a:solidFill>
                  <a:schemeClr val="tx1"/>
                </a:solidFill>
                <a:cs typeface="Times New Roman" pitchFamily="18" charset="0"/>
              </a:rPr>
              <a:t>~ 1/</a:t>
            </a:r>
            <a:r>
              <a:rPr lang="el-GR" sz="2400" b="0" baseline="0" dirty="0">
                <a:solidFill>
                  <a:schemeClr val="tx1"/>
                </a:solidFill>
                <a:cs typeface="Times New Roman" pitchFamily="18" charset="0"/>
              </a:rPr>
              <a:t>λ</a:t>
            </a:r>
            <a:r>
              <a:rPr lang="en-US" sz="2400" b="0" baseline="-25000" dirty="0" err="1">
                <a:solidFill>
                  <a:schemeClr val="tx1"/>
                </a:solidFill>
                <a:cs typeface="Times New Roman" pitchFamily="18" charset="0"/>
              </a:rPr>
              <a:t>int</a:t>
            </a:r>
            <a:r>
              <a:rPr lang="en-US" sz="2400" b="0" baseline="0" dirty="0">
                <a:solidFill>
                  <a:schemeClr val="tx1"/>
                </a:solidFill>
                <a:cs typeface="Times New Roman" pitchFamily="18" charset="0"/>
              </a:rPr>
              <a:t> ~ </a:t>
            </a:r>
            <a:r>
              <a:rPr lang="el-GR" sz="2400" b="0" baseline="0" dirty="0">
                <a:solidFill>
                  <a:schemeClr val="tx1"/>
                </a:solidFill>
                <a:cs typeface="Times New Roman" pitchFamily="18" charset="0"/>
              </a:rPr>
              <a:t>ρσ</a:t>
            </a:r>
            <a:r>
              <a:rPr lang="en-US" sz="2400" b="0" baseline="-25000" dirty="0" err="1" smtClean="0">
                <a:solidFill>
                  <a:schemeClr val="tx1"/>
                </a:solidFill>
                <a:cs typeface="Times New Roman" pitchFamily="18" charset="0"/>
              </a:rPr>
              <a:t>hN</a:t>
            </a:r>
            <a:endParaRPr lang="en-US" sz="2400" b="0" baseline="0" dirty="0">
              <a:solidFill>
                <a:schemeClr val="tx1"/>
              </a:solidFill>
              <a:cs typeface="Times New Roman" pitchFamily="18" charset="0"/>
            </a:endParaRPr>
          </a:p>
          <a:p>
            <a:r>
              <a:rPr lang="en-US" sz="2800" b="0" baseline="0" dirty="0">
                <a:solidFill>
                  <a:schemeClr val="tx1"/>
                </a:solidFill>
                <a:cs typeface="Times New Roman" pitchFamily="18" charset="0"/>
              </a:rPr>
              <a:t>	</a:t>
            </a:r>
            <a:r>
              <a:rPr lang="el-GR" sz="2800" b="0" baseline="0" dirty="0">
                <a:solidFill>
                  <a:schemeClr val="tx1"/>
                </a:solidFill>
                <a:cs typeface="Times New Roman" pitchFamily="18" charset="0"/>
              </a:rPr>
              <a:t>λ</a:t>
            </a:r>
            <a:r>
              <a:rPr lang="en-US" sz="2800" b="0" baseline="0" dirty="0">
                <a:solidFill>
                  <a:schemeClr val="tx1"/>
                </a:solidFill>
                <a:cs typeface="Times New Roman" pitchFamily="18" charset="0"/>
              </a:rPr>
              <a:t>    </a:t>
            </a:r>
            <a:r>
              <a:rPr lang="en-US" sz="2400" b="0" baseline="0" dirty="0">
                <a:solidFill>
                  <a:schemeClr val="tx1"/>
                </a:solidFill>
                <a:cs typeface="Times New Roman" pitchFamily="18" charset="0"/>
              </a:rPr>
              <a:t>- mean free path   </a:t>
            </a:r>
            <a:endParaRPr lang="ru-RU" sz="2400" b="0" baseline="0" dirty="0">
              <a:solidFill>
                <a:schemeClr val="tx1"/>
              </a:solidFill>
            </a:endParaRPr>
          </a:p>
          <a:p>
            <a:r>
              <a:rPr lang="en-US" sz="2400" b="0" baseline="0" dirty="0">
                <a:solidFill>
                  <a:schemeClr val="tx1"/>
                </a:solidFill>
                <a:cs typeface="Times New Roman" pitchFamily="18" charset="0"/>
              </a:rPr>
              <a:t>	</a:t>
            </a:r>
            <a:r>
              <a:rPr lang="el-GR" sz="2400" b="0" baseline="0" dirty="0">
                <a:solidFill>
                  <a:schemeClr val="tx1"/>
                </a:solidFill>
                <a:cs typeface="Times New Roman" pitchFamily="18" charset="0"/>
              </a:rPr>
              <a:t>σ</a:t>
            </a:r>
            <a:r>
              <a:rPr lang="en-US" sz="2400" b="0" baseline="-25000" dirty="0" err="1">
                <a:solidFill>
                  <a:schemeClr val="tx1"/>
                </a:solidFill>
                <a:cs typeface="Times New Roman" pitchFamily="18" charset="0"/>
              </a:rPr>
              <a:t>hB</a:t>
            </a:r>
            <a:r>
              <a:rPr lang="en-US" sz="2400" b="0" baseline="0" dirty="0">
                <a:solidFill>
                  <a:schemeClr val="tx1"/>
                </a:solidFill>
                <a:cs typeface="Times New Roman" pitchFamily="18" charset="0"/>
              </a:rPr>
              <a:t>    - </a:t>
            </a:r>
            <a:r>
              <a:rPr lang="en-US" sz="2400" b="0" baseline="0" dirty="0" err="1">
                <a:solidFill>
                  <a:schemeClr val="tx1"/>
                </a:solidFill>
                <a:cs typeface="Times New Roman" pitchFamily="18" charset="0"/>
              </a:rPr>
              <a:t>hadron</a:t>
            </a:r>
            <a:r>
              <a:rPr lang="en-US" sz="2400" b="0" baseline="0" dirty="0">
                <a:solidFill>
                  <a:schemeClr val="tx1"/>
                </a:solidFill>
                <a:cs typeface="Times New Roman" pitchFamily="18" charset="0"/>
              </a:rPr>
              <a:t>-baryon cross section</a:t>
            </a:r>
          </a:p>
          <a:p>
            <a:r>
              <a:rPr lang="en-US" sz="2400" b="0" baseline="0" dirty="0">
                <a:solidFill>
                  <a:schemeClr val="tx1"/>
                </a:solidFill>
                <a:cs typeface="Times New Roman" pitchFamily="18" charset="0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285750" y="274638"/>
            <a:ext cx="8229600" cy="1143000"/>
          </a:xfrm>
        </p:spPr>
        <p:txBody>
          <a:bodyPr/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But why ‘horn’ structure takes place for K</a:t>
            </a:r>
            <a:r>
              <a:rPr lang="en-US" sz="4000" b="1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4000" b="1" baseline="30000" dirty="0" smtClean="0">
                <a:latin typeface="Times New Roman" pitchFamily="18" charset="0"/>
                <a:cs typeface="Times New Roman" pitchFamily="18" charset="0"/>
              </a:rPr>
              <a:t>+ </a:t>
            </a:r>
            <a:br>
              <a:rPr lang="en-US" sz="4000" b="1" baseline="30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but not for K</a:t>
            </a:r>
            <a:r>
              <a:rPr lang="en-US" sz="4000" b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4000" b="1" baseline="30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628800"/>
            <a:ext cx="5400675" cy="4676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642937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cs typeface="Times New Roman" pitchFamily="18" charset="0"/>
              </a:rPr>
              <a:t>Proton-to-hyperon transition channels </a:t>
            </a:r>
            <a:endParaRPr lang="en-US" sz="3200" b="1" dirty="0" smtClean="0">
              <a:cs typeface="Times New Roman" pitchFamily="18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096963" y="919163"/>
          <a:ext cx="7135812" cy="602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Формула" r:id="rId3" imgW="3251160" imgH="2743200" progId="Equation.3">
                  <p:embed/>
                </p:oleObj>
              </mc:Choice>
              <mc:Fallback>
                <p:oleObj name="Формула" r:id="rId3" imgW="3251160" imgH="274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919163"/>
                        <a:ext cx="7135812" cy="6021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785813" y="5572125"/>
            <a:ext cx="48053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aseline="0">
                <a:solidFill>
                  <a:srgbClr val="C00000"/>
                </a:solidFill>
                <a:cs typeface="Times New Roman" pitchFamily="18" charset="0"/>
              </a:rPr>
              <a:t>Only K</a:t>
            </a:r>
            <a:r>
              <a:rPr lang="en-US" sz="2800" baseline="30000">
                <a:solidFill>
                  <a:srgbClr val="C00000"/>
                </a:solidFill>
                <a:cs typeface="Times New Roman" pitchFamily="18" charset="0"/>
              </a:rPr>
              <a:t>+</a:t>
            </a:r>
            <a:r>
              <a:rPr lang="en-US" sz="2800" baseline="0">
                <a:solidFill>
                  <a:srgbClr val="C00000"/>
                </a:solidFill>
                <a:cs typeface="Times New Roman" pitchFamily="18" charset="0"/>
              </a:rPr>
              <a:t> and K</a:t>
            </a:r>
            <a:r>
              <a:rPr lang="en-US" sz="2800" baseline="30000">
                <a:solidFill>
                  <a:srgbClr val="C00000"/>
                </a:solidFill>
                <a:cs typeface="Times New Roman" pitchFamily="18" charset="0"/>
              </a:rPr>
              <a:t>0 </a:t>
            </a:r>
            <a:r>
              <a:rPr lang="en-US" sz="2800" baseline="0">
                <a:solidFill>
                  <a:srgbClr val="C00000"/>
                </a:solidFill>
                <a:cs typeface="Times New Roman" pitchFamily="18" charset="0"/>
              </a:rPr>
              <a:t> are produced</a:t>
            </a:r>
            <a:r>
              <a:rPr lang="en-US" sz="2800" baseline="30000">
                <a:solidFill>
                  <a:srgbClr val="C00000"/>
                </a:solidFill>
                <a:cs typeface="Times New Roman" pitchFamily="18" charset="0"/>
              </a:rPr>
              <a:t> </a:t>
            </a:r>
            <a:endParaRPr lang="ru-RU" sz="2800" baseline="0">
              <a:solidFill>
                <a:srgbClr val="C00000"/>
              </a:solidFill>
              <a:cs typeface="Times New Roman" pitchFamily="18" charset="0"/>
            </a:endParaRPr>
          </a:p>
          <a:p>
            <a:r>
              <a:rPr lang="en-US" sz="2800" baseline="0">
                <a:solidFill>
                  <a:srgbClr val="C00000"/>
                </a:solidFill>
                <a:cs typeface="Times New Roman" pitchFamily="18" charset="0"/>
              </a:rPr>
              <a:t>No one K</a:t>
            </a:r>
            <a:r>
              <a:rPr lang="en-US" sz="2800" baseline="30000">
                <a:solidFill>
                  <a:srgbClr val="C00000"/>
                </a:solidFill>
                <a:cs typeface="Times New Roman" pitchFamily="18" charset="0"/>
              </a:rPr>
              <a:t>-</a:t>
            </a:r>
            <a:r>
              <a:rPr lang="en-US" sz="2800" baseline="0">
                <a:solidFill>
                  <a:srgbClr val="C00000"/>
                </a:solidFill>
                <a:cs typeface="Times New Roman" pitchFamily="18" charset="0"/>
              </a:rPr>
              <a:t> is created!</a:t>
            </a:r>
            <a:endParaRPr lang="ru-RU" sz="2800" baseline="0">
              <a:solidFill>
                <a:srgbClr val="C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642937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cs typeface="Times New Roman" pitchFamily="18" charset="0"/>
              </a:rPr>
              <a:t>Neutron-to-hyperon </a:t>
            </a:r>
            <a:r>
              <a:rPr lang="en-US" sz="3200" b="1" dirty="0">
                <a:cs typeface="Times New Roman" pitchFamily="18" charset="0"/>
              </a:rPr>
              <a:t>transition channels </a:t>
            </a:r>
            <a:endParaRPr lang="en-US" sz="3200" b="1" dirty="0" smtClean="0">
              <a:cs typeface="Times New Roman" pitchFamily="18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054100" y="842963"/>
          <a:ext cx="7135813" cy="552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Формула" r:id="rId3" imgW="3251160" imgH="2514600" progId="Equation.3">
                  <p:embed/>
                </p:oleObj>
              </mc:Choice>
              <mc:Fallback>
                <p:oleObj name="Формула" r:id="rId3" imgW="3251160" imgH="2514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842963"/>
                        <a:ext cx="7135813" cy="552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1643063" y="5429250"/>
            <a:ext cx="48053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aseline="0">
                <a:solidFill>
                  <a:srgbClr val="C00000"/>
                </a:solidFill>
                <a:cs typeface="Times New Roman" pitchFamily="18" charset="0"/>
              </a:rPr>
              <a:t>Only K</a:t>
            </a:r>
            <a:r>
              <a:rPr lang="en-US" sz="2800" baseline="30000">
                <a:solidFill>
                  <a:srgbClr val="C00000"/>
                </a:solidFill>
                <a:cs typeface="Times New Roman" pitchFamily="18" charset="0"/>
              </a:rPr>
              <a:t>+</a:t>
            </a:r>
            <a:r>
              <a:rPr lang="en-US" sz="2800" baseline="0">
                <a:solidFill>
                  <a:srgbClr val="C00000"/>
                </a:solidFill>
                <a:cs typeface="Times New Roman" pitchFamily="18" charset="0"/>
              </a:rPr>
              <a:t> and K</a:t>
            </a:r>
            <a:r>
              <a:rPr lang="en-US" sz="2800" baseline="30000">
                <a:solidFill>
                  <a:srgbClr val="C00000"/>
                </a:solidFill>
                <a:cs typeface="Times New Roman" pitchFamily="18" charset="0"/>
              </a:rPr>
              <a:t>0 </a:t>
            </a:r>
            <a:r>
              <a:rPr lang="en-US" sz="2800" baseline="0">
                <a:solidFill>
                  <a:srgbClr val="C00000"/>
                </a:solidFill>
                <a:cs typeface="Times New Roman" pitchFamily="18" charset="0"/>
              </a:rPr>
              <a:t> are produced</a:t>
            </a:r>
            <a:r>
              <a:rPr lang="en-US" sz="2800" baseline="30000">
                <a:solidFill>
                  <a:srgbClr val="C00000"/>
                </a:solidFill>
                <a:cs typeface="Times New Roman" pitchFamily="18" charset="0"/>
              </a:rPr>
              <a:t> </a:t>
            </a:r>
            <a:endParaRPr lang="ru-RU" sz="2800" baseline="0">
              <a:solidFill>
                <a:srgbClr val="C00000"/>
              </a:solidFill>
              <a:cs typeface="Times New Roman" pitchFamily="18" charset="0"/>
            </a:endParaRPr>
          </a:p>
          <a:p>
            <a:r>
              <a:rPr lang="en-US" sz="2800" baseline="0">
                <a:solidFill>
                  <a:srgbClr val="C00000"/>
                </a:solidFill>
                <a:cs typeface="Times New Roman" pitchFamily="18" charset="0"/>
              </a:rPr>
              <a:t>No one K</a:t>
            </a:r>
            <a:r>
              <a:rPr lang="en-US" sz="2800" baseline="30000">
                <a:solidFill>
                  <a:srgbClr val="C00000"/>
                </a:solidFill>
                <a:cs typeface="Times New Roman" pitchFamily="18" charset="0"/>
              </a:rPr>
              <a:t>-</a:t>
            </a:r>
            <a:r>
              <a:rPr lang="en-US" sz="2800" baseline="0">
                <a:solidFill>
                  <a:srgbClr val="C00000"/>
                </a:solidFill>
                <a:cs typeface="Times New Roman" pitchFamily="18" charset="0"/>
              </a:rPr>
              <a:t> is created!</a:t>
            </a:r>
            <a:endParaRPr lang="ru-RU" sz="2800" baseline="0">
              <a:solidFill>
                <a:srgbClr val="C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37"/>
          </a:xfrm>
        </p:spPr>
        <p:txBody>
          <a:bodyPr/>
          <a:lstStyle/>
          <a:p>
            <a:pPr eaLnBrk="1" hangingPunct="1"/>
            <a:r>
              <a:rPr lang="en-US" sz="2800" b="1" smtClean="0">
                <a:cs typeface="Times New Roman" pitchFamily="18" charset="0"/>
              </a:rPr>
              <a:t>Stangeness Production in central HIC</a:t>
            </a: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285750" y="1214438"/>
            <a:ext cx="8715375" cy="4911725"/>
          </a:xfrm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en-US" sz="2800" b="1" dirty="0" smtClean="0"/>
          </a:p>
          <a:p>
            <a:pPr>
              <a:buFont typeface="Arial" pitchFamily="34" charset="0"/>
              <a:buNone/>
              <a:defRPr/>
            </a:pPr>
            <a:r>
              <a:rPr lang="en-US" sz="2800" b="1" dirty="0" smtClean="0"/>
              <a:t>AGS, NICA, CBM, low SPS: </a:t>
            </a:r>
            <a:r>
              <a:rPr lang="en-US" sz="2800" dirty="0" smtClean="0"/>
              <a:t>N2H-Transition  mechanism at early stage of HIC + </a:t>
            </a:r>
            <a:r>
              <a:rPr lang="en-US" sz="2800" dirty="0"/>
              <a:t>Kinetic mechanism</a:t>
            </a:r>
            <a:r>
              <a:rPr lang="en-US" sz="2800" dirty="0" smtClean="0"/>
              <a:t>		         </a:t>
            </a:r>
          </a:p>
          <a:p>
            <a:pPr>
              <a:buFont typeface="Arial" pitchFamily="34" charset="0"/>
              <a:buNone/>
              <a:defRPr/>
            </a:pPr>
            <a:r>
              <a:rPr lang="en-US" sz="2800" dirty="0" smtClean="0"/>
              <a:t>				 1</a:t>
            </a:r>
            <a:r>
              <a:rPr lang="en-US" sz="2800" dirty="0" smtClean="0">
                <a:cs typeface="Times New Roman"/>
              </a:rPr>
              <a:t> ≤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/>
              </a:rPr>
              <a:t> (</a:t>
            </a:r>
            <a:r>
              <a:rPr lang="el-GR" sz="2800" dirty="0" smtClean="0">
                <a:cs typeface="Times New Roman"/>
              </a:rPr>
              <a:t>τ</a:t>
            </a:r>
            <a:r>
              <a:rPr lang="en-US" sz="2800" baseline="-25000" dirty="0" smtClean="0">
                <a:cs typeface="Times New Roman"/>
              </a:rPr>
              <a:t>o</a:t>
            </a:r>
            <a:r>
              <a:rPr lang="en-US" sz="2800" dirty="0" smtClean="0">
                <a:cs typeface="Times New Roman"/>
              </a:rPr>
              <a:t>/</a:t>
            </a:r>
            <a:r>
              <a:rPr lang="el-GR" sz="2800" dirty="0" smtClean="0">
                <a:cs typeface="Times New Roman"/>
              </a:rPr>
              <a:t>τ</a:t>
            </a:r>
            <a:r>
              <a:rPr lang="en-US" sz="2800" baseline="-25000" dirty="0" smtClean="0">
                <a:cs typeface="Times New Roman"/>
              </a:rPr>
              <a:t>re</a:t>
            </a:r>
            <a:r>
              <a:rPr lang="en-US" sz="2800" dirty="0" smtClean="0">
                <a:cs typeface="Times New Roman"/>
              </a:rPr>
              <a:t>), </a:t>
            </a:r>
            <a:r>
              <a:rPr lang="el-GR" sz="2800" dirty="0">
                <a:cs typeface="Times New Roman"/>
              </a:rPr>
              <a:t>τ</a:t>
            </a:r>
            <a:r>
              <a:rPr lang="en-US" sz="2800" baseline="-25000" dirty="0" smtClean="0">
                <a:cs typeface="Times New Roman"/>
              </a:rPr>
              <a:t>re </a:t>
            </a:r>
            <a:r>
              <a:rPr lang="en-US" sz="2800" dirty="0">
                <a:cs typeface="Times New Roman"/>
              </a:rPr>
              <a:t>≤ </a:t>
            </a:r>
            <a:r>
              <a:rPr lang="en-US" sz="2800" dirty="0" smtClean="0">
                <a:cs typeface="Times New Roman"/>
              </a:rPr>
              <a:t>3 – 4 </a:t>
            </a:r>
            <a:r>
              <a:rPr lang="en-US" sz="2800" i="1" dirty="0" smtClean="0">
                <a:cs typeface="Times New Roman"/>
              </a:rPr>
              <a:t>fm</a:t>
            </a:r>
            <a:r>
              <a:rPr lang="en-US" sz="2800" i="1" baseline="30000" dirty="0" smtClean="0">
                <a:cs typeface="Times New Roman"/>
              </a:rPr>
              <a:t>-1</a:t>
            </a:r>
            <a:r>
              <a:rPr lang="en-US" sz="2800" i="1" dirty="0" smtClean="0">
                <a:cs typeface="Times New Roman"/>
              </a:rPr>
              <a:t> </a:t>
            </a:r>
          </a:p>
          <a:p>
            <a:pPr>
              <a:buFont typeface="Arial" pitchFamily="34" charset="0"/>
              <a:buNone/>
              <a:defRPr/>
            </a:pPr>
            <a:r>
              <a:rPr lang="en-US" sz="2800" b="1" dirty="0" smtClean="0">
                <a:latin typeface="+mj-lt"/>
                <a:cs typeface="Times New Roman"/>
              </a:rPr>
              <a:t>top SPS, </a:t>
            </a:r>
            <a:r>
              <a:rPr lang="en-US" sz="2800" b="1" dirty="0" smtClean="0">
                <a:latin typeface="+mj-lt"/>
                <a:cs typeface="Times New Roman"/>
              </a:rPr>
              <a:t>RHIC: </a:t>
            </a:r>
            <a:r>
              <a:rPr lang="en-US" sz="2800" dirty="0" smtClean="0">
                <a:latin typeface="+mj-lt"/>
                <a:cs typeface="Times New Roman"/>
              </a:rPr>
              <a:t>Only k</a:t>
            </a:r>
            <a:r>
              <a:rPr lang="en-US" sz="2800" dirty="0" smtClean="0"/>
              <a:t>inetic mechanism</a:t>
            </a:r>
          </a:p>
          <a:p>
            <a:pPr>
              <a:buFont typeface="Arial" pitchFamily="34" charset="0"/>
              <a:buNone/>
              <a:defRPr/>
            </a:pPr>
            <a:r>
              <a:rPr lang="en-US" sz="2800" b="1" dirty="0" smtClean="0">
                <a:latin typeface="+mj-lt"/>
                <a:cs typeface="Times New Roman"/>
              </a:rPr>
              <a:t>				</a:t>
            </a:r>
            <a:r>
              <a:rPr lang="en-US" sz="2800" dirty="0" smtClean="0">
                <a:cs typeface="Times New Roman"/>
              </a:rPr>
              <a:t> (</a:t>
            </a:r>
            <a:r>
              <a:rPr lang="el-GR" sz="2800" dirty="0" smtClean="0">
                <a:cs typeface="Times New Roman"/>
              </a:rPr>
              <a:t>τ</a:t>
            </a:r>
            <a:r>
              <a:rPr lang="en-US" sz="2800" baseline="-25000" dirty="0" smtClean="0">
                <a:cs typeface="Times New Roman"/>
              </a:rPr>
              <a:t>o</a:t>
            </a:r>
            <a:r>
              <a:rPr lang="en-US" sz="2800" dirty="0" smtClean="0">
                <a:cs typeface="Times New Roman"/>
              </a:rPr>
              <a:t>/</a:t>
            </a:r>
            <a:r>
              <a:rPr lang="el-GR" sz="2800" dirty="0" smtClean="0">
                <a:cs typeface="Times New Roman"/>
              </a:rPr>
              <a:t>τ</a:t>
            </a:r>
            <a:r>
              <a:rPr lang="en-US" sz="2800" baseline="-25000" dirty="0" smtClean="0">
                <a:cs typeface="Times New Roman"/>
              </a:rPr>
              <a:t>re</a:t>
            </a:r>
            <a:r>
              <a:rPr lang="en-US" sz="2800" dirty="0" smtClean="0">
                <a:cs typeface="Times New Roman"/>
              </a:rPr>
              <a:t>)  « </a:t>
            </a:r>
            <a:r>
              <a:rPr lang="en-US" sz="2800" dirty="0" smtClean="0">
                <a:cs typeface="Times New Roman"/>
              </a:rPr>
              <a:t>1</a:t>
            </a:r>
          </a:p>
          <a:p>
            <a:pPr>
              <a:buFont typeface="Arial" pitchFamily="34" charset="0"/>
              <a:buNone/>
              <a:defRPr/>
            </a:pPr>
            <a:r>
              <a:rPr lang="en-US" sz="2800" i="1" dirty="0" smtClean="0">
                <a:latin typeface="+mj-lt"/>
                <a:cs typeface="Times New Roman"/>
              </a:rPr>
              <a:t> 	BB</a:t>
            </a:r>
            <a:r>
              <a:rPr lang="en-US" sz="2800" i="1" dirty="0" smtClean="0">
                <a:latin typeface="+mj-lt"/>
                <a:cs typeface="Times New Roman"/>
                <a:sym typeface="Wingdings" panose="05000000000000000000" pitchFamily="2" charset="2"/>
              </a:rPr>
              <a:t> BYK</a:t>
            </a:r>
            <a:r>
              <a:rPr lang="en-US" sz="2800" i="1" baseline="30000" dirty="0" smtClean="0">
                <a:latin typeface="+mj-lt"/>
                <a:cs typeface="Times New Roman"/>
                <a:sym typeface="Wingdings" panose="05000000000000000000" pitchFamily="2" charset="2"/>
              </a:rPr>
              <a:t>+</a:t>
            </a:r>
            <a:r>
              <a:rPr lang="en-US" sz="2800" i="1" dirty="0" smtClean="0">
                <a:latin typeface="+mj-lt"/>
                <a:cs typeface="Times New Roman"/>
                <a:sym typeface="Wingdings" panose="05000000000000000000" pitchFamily="2" charset="2"/>
              </a:rPr>
              <a:t>, BB BBK</a:t>
            </a:r>
            <a:r>
              <a:rPr lang="en-US" sz="2800" i="1" baseline="30000" dirty="0" smtClean="0">
                <a:latin typeface="+mj-lt"/>
                <a:cs typeface="Times New Roman"/>
                <a:sym typeface="Wingdings" panose="05000000000000000000" pitchFamily="2" charset="2"/>
              </a:rPr>
              <a:t>+</a:t>
            </a:r>
            <a:r>
              <a:rPr lang="en-US" sz="2800" i="1" dirty="0" smtClean="0">
                <a:latin typeface="+mj-lt"/>
                <a:cs typeface="Times New Roman"/>
                <a:sym typeface="Wingdings" panose="05000000000000000000" pitchFamily="2" charset="2"/>
              </a:rPr>
              <a:t>K</a:t>
            </a:r>
            <a:r>
              <a:rPr lang="en-US" sz="2800" i="1" baseline="30000" dirty="0" smtClean="0">
                <a:latin typeface="+mj-lt"/>
                <a:cs typeface="Times New Roman"/>
                <a:sym typeface="Wingdings" panose="05000000000000000000" pitchFamily="2" charset="2"/>
              </a:rPr>
              <a:t>-</a:t>
            </a:r>
            <a:r>
              <a:rPr lang="en-US" sz="2800" i="1" dirty="0" smtClean="0">
                <a:latin typeface="+mj-lt"/>
                <a:cs typeface="Times New Roman"/>
                <a:sym typeface="Wingdings" panose="05000000000000000000" pitchFamily="2" charset="2"/>
              </a:rPr>
              <a:t> , </a:t>
            </a:r>
          </a:p>
          <a:p>
            <a:pPr>
              <a:buFont typeface="Arial" pitchFamily="34" charset="0"/>
              <a:buNone/>
              <a:defRPr/>
            </a:pPr>
            <a:r>
              <a:rPr lang="en-US" sz="2800" i="1" dirty="0" smtClean="0">
                <a:latin typeface="+mj-lt"/>
                <a:cs typeface="Times New Roman"/>
                <a:sym typeface="Wingdings" panose="05000000000000000000" pitchFamily="2" charset="2"/>
              </a:rPr>
              <a:t>	MB YK</a:t>
            </a:r>
            <a:r>
              <a:rPr lang="en-US" sz="2800" i="1" baseline="30000" dirty="0" smtClean="0">
                <a:latin typeface="+mj-lt"/>
                <a:cs typeface="Times New Roman"/>
                <a:sym typeface="Wingdings" panose="05000000000000000000" pitchFamily="2" charset="2"/>
              </a:rPr>
              <a:t>+</a:t>
            </a:r>
            <a:r>
              <a:rPr lang="en-US" sz="2800" i="1" dirty="0" smtClean="0">
                <a:latin typeface="+mj-lt"/>
                <a:cs typeface="Times New Roman"/>
                <a:sym typeface="Wingdings" panose="05000000000000000000" pitchFamily="2" charset="2"/>
              </a:rPr>
              <a:t>, </a:t>
            </a:r>
            <a:r>
              <a:rPr lang="en-US" sz="2800" i="1" dirty="0">
                <a:cs typeface="Times New Roman"/>
                <a:sym typeface="Wingdings" panose="05000000000000000000" pitchFamily="2" charset="2"/>
              </a:rPr>
              <a:t>MB </a:t>
            </a:r>
            <a:r>
              <a:rPr lang="en-US" sz="2800" i="1" dirty="0" smtClean="0">
                <a:cs typeface="Times New Roman"/>
                <a:sym typeface="Wingdings" panose="05000000000000000000" pitchFamily="2" charset="2"/>
              </a:rPr>
              <a:t>B</a:t>
            </a:r>
            <a:r>
              <a:rPr lang="en-US" sz="2800" i="1" dirty="0">
                <a:cs typeface="Times New Roman"/>
                <a:sym typeface="Wingdings" panose="05000000000000000000" pitchFamily="2" charset="2"/>
              </a:rPr>
              <a:t>K</a:t>
            </a:r>
            <a:r>
              <a:rPr lang="en-US" sz="2800" i="1" baseline="30000" dirty="0">
                <a:cs typeface="Times New Roman"/>
                <a:sym typeface="Wingdings" panose="05000000000000000000" pitchFamily="2" charset="2"/>
              </a:rPr>
              <a:t>+</a:t>
            </a:r>
            <a:r>
              <a:rPr lang="en-US" sz="2800" i="1" dirty="0">
                <a:cs typeface="Times New Roman"/>
                <a:sym typeface="Wingdings" panose="05000000000000000000" pitchFamily="2" charset="2"/>
              </a:rPr>
              <a:t>K</a:t>
            </a:r>
            <a:r>
              <a:rPr lang="en-US" sz="2800" i="1" baseline="30000" dirty="0">
                <a:cs typeface="Times New Roman"/>
                <a:sym typeface="Wingdings" panose="05000000000000000000" pitchFamily="2" charset="2"/>
              </a:rPr>
              <a:t>-</a:t>
            </a:r>
            <a:endParaRPr lang="en-US" sz="2800" b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37"/>
          </a:xfrm>
        </p:spPr>
        <p:txBody>
          <a:bodyPr/>
          <a:lstStyle/>
          <a:p>
            <a:pPr eaLnBrk="1" hangingPunct="1"/>
            <a:r>
              <a:rPr lang="en-US" sz="2800" b="1" dirty="0" err="1" smtClean="0">
                <a:cs typeface="Times New Roman" pitchFamily="18" charset="0"/>
              </a:rPr>
              <a:t>Stangeness</a:t>
            </a:r>
            <a:r>
              <a:rPr lang="en-US" sz="2800" b="1" dirty="0" smtClean="0">
                <a:cs typeface="Times New Roman" pitchFamily="18" charset="0"/>
              </a:rPr>
              <a:t> Production in central HIC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662" y="1484784"/>
            <a:ext cx="5400675" cy="4676775"/>
          </a:xfrm>
          <a:prstGeom prst="rect">
            <a:avLst/>
          </a:prstGeom>
        </p:spPr>
      </p:pic>
      <p:sp>
        <p:nvSpPr>
          <p:cNvPr id="5" name="Полилиния 4"/>
          <p:cNvSpPr/>
          <p:nvPr/>
        </p:nvSpPr>
        <p:spPr bwMode="auto">
          <a:xfrm>
            <a:off x="3106757" y="3588005"/>
            <a:ext cx="1070702" cy="1424670"/>
          </a:xfrm>
          <a:custGeom>
            <a:avLst/>
            <a:gdLst>
              <a:gd name="connsiteX0" fmla="*/ 0 w 1070702"/>
              <a:gd name="connsiteY0" fmla="*/ 1424670 h 1424670"/>
              <a:gd name="connsiteX1" fmla="*/ 958467 w 1070702"/>
              <a:gd name="connsiteY1" fmla="*/ 146713 h 1424670"/>
              <a:gd name="connsiteX2" fmla="*/ 1013551 w 1070702"/>
              <a:gd name="connsiteY2" fmla="*/ 80612 h 1424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0702" h="1424670">
                <a:moveTo>
                  <a:pt x="0" y="1424670"/>
                </a:moveTo>
                <a:lnTo>
                  <a:pt x="958467" y="146713"/>
                </a:lnTo>
                <a:cubicBezTo>
                  <a:pt x="1127392" y="-77297"/>
                  <a:pt x="1070471" y="1657"/>
                  <a:pt x="1013551" y="80612"/>
                </a:cubicBez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-1200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6" name="Полилиния 5"/>
          <p:cNvSpPr/>
          <p:nvPr/>
        </p:nvSpPr>
        <p:spPr bwMode="auto">
          <a:xfrm flipV="1">
            <a:off x="3216924" y="3501008"/>
            <a:ext cx="2147163" cy="1588785"/>
          </a:xfrm>
          <a:custGeom>
            <a:avLst/>
            <a:gdLst>
              <a:gd name="connsiteX0" fmla="*/ 0 w 727114"/>
              <a:gd name="connsiteY0" fmla="*/ 0 h 11017"/>
              <a:gd name="connsiteX1" fmla="*/ 727114 w 727114"/>
              <a:gd name="connsiteY1" fmla="*/ 11017 h 11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7114" h="11017">
                <a:moveTo>
                  <a:pt x="0" y="0"/>
                </a:moveTo>
                <a:lnTo>
                  <a:pt x="727114" y="11017"/>
                </a:lnTo>
              </a:path>
            </a:pathLst>
          </a:custGeom>
          <a:noFill/>
          <a:ln w="38100" cap="flat" cmpd="sng" algn="ctr">
            <a:solidFill>
              <a:srgbClr val="66CCFF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-1200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 bwMode="auto">
          <a:xfrm>
            <a:off x="6047656" y="3823171"/>
            <a:ext cx="2556792" cy="477169"/>
          </a:xfrm>
          <a:prstGeom prst="wedgeRoundRectCallout">
            <a:avLst>
              <a:gd name="adj1" fmla="val -74203"/>
              <a:gd name="adj2" fmla="val -93894"/>
              <a:gd name="adj3" fmla="val 16667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baseline="0" dirty="0" smtClean="0">
                <a:solidFill>
                  <a:schemeClr val="tx1"/>
                </a:solidFill>
              </a:rPr>
              <a:t>kinetic mechanism</a:t>
            </a:r>
            <a:endParaRPr kumimoji="0" lang="ru-RU" sz="2000" b="0" i="0" u="none" strike="noStrike" cap="none" normalizeH="0" baseline="-12000" dirty="0" smtClean="0">
              <a:ln>
                <a:noFill/>
              </a:ln>
              <a:solidFill>
                <a:schemeClr val="tx1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 bwMode="auto">
          <a:xfrm>
            <a:off x="-2663" y="5157192"/>
            <a:ext cx="3109420" cy="798520"/>
          </a:xfrm>
          <a:prstGeom prst="wedgeRoundRectCallout">
            <a:avLst>
              <a:gd name="adj1" fmla="val 63561"/>
              <a:gd name="adj2" fmla="val -147846"/>
              <a:gd name="adj3" fmla="val 16667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baseline="0" dirty="0" smtClean="0">
                <a:solidFill>
                  <a:schemeClr val="tx1"/>
                </a:solidFill>
              </a:rPr>
              <a:t>N</a:t>
            </a:r>
            <a:r>
              <a:rPr lang="en-US" sz="2000" b="0" baseline="0" dirty="0" smtClean="0">
                <a:solidFill>
                  <a:schemeClr val="tx1"/>
                </a:solidFill>
              </a:rPr>
              <a:t>2Hyp + kinetic mechanism</a:t>
            </a:r>
            <a:endParaRPr kumimoji="0" lang="ru-RU" sz="2000" b="0" i="0" u="none" strike="noStrike" cap="none" normalizeH="0" baseline="-12000" dirty="0" smtClean="0">
              <a:ln>
                <a:noFill/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50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596086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Content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Motivation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Strangeness Enhancement: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subthreshold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yield        of  K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-s to ‘Horn’-effect 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New interpretation of Strangeness Enhancement 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Conclusion</a:t>
            </a:r>
          </a:p>
          <a:p>
            <a:pPr eaLnBrk="1" hangingPunct="1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1"/>
          <p:cNvSpPr>
            <a:spLocks noGrp="1"/>
          </p:cNvSpPr>
          <p:nvPr>
            <p:ph type="title"/>
          </p:nvPr>
        </p:nvSpPr>
        <p:spPr>
          <a:xfrm>
            <a:off x="571500" y="0"/>
            <a:ext cx="8215313" cy="1000125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cs typeface="Times New Roman" pitchFamily="18" charset="0"/>
              </a:rPr>
              <a:t>What could be studied in BM&amp;N-NICA-FAIR energy region</a:t>
            </a:r>
          </a:p>
        </p:txBody>
      </p:sp>
      <p:sp>
        <p:nvSpPr>
          <p:cNvPr id="46083" name="Содержимое 2"/>
          <p:cNvSpPr>
            <a:spLocks noGrp="1"/>
          </p:cNvSpPr>
          <p:nvPr>
            <p:ph idx="1"/>
          </p:nvPr>
        </p:nvSpPr>
        <p:spPr>
          <a:xfrm>
            <a:off x="179512" y="1000125"/>
            <a:ext cx="8712968" cy="4517107"/>
          </a:xfrm>
        </p:spPr>
        <p:txBody>
          <a:bodyPr/>
          <a:lstStyle/>
          <a:p>
            <a:pPr eaLnBrk="1" hangingPunct="1"/>
            <a:endParaRPr lang="en-US" sz="2400" b="1" dirty="0" smtClean="0">
              <a:cs typeface="Times New Roman" pitchFamily="18" charset="0"/>
            </a:endParaRPr>
          </a:p>
          <a:p>
            <a:pPr eaLnBrk="1" hangingPunct="1"/>
            <a:r>
              <a:rPr lang="en-US" sz="2400" b="1" dirty="0" smtClean="0">
                <a:cs typeface="Times New Roman" pitchFamily="18" charset="0"/>
              </a:rPr>
              <a:t>Enhanced yield of positive and neutral </a:t>
            </a:r>
            <a:r>
              <a:rPr lang="en-US" sz="2400" b="1" dirty="0" err="1" smtClean="0">
                <a:cs typeface="Times New Roman" pitchFamily="18" charset="0"/>
              </a:rPr>
              <a:t>kaons</a:t>
            </a:r>
            <a:r>
              <a:rPr lang="en-US" sz="2400" b="1" dirty="0" smtClean="0">
                <a:cs typeface="Times New Roman" pitchFamily="18" charset="0"/>
              </a:rPr>
              <a:t> near threshold.</a:t>
            </a:r>
          </a:p>
          <a:p>
            <a:pPr eaLnBrk="1" hangingPunct="1"/>
            <a:r>
              <a:rPr lang="en-US" sz="2400" b="1" dirty="0" smtClean="0">
                <a:cs typeface="Times New Roman" pitchFamily="18" charset="0"/>
              </a:rPr>
              <a:t>Enhanced yield of neutral </a:t>
            </a:r>
            <a:r>
              <a:rPr lang="en-US" sz="2400" b="1" dirty="0" err="1" smtClean="0">
                <a:cs typeface="Times New Roman" pitchFamily="18" charset="0"/>
              </a:rPr>
              <a:t>kaons</a:t>
            </a:r>
            <a:r>
              <a:rPr lang="en-US" sz="2400" b="1" dirty="0" smtClean="0">
                <a:cs typeface="Times New Roman" pitchFamily="18" charset="0"/>
              </a:rPr>
              <a:t> (“horn-effect”)</a:t>
            </a:r>
          </a:p>
          <a:p>
            <a:pPr eaLnBrk="1" hangingPunct="1"/>
            <a:r>
              <a:rPr lang="en-US" sz="2400" b="1" dirty="0" smtClean="0">
                <a:cs typeface="Times New Roman" pitchFamily="18" charset="0"/>
              </a:rPr>
              <a:t>Enhanced yield of one, double and triple strange baryons near threshold.</a:t>
            </a:r>
          </a:p>
          <a:p>
            <a:pPr eaLnBrk="1" hangingPunct="1"/>
            <a:r>
              <a:rPr lang="en-US" sz="2400" b="1" dirty="0" err="1" smtClean="0">
                <a:cs typeface="Times New Roman" pitchFamily="18" charset="0"/>
              </a:rPr>
              <a:t>EoS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near threshold</a:t>
            </a:r>
          </a:p>
          <a:p>
            <a:pPr eaLnBrk="1" hangingPunct="1"/>
            <a:r>
              <a:rPr lang="en-US" sz="2400" b="1" dirty="0" smtClean="0">
                <a:cs typeface="Times New Roman" pitchFamily="18" charset="0"/>
              </a:rPr>
              <a:t>Correlation of </a:t>
            </a:r>
            <a:r>
              <a:rPr lang="en-US" sz="2400" b="1" dirty="0" err="1" smtClean="0">
                <a:cs typeface="Times New Roman" pitchFamily="18" charset="0"/>
              </a:rPr>
              <a:t>kaons</a:t>
            </a:r>
            <a:r>
              <a:rPr lang="en-US" sz="2400" b="1" dirty="0" smtClean="0">
                <a:cs typeface="Times New Roman" pitchFamily="18" charset="0"/>
              </a:rPr>
              <a:t> with hyperons</a:t>
            </a:r>
          </a:p>
          <a:p>
            <a:pPr eaLnBrk="1" hangingPunct="1"/>
            <a:r>
              <a:rPr lang="en-US" sz="2400" b="1" dirty="0" smtClean="0">
                <a:cs typeface="Times New Roman" pitchFamily="18" charset="0"/>
              </a:rPr>
              <a:t>Elliptic and direct flows of hyperons</a:t>
            </a:r>
          </a:p>
          <a:p>
            <a:pPr eaLnBrk="1" hangingPunct="1"/>
            <a:r>
              <a:rPr lang="en-US" sz="2400" b="1" dirty="0" smtClean="0">
                <a:cs typeface="Times New Roman" pitchFamily="18" charset="0"/>
              </a:rPr>
              <a:t>Global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p</a:t>
            </a:r>
            <a:r>
              <a:rPr lang="en-US" sz="2400" b="1" dirty="0" smtClean="0">
                <a:cs typeface="Times New Roman" pitchFamily="18" charset="0"/>
              </a:rPr>
              <a:t>olarization </a:t>
            </a:r>
            <a:r>
              <a:rPr lang="en-US" sz="2400" b="1" dirty="0" smtClean="0">
                <a:cs typeface="Times New Roman" pitchFamily="18" charset="0"/>
              </a:rPr>
              <a:t>of hyperons</a:t>
            </a:r>
          </a:p>
          <a:p>
            <a:pPr eaLnBrk="1" hangingPunct="1">
              <a:buFontTx/>
              <a:buNone/>
            </a:pPr>
            <a:r>
              <a:rPr lang="en-US" sz="2400" b="1" dirty="0" smtClean="0">
                <a:cs typeface="Times New Roman" pitchFamily="18" charset="0"/>
              </a:rPr>
              <a:t> 	</a:t>
            </a:r>
            <a:r>
              <a:rPr lang="en-US" sz="2400" dirty="0" smtClean="0">
                <a:cs typeface="Times New Roman" pitchFamily="18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en-US" sz="2800" dirty="0" smtClean="0">
                <a:cs typeface="Times New Roman" pitchFamily="18" charset="0"/>
              </a:rPr>
              <a:t>			</a:t>
            </a:r>
            <a:endParaRPr lang="en-US" sz="2800" b="1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b="1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15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Содержимое 2"/>
          <p:cNvSpPr>
            <a:spLocks noGrp="1"/>
          </p:cNvSpPr>
          <p:nvPr>
            <p:ph idx="1"/>
          </p:nvPr>
        </p:nvSpPr>
        <p:spPr>
          <a:xfrm>
            <a:off x="468313" y="620688"/>
            <a:ext cx="8229600" cy="3629050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pitchFamily="34" charset="0"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Conclusion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Enhanced yield of strangeness at √s ~ 2 ÷ 10 GeV may be a manifestation of the nucleon to hyperon phase transition in a dense baryonic matter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attention!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20713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accent2"/>
                </a:solidFill>
              </a:rPr>
              <a:t>Inverse T slopes of K</a:t>
            </a:r>
            <a:r>
              <a:rPr lang="en-US" sz="2800" b="1" baseline="30000" smtClean="0">
                <a:solidFill>
                  <a:schemeClr val="accent2"/>
                </a:solidFill>
              </a:rPr>
              <a:t>+</a:t>
            </a:r>
            <a:r>
              <a:rPr lang="en-US" sz="2800" b="1" smtClean="0">
                <a:solidFill>
                  <a:schemeClr val="accent2"/>
                </a:solidFill>
              </a:rPr>
              <a:t> and K</a:t>
            </a:r>
            <a:r>
              <a:rPr lang="en-US" sz="2800" b="1" baseline="30000" smtClean="0">
                <a:solidFill>
                  <a:schemeClr val="accent2"/>
                </a:solidFill>
              </a:rPr>
              <a:t>-</a:t>
            </a:r>
            <a:r>
              <a:rPr lang="en-US" sz="2800" b="1" smtClean="0">
                <a:solidFill>
                  <a:schemeClr val="accent2"/>
                </a:solidFill>
              </a:rPr>
              <a:t> spectra</a:t>
            </a:r>
            <a:endParaRPr lang="ru-RU" sz="2800" b="1" smtClean="0">
              <a:solidFill>
                <a:schemeClr val="accent2"/>
              </a:solidFill>
            </a:endParaRP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07950" y="333375"/>
          <a:ext cx="5545138" cy="6486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09" name="Graph" r:id="rId3" imgW="3920400" imgH="3877200" progId="Origin50.Graph">
                  <p:embed/>
                </p:oleObj>
              </mc:Choice>
              <mc:Fallback>
                <p:oleObj name="Graph" r:id="rId3" imgW="3920400" imgH="3877200" progId="Origin50.Graph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333375"/>
                        <a:ext cx="5545138" cy="6486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99CC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5652120" y="1196752"/>
            <a:ext cx="29718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 err="1">
                <a:solidFill>
                  <a:schemeClr val="accent1">
                    <a:lumMod val="50000"/>
                  </a:schemeClr>
                </a:solidFill>
              </a:rPr>
              <a:t>Phys.Rev</a:t>
            </a:r>
            <a:r>
              <a:rPr lang="en-US" sz="2400" i="1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US" sz="2400" b="1" i="1" dirty="0">
                <a:solidFill>
                  <a:schemeClr val="accent1">
                    <a:lumMod val="50000"/>
                  </a:schemeClr>
                </a:solidFill>
              </a:rPr>
              <a:t>C69</a:t>
            </a:r>
            <a:r>
              <a:rPr lang="en-US" sz="2400" i="1" dirty="0">
                <a:solidFill>
                  <a:schemeClr val="accent1">
                    <a:lumMod val="50000"/>
                  </a:schemeClr>
                </a:solidFill>
              </a:rPr>
              <a:t> (2004) 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015202, </a:t>
            </a:r>
            <a:r>
              <a:rPr lang="en-US" sz="2400" i="1" dirty="0">
                <a:solidFill>
                  <a:schemeClr val="accent1">
                    <a:lumMod val="50000"/>
                  </a:schemeClr>
                </a:solidFill>
              </a:rPr>
              <a:t>PRL </a:t>
            </a:r>
            <a:r>
              <a:rPr lang="en-US" sz="2400" b="1" i="1" dirty="0">
                <a:solidFill>
                  <a:schemeClr val="accent1">
                    <a:lumMod val="50000"/>
                  </a:schemeClr>
                </a:solidFill>
              </a:rPr>
              <a:t>92</a:t>
            </a:r>
            <a:r>
              <a:rPr lang="en-US" sz="2400" i="1" dirty="0">
                <a:solidFill>
                  <a:schemeClr val="accent1">
                    <a:lumMod val="50000"/>
                  </a:schemeClr>
                </a:solidFill>
              </a:rPr>
              <a:t> (2004) 013302</a:t>
            </a:r>
            <a:endParaRPr lang="ru-RU" sz="24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5435600" y="2636912"/>
            <a:ext cx="3708400" cy="152349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0" dirty="0" smtClean="0">
                <a:solidFill>
                  <a:schemeClr val="accent2"/>
                </a:solidFill>
                <a:cs typeface="Times New Roman" pitchFamily="18" charset="0"/>
              </a:rPr>
              <a:t>Inverse slope is </a:t>
            </a:r>
            <a:r>
              <a:rPr lang="en-US" baseline="0" dirty="0">
                <a:solidFill>
                  <a:srgbClr val="C00000"/>
                </a:solidFill>
                <a:cs typeface="Times New Roman" pitchFamily="18" charset="0"/>
              </a:rPr>
              <a:t>not reproduced </a:t>
            </a:r>
            <a:r>
              <a:rPr lang="en-US" baseline="0" dirty="0">
                <a:solidFill>
                  <a:schemeClr val="accent2"/>
                </a:solidFill>
                <a:cs typeface="Times New Roman" pitchFamily="18" charset="0"/>
              </a:rPr>
              <a:t>by </a:t>
            </a:r>
            <a:r>
              <a:rPr lang="en-US" baseline="0" dirty="0" err="1">
                <a:solidFill>
                  <a:schemeClr val="accent2"/>
                </a:solidFill>
                <a:cs typeface="Times New Roman" pitchFamily="18" charset="0"/>
              </a:rPr>
              <a:t>hadronic</a:t>
            </a:r>
            <a:r>
              <a:rPr lang="en-US" baseline="0" dirty="0">
                <a:solidFill>
                  <a:schemeClr val="accent2"/>
                </a:solidFill>
                <a:cs typeface="Times New Roman" pitchFamily="18" charset="0"/>
              </a:rPr>
              <a:t> transport </a:t>
            </a:r>
            <a:r>
              <a:rPr lang="en-US" baseline="0" dirty="0" smtClean="0">
                <a:solidFill>
                  <a:schemeClr val="accent2"/>
                </a:solidFill>
                <a:cs typeface="Times New Roman" pitchFamily="18" charset="0"/>
              </a:rPr>
              <a:t>models</a:t>
            </a:r>
          </a:p>
          <a:p>
            <a:pPr>
              <a:spcBef>
                <a:spcPct val="50000"/>
              </a:spcBef>
            </a:pPr>
            <a:r>
              <a:rPr lang="en-US" baseline="0" dirty="0" smtClean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en-US" baseline="0" dirty="0" smtClean="0">
                <a:solidFill>
                  <a:srgbClr val="C00000"/>
                </a:solidFill>
                <a:cs typeface="Times New Roman" pitchFamily="18" charset="0"/>
              </a:rPr>
              <a:t>New degrees of freedom?</a:t>
            </a:r>
            <a:endParaRPr lang="en-US" baseline="0" dirty="0">
              <a:solidFill>
                <a:srgbClr val="C00000"/>
              </a:solidFill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baseline="0" dirty="0">
              <a:solidFill>
                <a:schemeClr val="accent2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 eaLnBrk="1" hangingPunct="1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Models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285750" y="1214438"/>
            <a:ext cx="8429625" cy="571500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SMES  </a:t>
            </a:r>
            <a:r>
              <a:rPr lang="en-US" sz="2400" baseline="0" dirty="0" smtClean="0"/>
              <a:t> </a:t>
            </a:r>
            <a:r>
              <a:rPr lang="en-US" sz="2000" baseline="0" dirty="0" smtClean="0"/>
              <a:t>M. </a:t>
            </a:r>
            <a:r>
              <a:rPr lang="en-US" sz="2000" baseline="0" dirty="0" err="1" smtClean="0"/>
              <a:t>Ga´zdzicki</a:t>
            </a:r>
            <a:r>
              <a:rPr lang="en-US" sz="2000" baseline="0" dirty="0" smtClean="0"/>
              <a:t>, M.I. </a:t>
            </a:r>
            <a:r>
              <a:rPr lang="en-US" sz="2000" baseline="0" dirty="0" err="1" smtClean="0"/>
              <a:t>Gorenstein</a:t>
            </a:r>
            <a:r>
              <a:rPr lang="en-US" sz="2000" baseline="0" dirty="0" smtClean="0"/>
              <a:t>, </a:t>
            </a:r>
            <a:r>
              <a:rPr lang="en-US" sz="2000" baseline="0" dirty="0" err="1" smtClean="0"/>
              <a:t>Acta</a:t>
            </a:r>
            <a:r>
              <a:rPr lang="en-US" sz="2000" baseline="0" dirty="0" smtClean="0"/>
              <a:t> Phys. </a:t>
            </a:r>
            <a:r>
              <a:rPr lang="en-US" sz="2000" baseline="0" dirty="0" err="1" smtClean="0"/>
              <a:t>Polon</a:t>
            </a:r>
            <a:r>
              <a:rPr lang="en-US" sz="2000" baseline="0" dirty="0" smtClean="0"/>
              <a:t>. B 30 (1999) 2705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2" name="Рисунок 3" descr="SMES_0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2700" y="2071688"/>
            <a:ext cx="6075363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 eaLnBrk="1" hangingPunct="1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Models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285750" y="1214438"/>
            <a:ext cx="8429625" cy="571500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SMES  	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M. Gazditzki, M. Gorenstein</a:t>
            </a:r>
          </a:p>
          <a:p>
            <a:pPr eaLnBrk="1" hangingPunct="1">
              <a:buFont typeface="Arial" pitchFamily="34" charset="0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			</a:t>
            </a:r>
            <a:endParaRPr lang="en-US" sz="28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endParaRPr lang="ru-RU" b="1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6" name="Рисунок 4" descr="SMES_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" y="2143125"/>
            <a:ext cx="7581900" cy="378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500063" y="142875"/>
            <a:ext cx="8229600" cy="582613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Models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0" y="785813"/>
            <a:ext cx="9144000" cy="1275035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HRG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P. Brawn-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Munzinger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et al.</a:t>
            </a:r>
            <a:endParaRPr lang="en-US" sz="2000" dirty="0" smtClean="0"/>
          </a:p>
          <a:p>
            <a:r>
              <a:rPr lang="en-US" sz="2000" baseline="0" dirty="0" smtClean="0"/>
              <a:t>One-component, with artificial heavy resonances</a:t>
            </a:r>
          </a:p>
          <a:p>
            <a:r>
              <a:rPr lang="en-US" sz="2000" baseline="0" dirty="0" smtClean="0"/>
              <a:t>parameters are the chemical freeze-out temperature</a:t>
            </a:r>
          </a:p>
          <a:p>
            <a:pPr>
              <a:buNone/>
            </a:pPr>
            <a:r>
              <a:rPr lang="en-US" sz="2000" b="1" i="1" baseline="0" dirty="0" smtClean="0"/>
              <a:t>T</a:t>
            </a:r>
            <a:r>
              <a:rPr lang="en-US" sz="2000" baseline="0" dirty="0" smtClean="0"/>
              <a:t>, the </a:t>
            </a:r>
            <a:r>
              <a:rPr lang="en-US" sz="2000" baseline="0" dirty="0" err="1" smtClean="0"/>
              <a:t>baryo</a:t>
            </a:r>
            <a:r>
              <a:rPr lang="en-US" sz="2000" baseline="0" dirty="0" smtClean="0"/>
              <a:t>-chemical potential </a:t>
            </a:r>
            <a:r>
              <a:rPr lang="en-US" sz="2000" b="1" i="1" baseline="0" dirty="0" err="1" smtClean="0"/>
              <a:t>μ</a:t>
            </a:r>
            <a:r>
              <a:rPr lang="en-US" sz="2000" b="1" i="1" baseline="-25000" dirty="0" err="1" smtClean="0"/>
              <a:t>b</a:t>
            </a:r>
            <a:r>
              <a:rPr lang="en-US" sz="2000" baseline="0" dirty="0" smtClean="0"/>
              <a:t>, and the fireball volume </a:t>
            </a:r>
            <a:r>
              <a:rPr lang="en-US" sz="2000" b="1" i="1" baseline="0" dirty="0" smtClean="0"/>
              <a:t>V</a:t>
            </a:r>
            <a:r>
              <a:rPr lang="en-US" sz="2000" i="1" baseline="0" dirty="0" smtClean="0"/>
              <a:t>. </a:t>
            </a:r>
          </a:p>
          <a:p>
            <a:pPr>
              <a:buFont typeface="Arial" pitchFamily="34" charset="0"/>
              <a:buNone/>
            </a:pP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	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TM_horn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9672" y="2887300"/>
            <a:ext cx="5760640" cy="3970699"/>
          </a:xfrm>
          <a:prstGeom prst="rect">
            <a:avLst/>
          </a:prstGeom>
        </p:spPr>
      </p:pic>
      <p:pic>
        <p:nvPicPr>
          <p:cNvPr id="6" name="Рисунок 5" descr="TM_formula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87624" y="2276872"/>
            <a:ext cx="6352381" cy="6380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500063" y="142875"/>
            <a:ext cx="8229600" cy="582613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Models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0" y="785813"/>
            <a:ext cx="9144000" cy="1275035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Bugaev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et al.</a:t>
            </a:r>
            <a:endParaRPr lang="en-US" sz="2000" dirty="0" smtClean="0"/>
          </a:p>
          <a:p>
            <a:pPr>
              <a:buNone/>
            </a:pPr>
            <a:r>
              <a:rPr lang="en-US" sz="2400" b="1" baseline="0" dirty="0" smtClean="0"/>
              <a:t>HRG</a:t>
            </a:r>
            <a:r>
              <a:rPr lang="en-US" sz="2400" baseline="0" dirty="0" smtClean="0"/>
              <a:t> model with multi-component hard-core radii R</a:t>
            </a:r>
            <a:r>
              <a:rPr lang="el-GR" sz="2400" baseline="-25000" dirty="0" smtClean="0"/>
              <a:t>π</a:t>
            </a:r>
            <a:r>
              <a:rPr lang="en-US" sz="2400" dirty="0" smtClean="0"/>
              <a:t>, </a:t>
            </a:r>
            <a:r>
              <a:rPr lang="en-US" sz="2400" baseline="0" dirty="0" smtClean="0"/>
              <a:t>R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, </a:t>
            </a:r>
            <a:r>
              <a:rPr lang="en-US" sz="2400" baseline="0" dirty="0" smtClean="0"/>
              <a:t>R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, </a:t>
            </a:r>
            <a:r>
              <a:rPr lang="en-US" sz="2400" baseline="0" dirty="0" err="1" smtClean="0"/>
              <a:t>R</a:t>
            </a:r>
            <a:r>
              <a:rPr lang="en-US" sz="2400" baseline="-25000" dirty="0" err="1" smtClean="0"/>
              <a:t>m</a:t>
            </a:r>
            <a:endParaRPr lang="en-US" sz="2400" dirty="0" smtClean="0"/>
          </a:p>
          <a:p>
            <a:pPr eaLnBrk="1" hangingPunct="1">
              <a:buFont typeface="Arial" pitchFamily="34" charset="0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	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Bugaev_hor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2420888"/>
            <a:ext cx="6092975" cy="29426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500063" y="142875"/>
            <a:ext cx="8229600" cy="582613"/>
          </a:xfrm>
        </p:spPr>
        <p:txBody>
          <a:bodyPr/>
          <a:lstStyle/>
          <a:p>
            <a:pPr eaLnBrk="1" hangingPunct="1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Models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0" y="785813"/>
            <a:ext cx="9144000" cy="642937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Non-equilibrium Kinetic Model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Kolomeitsev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B.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Tomasik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sz="2000" dirty="0" smtClean="0"/>
          </a:p>
          <a:p>
            <a:pPr>
              <a:buFont typeface="Arial" pitchFamily="34" charset="0"/>
              <a:buNone/>
            </a:pP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	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79512" y="3789040"/>
            <a:ext cx="8534400" cy="2590800"/>
            <a:chOff x="288" y="1248"/>
            <a:chExt cx="5376" cy="1632"/>
          </a:xfrm>
          <a:solidFill>
            <a:schemeClr val="bg2"/>
          </a:solidFill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288" y="1248"/>
              <a:ext cx="5376" cy="163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>
              <a:outerShdw dist="71842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pic>
          <p:nvPicPr>
            <p:cNvPr id="7" name="Picture 6" descr="txp_fi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5" y="1392"/>
              <a:ext cx="4984" cy="134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23528" y="1412776"/>
            <a:ext cx="71337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aseline="0" dirty="0">
                <a:solidFill>
                  <a:schemeClr val="tx1"/>
                </a:solidFill>
              </a:rPr>
              <a:t>The strangeness production in a HIC is controlled by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95536" y="1988840"/>
            <a:ext cx="856895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b="0" baseline="0" dirty="0" smtClean="0">
                <a:solidFill>
                  <a:schemeClr val="tx1"/>
                </a:solidFill>
              </a:rPr>
              <a:t> fireball expansion</a:t>
            </a:r>
          </a:p>
          <a:p>
            <a:pPr>
              <a:buFont typeface="Arial" pitchFamily="34" charset="0"/>
              <a:buChar char="•"/>
            </a:pPr>
            <a:r>
              <a:rPr lang="en-US" sz="2400" b="0" baseline="0" dirty="0">
                <a:solidFill>
                  <a:schemeClr val="tx1"/>
                </a:solidFill>
              </a:rPr>
              <a:t> </a:t>
            </a:r>
            <a:r>
              <a:rPr lang="en-US" sz="2400" b="0" baseline="0" dirty="0" smtClean="0">
                <a:solidFill>
                  <a:schemeClr val="tx1"/>
                </a:solidFill>
              </a:rPr>
              <a:t>available </a:t>
            </a:r>
            <a:r>
              <a:rPr lang="en-US" sz="2400" b="0" baseline="0" dirty="0">
                <a:solidFill>
                  <a:schemeClr val="tx1"/>
                </a:solidFill>
              </a:rPr>
              <a:t>energy (</a:t>
            </a:r>
            <a:r>
              <a:rPr lang="en-US" sz="2400" baseline="0" dirty="0">
                <a:solidFill>
                  <a:srgbClr val="C00000"/>
                </a:solidFill>
              </a:rPr>
              <a:t>energy density</a:t>
            </a:r>
            <a:r>
              <a:rPr lang="en-US" sz="2400" b="0" baseline="0" dirty="0">
                <a:solidFill>
                  <a:schemeClr val="tx1"/>
                </a:solidFill>
              </a:rPr>
              <a:t>) </a:t>
            </a:r>
            <a:r>
              <a:rPr lang="en-US" sz="2400" b="0" baseline="0" dirty="0" smtClean="0">
                <a:solidFill>
                  <a:schemeClr val="tx1"/>
                </a:solidFill>
              </a:rPr>
              <a:t>for strangeness production ~     </a:t>
            </a:r>
            <a:r>
              <a:rPr lang="en-US" sz="2400" baseline="0" dirty="0" smtClean="0">
                <a:solidFill>
                  <a:srgbClr val="C00000"/>
                </a:solidFill>
              </a:rPr>
              <a:t>collision energy</a:t>
            </a:r>
          </a:p>
          <a:p>
            <a:pPr>
              <a:buFont typeface="Arial" pitchFamily="34" charset="0"/>
              <a:buChar char="•"/>
            </a:pPr>
            <a:r>
              <a:rPr lang="en-US" sz="2400" b="0" baseline="0" dirty="0">
                <a:solidFill>
                  <a:schemeClr val="tx1"/>
                </a:solidFill>
              </a:rPr>
              <a:t> </a:t>
            </a:r>
            <a:r>
              <a:rPr lang="en-US" sz="2400" b="0" baseline="0" dirty="0" smtClean="0">
                <a:solidFill>
                  <a:schemeClr val="tx1"/>
                </a:solidFill>
              </a:rPr>
              <a:t>temporal </a:t>
            </a:r>
            <a:r>
              <a:rPr lang="en-US" sz="2400" b="0" baseline="0" dirty="0">
                <a:solidFill>
                  <a:schemeClr val="tx1"/>
                </a:solidFill>
              </a:rPr>
              <a:t>evolution of a HIC (</a:t>
            </a:r>
            <a:r>
              <a:rPr lang="en-US" sz="2400" baseline="0" dirty="0">
                <a:solidFill>
                  <a:srgbClr val="C00000"/>
                </a:solidFill>
              </a:rPr>
              <a:t>fireball lifetime</a:t>
            </a:r>
            <a:r>
              <a:rPr lang="en-US" sz="2400" b="0" baseline="0" dirty="0">
                <a:solidFill>
                  <a:schemeClr val="tx1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23528" y="2420888"/>
            <a:ext cx="8496944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aseline="0" dirty="0" smtClean="0">
                <a:solidFill>
                  <a:srgbClr val="3333FF"/>
                </a:solidFill>
              </a:rPr>
              <a:t> </a:t>
            </a:r>
            <a:r>
              <a:rPr lang="en-US" sz="2400" baseline="0" dirty="0" smtClean="0">
                <a:solidFill>
                  <a:srgbClr val="3333FF"/>
                </a:solidFill>
              </a:rPr>
              <a:t>Initial </a:t>
            </a:r>
            <a:r>
              <a:rPr lang="en-US" sz="2400" baseline="0" dirty="0">
                <a:solidFill>
                  <a:srgbClr val="3333FF"/>
                </a:solidFill>
              </a:rPr>
              <a:t>K+ content</a:t>
            </a:r>
            <a:r>
              <a:rPr lang="en-US" sz="2400" baseline="0" dirty="0"/>
              <a:t> estimated from pp (</a:t>
            </a:r>
            <a:r>
              <a:rPr lang="en-US" sz="2400" baseline="0" dirty="0" err="1"/>
              <a:t>pn</a:t>
            </a:r>
            <a:r>
              <a:rPr lang="en-US" sz="2400" baseline="0" dirty="0"/>
              <a:t>, </a:t>
            </a:r>
            <a:r>
              <a:rPr lang="en-US" sz="2400" baseline="0" dirty="0" err="1"/>
              <a:t>nn</a:t>
            </a:r>
            <a:r>
              <a:rPr lang="en-US" sz="2400" baseline="0" dirty="0"/>
              <a:t>) </a:t>
            </a:r>
            <a:r>
              <a:rPr lang="en-US" sz="2400" baseline="0" dirty="0" smtClean="0"/>
              <a:t>collisions</a:t>
            </a:r>
          </a:p>
          <a:p>
            <a:pPr>
              <a:buFont typeface="Arial" pitchFamily="34" charset="0"/>
              <a:buChar char="•"/>
            </a:pPr>
            <a:endParaRPr lang="en-US" sz="2400" baseline="0" dirty="0"/>
          </a:p>
          <a:p>
            <a:pPr>
              <a:buFont typeface="Arial" pitchFamily="34" charset="0"/>
              <a:buChar char="•"/>
            </a:pPr>
            <a:r>
              <a:rPr lang="en-US" sz="2400" baseline="0" dirty="0" smtClean="0">
                <a:solidFill>
                  <a:srgbClr val="3333FF"/>
                </a:solidFill>
              </a:rPr>
              <a:t> </a:t>
            </a:r>
            <a:r>
              <a:rPr lang="en-US" sz="2400" baseline="0" dirty="0" err="1" smtClean="0">
                <a:solidFill>
                  <a:srgbClr val="3333FF"/>
                </a:solidFill>
              </a:rPr>
              <a:t>Rescattering</a:t>
            </a:r>
            <a:r>
              <a:rPr lang="en-US" sz="2400" baseline="0" dirty="0" smtClean="0">
                <a:solidFill>
                  <a:srgbClr val="3333FF"/>
                </a:solidFill>
              </a:rPr>
              <a:t>, production and annihilation in binary collisions</a:t>
            </a:r>
          </a:p>
          <a:p>
            <a:pPr>
              <a:buFont typeface="Arial" pitchFamily="34" charset="0"/>
              <a:buChar char="•"/>
            </a:pPr>
            <a:endParaRPr lang="en-US" sz="2400" baseline="0" dirty="0" smtClean="0">
              <a:solidFill>
                <a:srgbClr val="3333FF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400" baseline="0" dirty="0">
                <a:solidFill>
                  <a:srgbClr val="3333FF"/>
                </a:solidFill>
              </a:rPr>
              <a:t> </a:t>
            </a:r>
            <a:r>
              <a:rPr lang="en-US" sz="2400" baseline="0" dirty="0" smtClean="0">
                <a:solidFill>
                  <a:srgbClr val="3333FF"/>
                </a:solidFill>
              </a:rPr>
              <a:t>Fireball </a:t>
            </a:r>
            <a:r>
              <a:rPr lang="en-US" sz="2400" baseline="0" dirty="0" err="1" smtClean="0">
                <a:solidFill>
                  <a:srgbClr val="3333FF"/>
                </a:solidFill>
              </a:rPr>
              <a:t>freezout</a:t>
            </a:r>
            <a:r>
              <a:rPr lang="en-US" sz="2400" baseline="0" dirty="0" smtClean="0">
                <a:solidFill>
                  <a:srgbClr val="3333FF"/>
                </a:solidFill>
              </a:rPr>
              <a:t> : fix the final state </a:t>
            </a:r>
            <a:r>
              <a:rPr lang="en-US" sz="2400" i="1" baseline="0" dirty="0" smtClean="0">
                <a:solidFill>
                  <a:srgbClr val="3333FF"/>
                </a:solidFill>
                <a:latin typeface="Symbol" pitchFamily="18" charset="2"/>
                <a:sym typeface="Symbol" pitchFamily="18" charset="2"/>
              </a:rPr>
              <a:t></a:t>
            </a:r>
            <a:r>
              <a:rPr lang="en-US" sz="2400" i="1" baseline="-25000" dirty="0" smtClean="0">
                <a:solidFill>
                  <a:srgbClr val="3333FF"/>
                </a:solidFill>
                <a:sym typeface="Symbol" pitchFamily="18" charset="2"/>
              </a:rPr>
              <a:t>FO</a:t>
            </a:r>
            <a:r>
              <a:rPr lang="en-US" sz="2400" baseline="0" dirty="0" smtClean="0">
                <a:solidFill>
                  <a:srgbClr val="3333FF"/>
                </a:solidFill>
              </a:rPr>
              <a:t>, </a:t>
            </a:r>
            <a:r>
              <a:rPr lang="en-US" sz="2400" i="1" baseline="0" dirty="0" smtClean="0">
                <a:solidFill>
                  <a:srgbClr val="3333FF"/>
                </a:solidFill>
                <a:latin typeface="Symbol" pitchFamily="18" charset="2"/>
                <a:sym typeface="Symbol" pitchFamily="18" charset="2"/>
              </a:rPr>
              <a:t></a:t>
            </a:r>
            <a:r>
              <a:rPr lang="en-US" sz="2400" i="1" baseline="-25000" dirty="0" smtClean="0">
                <a:solidFill>
                  <a:srgbClr val="3333FF"/>
                </a:solidFill>
              </a:rPr>
              <a:t>B,FO</a:t>
            </a:r>
          </a:p>
          <a:p>
            <a:pPr>
              <a:buFont typeface="Arial" pitchFamily="34" charset="0"/>
              <a:buChar char="•"/>
            </a:pPr>
            <a:endParaRPr lang="en-US" sz="2400" i="1" baseline="-25000" dirty="0" smtClean="0">
              <a:solidFill>
                <a:srgbClr val="3333FF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400" baseline="0" dirty="0" smtClean="0">
                <a:solidFill>
                  <a:srgbClr val="3333FF"/>
                </a:solidFill>
              </a:rPr>
              <a:t>  Parameters: </a:t>
            </a:r>
            <a:r>
              <a:rPr lang="en-US" sz="2400" baseline="0" dirty="0"/>
              <a:t>the initial </a:t>
            </a:r>
            <a:r>
              <a:rPr lang="en-US" sz="2400" i="1" baseline="0" dirty="0">
                <a:sym typeface="Symbol" pitchFamily="18" charset="2"/>
              </a:rPr>
              <a:t></a:t>
            </a:r>
            <a:r>
              <a:rPr lang="en-US" sz="2400" i="1" baseline="-25000" dirty="0">
                <a:sym typeface="Symbol" pitchFamily="18" charset="2"/>
              </a:rPr>
              <a:t>0</a:t>
            </a:r>
            <a:r>
              <a:rPr lang="en-US" sz="2400" baseline="0" dirty="0"/>
              <a:t> and the lifetime </a:t>
            </a:r>
            <a:r>
              <a:rPr lang="en-US" sz="2400" i="1" baseline="0" dirty="0">
                <a:sym typeface="Symbol" pitchFamily="18" charset="2"/>
              </a:rPr>
              <a:t></a:t>
            </a:r>
            <a:r>
              <a:rPr lang="en-US" sz="2400" i="1" baseline="-25000" dirty="0" smtClean="0">
                <a:sym typeface="Symbol" pitchFamily="18" charset="2"/>
              </a:rPr>
              <a:t>T</a:t>
            </a:r>
          </a:p>
          <a:p>
            <a:pPr>
              <a:buFont typeface="Arial" pitchFamily="34" charset="0"/>
              <a:buChar char="•"/>
            </a:pPr>
            <a:endParaRPr lang="en-US" sz="2400" baseline="0" dirty="0">
              <a:solidFill>
                <a:srgbClr val="3333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584" y="1124744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0" dirty="0" smtClean="0"/>
              <a:t>Inputs</a:t>
            </a:r>
            <a:endParaRPr lang="ru-RU" sz="2800" baseline="0" dirty="0"/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323528" y="5373216"/>
            <a:ext cx="863518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baseline="0" dirty="0">
                <a:solidFill>
                  <a:schemeClr val="tx2"/>
                </a:solidFill>
              </a:rPr>
              <a:t>The time needed for a strangeness </a:t>
            </a:r>
            <a:r>
              <a:rPr lang="en-US" sz="2200" baseline="0" dirty="0" smtClean="0">
                <a:solidFill>
                  <a:schemeClr val="tx2"/>
                </a:solidFill>
              </a:rPr>
              <a:t>production</a:t>
            </a:r>
            <a:r>
              <a:rPr lang="en-US" sz="2200" baseline="0" dirty="0" smtClean="0">
                <a:solidFill>
                  <a:srgbClr val="C00000"/>
                </a:solidFill>
              </a:rPr>
              <a:t>,</a:t>
            </a:r>
            <a:r>
              <a:rPr lang="en-US" sz="2000" i="1" baseline="0" dirty="0" smtClean="0">
                <a:sym typeface="Symbol" pitchFamily="18" charset="2"/>
              </a:rPr>
              <a:t> </a:t>
            </a:r>
            <a:r>
              <a:rPr lang="en-US" sz="2400" i="1" baseline="0" dirty="0" smtClean="0">
                <a:sym typeface="Symbol" pitchFamily="18" charset="2"/>
              </a:rPr>
              <a:t></a:t>
            </a:r>
            <a:r>
              <a:rPr lang="en-US" sz="2400" i="1" baseline="-25000" dirty="0" smtClean="0">
                <a:sym typeface="Symbol" pitchFamily="18" charset="2"/>
              </a:rPr>
              <a:t>T</a:t>
            </a:r>
            <a:r>
              <a:rPr lang="en-US" sz="2200" baseline="0" dirty="0" smtClean="0">
                <a:solidFill>
                  <a:srgbClr val="C00000"/>
                </a:solidFill>
              </a:rPr>
              <a:t> </a:t>
            </a:r>
            <a:r>
              <a:rPr lang="en-US" sz="2200" baseline="0" dirty="0" smtClean="0">
                <a:solidFill>
                  <a:schemeClr val="tx2"/>
                </a:solidFill>
              </a:rPr>
              <a:t>, </a:t>
            </a:r>
            <a:r>
              <a:rPr lang="en-US" sz="2200" baseline="0" dirty="0">
                <a:solidFill>
                  <a:schemeClr val="tx2"/>
                </a:solidFill>
              </a:rPr>
              <a:t>is about </a:t>
            </a:r>
            <a:r>
              <a:rPr lang="en-US" sz="2200" b="1" baseline="0" dirty="0">
                <a:solidFill>
                  <a:srgbClr val="C00000"/>
                </a:solidFill>
              </a:rPr>
              <a:t>15-20 fm/c</a:t>
            </a:r>
            <a:r>
              <a:rPr lang="en-US" sz="2200" baseline="0" dirty="0">
                <a:solidFill>
                  <a:srgbClr val="C00000"/>
                </a:solidFill>
              </a:rPr>
              <a:t>.</a:t>
            </a:r>
          </a:p>
          <a:p>
            <a:r>
              <a:rPr lang="en-US" sz="2200" baseline="0" dirty="0">
                <a:solidFill>
                  <a:schemeClr val="tx2"/>
                </a:solidFill>
              </a:rPr>
              <a:t>  In hydro the typical expansion time is  </a:t>
            </a:r>
            <a:r>
              <a:rPr lang="en-US" sz="2200" b="1" baseline="0" dirty="0">
                <a:solidFill>
                  <a:srgbClr val="C00000"/>
                </a:solidFill>
              </a:rPr>
              <a:t>&lt;10 fm/c</a:t>
            </a:r>
            <a:r>
              <a:rPr lang="en-US" sz="2200" baseline="0" dirty="0">
                <a:solidFill>
                  <a:srgbClr val="C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3031976"/>
          </a:xfrm>
        </p:spPr>
        <p:txBody>
          <a:bodyPr/>
          <a:lstStyle/>
          <a:p>
            <a:r>
              <a:rPr lang="en-US" dirty="0"/>
              <a:t>How nuclear matter behave under high compression</a:t>
            </a:r>
            <a:r>
              <a:rPr lang="en-US" dirty="0" smtClean="0"/>
              <a:t>?</a:t>
            </a:r>
          </a:p>
          <a:p>
            <a:r>
              <a:rPr lang="en-US" dirty="0"/>
              <a:t>Which observables are sensitive to dynamics of HIC?</a:t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32860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500063" y="142875"/>
            <a:ext cx="8229600" cy="582613"/>
          </a:xfrm>
        </p:spPr>
        <p:txBody>
          <a:bodyPr/>
          <a:lstStyle/>
          <a:p>
            <a:pPr eaLnBrk="1" hangingPunct="1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Models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0" y="785813"/>
            <a:ext cx="9144000" cy="642937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Non-equilibrium Kinetic Model 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E. Kolomeitsev, B. Tomasik</a:t>
            </a:r>
            <a:endParaRPr lang="en-US" sz="2000" smtClean="0"/>
          </a:p>
          <a:p>
            <a:pPr>
              <a:buFont typeface="Arial" pitchFamily="34" charset="0"/>
              <a:buNone/>
            </a:pPr>
            <a:endParaRPr lang="en-US" sz="2000" i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			</a:t>
            </a:r>
            <a:endParaRPr lang="en-US" sz="28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endParaRPr lang="ru-RU" b="1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3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1844824"/>
            <a:ext cx="5936704" cy="4279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Содержимое 2"/>
          <p:cNvSpPr>
            <a:spLocks noGrp="1"/>
          </p:cNvSpPr>
          <p:nvPr>
            <p:ph idx="1"/>
          </p:nvPr>
        </p:nvSpPr>
        <p:spPr>
          <a:xfrm>
            <a:off x="500063" y="142875"/>
            <a:ext cx="8229600" cy="1428750"/>
          </a:xfrm>
        </p:spPr>
        <p:txBody>
          <a:bodyPr/>
          <a:lstStyle/>
          <a:p>
            <a:pPr>
              <a:buFontTx/>
              <a:buNone/>
            </a:pPr>
            <a:endParaRPr lang="en-US" sz="2400" dirty="0" smtClean="0"/>
          </a:p>
          <a:p>
            <a:pPr algn="ctr">
              <a:buFontTx/>
              <a:buNone/>
            </a:pPr>
            <a:r>
              <a:rPr lang="en-US" b="1" dirty="0" smtClean="0">
                <a:cs typeface="Times New Roman" pitchFamily="18" charset="0"/>
              </a:rPr>
              <a:t>Neutron star</a:t>
            </a:r>
          </a:p>
          <a:p>
            <a:endParaRPr lang="en-US" sz="2400" dirty="0" smtClean="0">
              <a:cs typeface="Times New Roman" pitchFamily="18" charset="0"/>
            </a:endParaRPr>
          </a:p>
          <a:p>
            <a:endParaRPr lang="ru-RU" sz="2400" dirty="0" smtClean="0">
              <a:cs typeface="Times New Roman" pitchFamily="18" charset="0"/>
            </a:endParaRP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ru-RU" dirty="0" smtClean="0"/>
          </a:p>
        </p:txBody>
      </p:sp>
      <p:pic>
        <p:nvPicPr>
          <p:cNvPr id="47107" name="Рисунок 4" descr="neutron_star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1988840"/>
            <a:ext cx="3759200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13" name="TextBox 18"/>
          <p:cNvSpPr txBox="1">
            <a:spLocks noChangeArrowheads="1"/>
          </p:cNvSpPr>
          <p:nvPr/>
        </p:nvSpPr>
        <p:spPr bwMode="auto">
          <a:xfrm>
            <a:off x="6357938" y="764704"/>
            <a:ext cx="2786062" cy="4565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aseline="0" dirty="0">
                <a:solidFill>
                  <a:srgbClr val="002060"/>
                </a:solidFill>
                <a:cs typeface="Times New Roman" pitchFamily="18" charset="0"/>
              </a:rPr>
              <a:t>Gravitational </a:t>
            </a:r>
            <a:r>
              <a:rPr lang="en-US" sz="2000" baseline="0" dirty="0" smtClean="0">
                <a:solidFill>
                  <a:srgbClr val="002060"/>
                </a:solidFill>
                <a:cs typeface="Times New Roman" pitchFamily="18" charset="0"/>
              </a:rPr>
              <a:t>compression</a:t>
            </a:r>
            <a:endParaRPr lang="en-US" sz="2000" baseline="0" dirty="0">
              <a:solidFill>
                <a:srgbClr val="002060"/>
              </a:solidFill>
              <a:cs typeface="Times New Roman" pitchFamily="18" charset="0"/>
            </a:endParaRPr>
          </a:p>
          <a:p>
            <a:endParaRPr lang="en-US" sz="2000" dirty="0">
              <a:cs typeface="Times New Roman" pitchFamily="18" charset="0"/>
            </a:endParaRPr>
          </a:p>
          <a:p>
            <a:pPr algn="ctr"/>
            <a:r>
              <a:rPr lang="en-US" sz="3600" dirty="0" smtClean="0">
                <a:solidFill>
                  <a:schemeClr val="tx2"/>
                </a:solidFill>
                <a:cs typeface="Times New Roman" pitchFamily="18" charset="0"/>
              </a:rPr>
              <a:t>NS core</a:t>
            </a:r>
            <a:endParaRPr lang="en-US" sz="2400" dirty="0">
              <a:solidFill>
                <a:schemeClr val="tx2"/>
              </a:solidFill>
              <a:cs typeface="Times New Roman" pitchFamily="18" charset="0"/>
            </a:endParaRPr>
          </a:p>
          <a:p>
            <a:endParaRPr lang="en-US" sz="2000" dirty="0">
              <a:solidFill>
                <a:schemeClr val="tx2"/>
              </a:solidFill>
              <a:cs typeface="Times New Roman" pitchFamily="18" charset="0"/>
            </a:endParaRPr>
          </a:p>
          <a:p>
            <a:pPr algn="ctr"/>
            <a:r>
              <a:rPr lang="en-US" sz="2000" baseline="0" dirty="0">
                <a:solidFill>
                  <a:schemeClr val="tx2"/>
                </a:solidFill>
                <a:cs typeface="Times New Roman" pitchFamily="18" charset="0"/>
              </a:rPr>
              <a:t>    </a:t>
            </a:r>
            <a:endParaRPr lang="en-US" sz="2000" baseline="0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algn="ctr"/>
            <a:r>
              <a:rPr lang="en-US" sz="2000" baseline="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aseline="0" dirty="0">
                <a:solidFill>
                  <a:schemeClr val="tx2"/>
                </a:solidFill>
                <a:cs typeface="Times New Roman" pitchFamily="18" charset="0"/>
              </a:rPr>
              <a:t>Nuclear matter</a:t>
            </a:r>
          </a:p>
          <a:p>
            <a:endParaRPr lang="en-US" sz="2000" baseline="0" dirty="0">
              <a:solidFill>
                <a:schemeClr val="tx2"/>
              </a:solidFill>
              <a:cs typeface="Times New Roman" pitchFamily="18" charset="0"/>
            </a:endParaRPr>
          </a:p>
          <a:p>
            <a:pPr algn="ctr"/>
            <a:r>
              <a:rPr lang="el-GR" sz="2000" baseline="0" dirty="0">
                <a:solidFill>
                  <a:schemeClr val="tx2"/>
                </a:solidFill>
              </a:rPr>
              <a:t>Δ</a:t>
            </a:r>
            <a:r>
              <a:rPr lang="en-US" sz="2000" baseline="0" dirty="0">
                <a:solidFill>
                  <a:schemeClr val="tx2"/>
                </a:solidFill>
              </a:rPr>
              <a:t>- </a:t>
            </a:r>
            <a:r>
              <a:rPr lang="en-US" sz="2000" baseline="0" dirty="0">
                <a:solidFill>
                  <a:schemeClr val="tx2"/>
                </a:solidFill>
                <a:cs typeface="Times New Roman" pitchFamily="18" charset="0"/>
              </a:rPr>
              <a:t>isobar  matter</a:t>
            </a:r>
          </a:p>
          <a:p>
            <a:pPr algn="ctr"/>
            <a:endParaRPr lang="en-US" sz="2000" baseline="0" dirty="0">
              <a:solidFill>
                <a:schemeClr val="tx2"/>
              </a:solidFill>
              <a:cs typeface="Times New Roman" pitchFamily="18" charset="0"/>
            </a:endParaRPr>
          </a:p>
          <a:p>
            <a:pPr algn="ctr"/>
            <a:r>
              <a:rPr lang="en-US" sz="2000" baseline="0" dirty="0" err="1">
                <a:solidFill>
                  <a:schemeClr val="tx2"/>
                </a:solidFill>
                <a:cs typeface="Times New Roman" pitchFamily="18" charset="0"/>
              </a:rPr>
              <a:t>Hyperonic</a:t>
            </a:r>
            <a:r>
              <a:rPr lang="en-US" sz="2000" baseline="0" dirty="0">
                <a:solidFill>
                  <a:schemeClr val="tx2"/>
                </a:solidFill>
                <a:cs typeface="Times New Roman" pitchFamily="18" charset="0"/>
              </a:rPr>
              <a:t> matter</a:t>
            </a:r>
          </a:p>
          <a:p>
            <a:pPr algn="ctr"/>
            <a:endParaRPr lang="en-US" sz="2000" baseline="0" dirty="0">
              <a:cs typeface="Times New Roman" pitchFamily="18" charset="0"/>
            </a:endParaRPr>
          </a:p>
          <a:p>
            <a:pPr algn="ctr"/>
            <a:r>
              <a:rPr lang="en-US" sz="2000" baseline="0" dirty="0" smtClean="0">
                <a:cs typeface="Times New Roman" pitchFamily="18" charset="0"/>
              </a:rPr>
              <a:t>…</a:t>
            </a:r>
            <a:endParaRPr lang="en-US" sz="2000" baseline="0" dirty="0">
              <a:cs typeface="Times New Roman" pitchFamily="18" charset="0"/>
            </a:endParaRPr>
          </a:p>
          <a:p>
            <a:pPr algn="ctr"/>
            <a:endParaRPr lang="en-US" sz="2000" dirty="0">
              <a:cs typeface="Times New Roman" pitchFamily="18" charset="0"/>
            </a:endParaRPr>
          </a:p>
          <a:p>
            <a:pPr algn="ctr"/>
            <a:endParaRPr lang="en-US" sz="2000" dirty="0">
              <a:cs typeface="Times New Roman" pitchFamily="18" charset="0"/>
            </a:endParaRPr>
          </a:p>
          <a:p>
            <a:pPr algn="ctr"/>
            <a:endParaRPr lang="en-US" sz="2000" dirty="0">
              <a:cs typeface="Times New Roman" pitchFamily="18" charset="0"/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6444208" y="2636912"/>
            <a:ext cx="144016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 rot="16200000">
            <a:off x="5512750" y="306431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0" dirty="0" smtClean="0">
                <a:solidFill>
                  <a:schemeClr val="accent6"/>
                </a:solidFill>
              </a:rPr>
              <a:t>compression</a:t>
            </a:r>
            <a:endParaRPr lang="ru-RU" baseline="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ext Box 2"/>
          <p:cNvSpPr txBox="1">
            <a:spLocks noChangeArrowheads="1"/>
          </p:cNvSpPr>
          <p:nvPr/>
        </p:nvSpPr>
        <p:spPr bwMode="auto">
          <a:xfrm>
            <a:off x="4686300" y="2693988"/>
            <a:ext cx="1588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6979" name="Text Box 3"/>
          <p:cNvSpPr txBox="1">
            <a:spLocks noChangeArrowheads="1"/>
          </p:cNvSpPr>
          <p:nvPr/>
        </p:nvSpPr>
        <p:spPr bwMode="auto">
          <a:xfrm>
            <a:off x="2387600" y="1668463"/>
            <a:ext cx="3338513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086600" cy="762000"/>
          </a:xfrm>
        </p:spPr>
        <p:txBody>
          <a:bodyPr/>
          <a:lstStyle/>
          <a:p>
            <a:pPr marL="838200" indent="-838200" eaLnBrk="1" hangingPunct="1">
              <a:defRPr/>
            </a:pPr>
            <a:r>
              <a:rPr lang="de-DE" sz="32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Nimbus Sans L" charset="0"/>
              </a:rPr>
              <a:t>  </a:t>
            </a:r>
            <a:r>
              <a:rPr lang="de-DE" sz="3200" b="1" dirty="0" err="1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Nimbus Sans L" charset="0"/>
              </a:rPr>
              <a:t>Dileptons</a:t>
            </a:r>
            <a:r>
              <a:rPr lang="de-DE" sz="32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Nimbus Sans L" charset="0"/>
              </a:rPr>
              <a:t> </a:t>
            </a:r>
            <a:r>
              <a:rPr lang="de-DE" sz="3200" b="1" dirty="0" err="1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Nimbus Sans L" charset="0"/>
              </a:rPr>
              <a:t>Yield</a:t>
            </a:r>
            <a:endParaRPr lang="de-DE" sz="32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Nimbus Sans L" charset="0"/>
            </a:endParaRPr>
          </a:p>
        </p:txBody>
      </p:sp>
      <p:sp>
        <p:nvSpPr>
          <p:cNvPr id="126981" name="Line 5"/>
          <p:cNvSpPr>
            <a:spLocks noChangeShapeType="1"/>
          </p:cNvSpPr>
          <p:nvPr/>
        </p:nvSpPr>
        <p:spPr bwMode="auto">
          <a:xfrm>
            <a:off x="857250" y="928688"/>
            <a:ext cx="7391400" cy="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6987" name="Rectangle 11"/>
          <p:cNvSpPr>
            <a:spLocks noChangeArrowheads="1"/>
          </p:cNvSpPr>
          <p:nvPr/>
        </p:nvSpPr>
        <p:spPr bwMode="auto">
          <a:xfrm>
            <a:off x="428625" y="1000125"/>
            <a:ext cx="8305800" cy="8302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FF0000"/>
              </a:buClr>
              <a:buSzPct val="160000"/>
              <a:defRPr/>
            </a:pPr>
            <a:r>
              <a:rPr lang="de-DE" sz="2400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Dileptons</a:t>
            </a:r>
            <a:r>
              <a:rPr lang="de-DE" sz="24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 </a:t>
            </a:r>
            <a:r>
              <a:rPr lang="de-DE" sz="2400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are</a:t>
            </a:r>
            <a:r>
              <a:rPr lang="de-DE" sz="24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 an </a:t>
            </a:r>
            <a:r>
              <a:rPr lang="de-DE" sz="2400" baseline="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ideal probe</a:t>
            </a:r>
            <a:r>
              <a:rPr lang="de-DE" sz="24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 </a:t>
            </a:r>
            <a:r>
              <a:rPr lang="de-DE" sz="2400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for</a:t>
            </a:r>
            <a:r>
              <a:rPr lang="de-DE" sz="24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 </a:t>
            </a:r>
            <a:r>
              <a:rPr lang="de-DE" sz="2400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vector</a:t>
            </a:r>
            <a:r>
              <a:rPr lang="de-DE" sz="24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 </a:t>
            </a:r>
            <a:r>
              <a:rPr lang="de-DE" sz="2400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meson</a:t>
            </a:r>
            <a:r>
              <a:rPr lang="de-DE" sz="24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 </a:t>
            </a:r>
            <a:r>
              <a:rPr lang="de-DE" sz="2400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spectroscopy</a:t>
            </a:r>
            <a:r>
              <a:rPr lang="de-DE" sz="24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 in </a:t>
            </a:r>
            <a:r>
              <a:rPr lang="de-DE" sz="2400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the</a:t>
            </a:r>
            <a:r>
              <a:rPr lang="de-DE" sz="24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 </a:t>
            </a:r>
            <a:r>
              <a:rPr lang="de-DE" sz="2400" baseline="0" dirty="0" err="1"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nuclear</a:t>
            </a:r>
            <a:r>
              <a:rPr lang="de-DE" sz="2400" baseline="0" dirty="0"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 medium</a:t>
            </a:r>
            <a:r>
              <a:rPr lang="de-DE" sz="24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 </a:t>
            </a:r>
            <a:r>
              <a:rPr lang="de-DE" sz="2400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and</a:t>
            </a:r>
            <a:r>
              <a:rPr lang="de-DE" sz="24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 </a:t>
            </a:r>
            <a:r>
              <a:rPr lang="de-DE" sz="2400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for</a:t>
            </a:r>
            <a:r>
              <a:rPr lang="de-DE" sz="24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 </a:t>
            </a:r>
            <a:r>
              <a:rPr lang="de-DE" sz="2400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the</a:t>
            </a:r>
            <a:r>
              <a:rPr lang="de-DE" sz="24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 </a:t>
            </a:r>
            <a:r>
              <a:rPr lang="de-DE" sz="2400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nuclear</a:t>
            </a:r>
            <a:r>
              <a:rPr lang="de-DE" sz="24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 </a:t>
            </a:r>
            <a:r>
              <a:rPr lang="de-DE" sz="2400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dynamics</a:t>
            </a:r>
            <a:r>
              <a:rPr lang="de-DE" sz="24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pitchFamily="2" charset="-122"/>
              </a:rPr>
              <a:t> !</a:t>
            </a:r>
          </a:p>
        </p:txBody>
      </p:sp>
      <p:grpSp>
        <p:nvGrpSpPr>
          <p:cNvPr id="2" name="Группа 6"/>
          <p:cNvGrpSpPr>
            <a:grpSpLocks/>
          </p:cNvGrpSpPr>
          <p:nvPr/>
        </p:nvGrpSpPr>
        <p:grpSpPr bwMode="auto">
          <a:xfrm>
            <a:off x="2357438" y="2714625"/>
            <a:ext cx="4265612" cy="2284413"/>
            <a:chOff x="4859338" y="1360488"/>
            <a:chExt cx="4265612" cy="2284412"/>
          </a:xfrm>
        </p:grpSpPr>
        <p:sp>
          <p:nvSpPr>
            <p:cNvPr id="33801" name="Oval 7"/>
            <p:cNvSpPr>
              <a:spLocks noChangeArrowheads="1"/>
            </p:cNvSpPr>
            <p:nvPr/>
          </p:nvSpPr>
          <p:spPr bwMode="auto">
            <a:xfrm>
              <a:off x="6019800" y="1592263"/>
              <a:ext cx="1368425" cy="1365250"/>
            </a:xfrm>
            <a:prstGeom prst="ellipse">
              <a:avLst/>
            </a:prstGeom>
            <a:gradFill rotWithShape="0">
              <a:gsLst>
                <a:gs pos="0">
                  <a:srgbClr val="F66D42"/>
                </a:gs>
                <a:gs pos="100000">
                  <a:srgbClr val="FFFF99"/>
                </a:gs>
              </a:gsLst>
              <a:path path="shape">
                <a:fillToRect l="50000" t="50000" r="50000" b="50000"/>
              </a:path>
            </a:gradFill>
            <a:ln w="12700">
              <a:noFill/>
              <a:round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 defTabSz="762000" eaLnBrk="0" hangingPunct="0"/>
              <a:endParaRPr lang="ru-RU" sz="2400">
                <a:solidFill>
                  <a:srgbClr val="990000"/>
                </a:solidFill>
              </a:endParaRPr>
            </a:p>
          </p:txBody>
        </p:sp>
        <p:sp>
          <p:nvSpPr>
            <p:cNvPr id="33802" name="Oval 8"/>
            <p:cNvSpPr>
              <a:spLocks noChangeArrowheads="1"/>
            </p:cNvSpPr>
            <p:nvPr/>
          </p:nvSpPr>
          <p:spPr bwMode="auto">
            <a:xfrm>
              <a:off x="7415213" y="1360488"/>
              <a:ext cx="901700" cy="1335087"/>
            </a:xfrm>
            <a:prstGeom prst="ellipse">
              <a:avLst/>
            </a:prstGeom>
            <a:solidFill>
              <a:srgbClr val="919191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03" name="Oval 9"/>
            <p:cNvSpPr>
              <a:spLocks noChangeArrowheads="1"/>
            </p:cNvSpPr>
            <p:nvPr/>
          </p:nvSpPr>
          <p:spPr bwMode="auto">
            <a:xfrm>
              <a:off x="4953000" y="1860550"/>
              <a:ext cx="901700" cy="1335088"/>
            </a:xfrm>
            <a:prstGeom prst="ellipse">
              <a:avLst/>
            </a:prstGeom>
            <a:solidFill>
              <a:srgbClr val="919191"/>
            </a:solidFill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04" name="Rectangle 10"/>
            <p:cNvSpPr>
              <a:spLocks noChangeArrowheads="1"/>
            </p:cNvSpPr>
            <p:nvPr/>
          </p:nvSpPr>
          <p:spPr bwMode="auto">
            <a:xfrm>
              <a:off x="4921250" y="1803400"/>
              <a:ext cx="933450" cy="107315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05" name="AutoShape 11"/>
            <p:cNvSpPr>
              <a:spLocks noChangeArrowheads="1"/>
            </p:cNvSpPr>
            <p:nvPr/>
          </p:nvSpPr>
          <p:spPr bwMode="auto">
            <a:xfrm flipH="1">
              <a:off x="6038850" y="2266950"/>
              <a:ext cx="288925" cy="115888"/>
            </a:xfrm>
            <a:prstGeom prst="rightArrow">
              <a:avLst>
                <a:gd name="adj1" fmla="val 50000"/>
                <a:gd name="adj2" fmla="val 124669"/>
              </a:avLst>
            </a:prstGeom>
            <a:solidFill>
              <a:srgbClr val="FDF103"/>
            </a:solidFill>
            <a:ln w="12700">
              <a:solidFill>
                <a:srgbClr val="FDF10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06" name="AutoShape 12"/>
            <p:cNvSpPr>
              <a:spLocks noChangeArrowheads="1"/>
            </p:cNvSpPr>
            <p:nvPr/>
          </p:nvSpPr>
          <p:spPr bwMode="auto">
            <a:xfrm>
              <a:off x="7091363" y="2238375"/>
              <a:ext cx="290512" cy="115888"/>
            </a:xfrm>
            <a:prstGeom prst="rightArrow">
              <a:avLst>
                <a:gd name="adj1" fmla="val 50000"/>
                <a:gd name="adj2" fmla="val 125353"/>
              </a:avLst>
            </a:prstGeom>
            <a:solidFill>
              <a:srgbClr val="FDF103"/>
            </a:solidFill>
            <a:ln w="12700">
              <a:solidFill>
                <a:srgbClr val="FDF10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07" name="AutoShape 13"/>
            <p:cNvSpPr>
              <a:spLocks noChangeArrowheads="1"/>
            </p:cNvSpPr>
            <p:nvPr/>
          </p:nvSpPr>
          <p:spPr bwMode="auto">
            <a:xfrm rot="-5400000">
              <a:off x="6607176" y="1676400"/>
              <a:ext cx="203200" cy="225425"/>
            </a:xfrm>
            <a:prstGeom prst="rightArrow">
              <a:avLst>
                <a:gd name="adj1" fmla="val 50000"/>
                <a:gd name="adj2" fmla="val 50005"/>
              </a:avLst>
            </a:prstGeom>
            <a:solidFill>
              <a:srgbClr val="FDF103"/>
            </a:solidFill>
            <a:ln w="12700">
              <a:solidFill>
                <a:srgbClr val="FDF10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08" name="AutoShape 14"/>
            <p:cNvSpPr>
              <a:spLocks noChangeArrowheads="1"/>
            </p:cNvSpPr>
            <p:nvPr/>
          </p:nvSpPr>
          <p:spPr bwMode="auto">
            <a:xfrm rot="16200000" flipH="1">
              <a:off x="6635751" y="2692400"/>
              <a:ext cx="203200" cy="225425"/>
            </a:xfrm>
            <a:prstGeom prst="rightArrow">
              <a:avLst>
                <a:gd name="adj1" fmla="val 50000"/>
                <a:gd name="adj2" fmla="val 50005"/>
              </a:avLst>
            </a:prstGeom>
            <a:solidFill>
              <a:srgbClr val="FDF103"/>
            </a:solidFill>
            <a:ln w="12700">
              <a:solidFill>
                <a:srgbClr val="FDF10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09" name="Line 15"/>
            <p:cNvSpPr>
              <a:spLocks noChangeShapeType="1"/>
            </p:cNvSpPr>
            <p:nvPr/>
          </p:nvSpPr>
          <p:spPr bwMode="auto">
            <a:xfrm flipH="1" flipV="1">
              <a:off x="5840413" y="1652588"/>
              <a:ext cx="365125" cy="388937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10" name="Line 16"/>
            <p:cNvSpPr>
              <a:spLocks noChangeShapeType="1"/>
            </p:cNvSpPr>
            <p:nvPr/>
          </p:nvSpPr>
          <p:spPr bwMode="auto">
            <a:xfrm flipV="1">
              <a:off x="7021513" y="1595438"/>
              <a:ext cx="119062" cy="328612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11" name="Line 17"/>
            <p:cNvSpPr>
              <a:spLocks noChangeShapeType="1"/>
            </p:cNvSpPr>
            <p:nvPr/>
          </p:nvSpPr>
          <p:spPr bwMode="auto">
            <a:xfrm flipH="1">
              <a:off x="6367463" y="2795588"/>
              <a:ext cx="106362" cy="42545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12" name="Line 18"/>
            <p:cNvSpPr>
              <a:spLocks noChangeShapeType="1"/>
            </p:cNvSpPr>
            <p:nvPr/>
          </p:nvSpPr>
          <p:spPr bwMode="auto">
            <a:xfrm flipH="1" flipV="1">
              <a:off x="5648325" y="2089150"/>
              <a:ext cx="395288" cy="9683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13" name="Line 19"/>
            <p:cNvSpPr>
              <a:spLocks noChangeShapeType="1"/>
            </p:cNvSpPr>
            <p:nvPr/>
          </p:nvSpPr>
          <p:spPr bwMode="auto">
            <a:xfrm>
              <a:off x="7054850" y="2735263"/>
              <a:ext cx="279400" cy="36830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14" name="Line 20"/>
            <p:cNvSpPr>
              <a:spLocks noChangeShapeType="1"/>
            </p:cNvSpPr>
            <p:nvPr/>
          </p:nvSpPr>
          <p:spPr bwMode="auto">
            <a:xfrm>
              <a:off x="7324725" y="2209800"/>
              <a:ext cx="150813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15" name="Line 21"/>
            <p:cNvSpPr>
              <a:spLocks noChangeShapeType="1"/>
            </p:cNvSpPr>
            <p:nvPr/>
          </p:nvSpPr>
          <p:spPr bwMode="auto">
            <a:xfrm flipH="1">
              <a:off x="6142038" y="2620963"/>
              <a:ext cx="106362" cy="16510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16" name="Line 22"/>
            <p:cNvSpPr>
              <a:spLocks noChangeShapeType="1"/>
            </p:cNvSpPr>
            <p:nvPr/>
          </p:nvSpPr>
          <p:spPr bwMode="auto">
            <a:xfrm flipH="1" flipV="1">
              <a:off x="6270625" y="1450975"/>
              <a:ext cx="138113" cy="619125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17" name="Line 23"/>
            <p:cNvSpPr>
              <a:spLocks noChangeShapeType="1"/>
            </p:cNvSpPr>
            <p:nvPr/>
          </p:nvSpPr>
          <p:spPr bwMode="auto">
            <a:xfrm flipH="1">
              <a:off x="5484813" y="2503488"/>
              <a:ext cx="622300" cy="195262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18" name="Rectangle 24"/>
            <p:cNvSpPr>
              <a:spLocks noChangeArrowheads="1"/>
            </p:cNvSpPr>
            <p:nvPr/>
          </p:nvSpPr>
          <p:spPr bwMode="auto">
            <a:xfrm>
              <a:off x="6184900" y="2055813"/>
              <a:ext cx="333375" cy="4540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 eaLnBrk="0" hangingPunct="0"/>
              <a:r>
                <a:rPr lang="en-US" sz="2400">
                  <a:solidFill>
                    <a:srgbClr val="990000"/>
                  </a:solidFill>
                </a:rPr>
                <a:t>p</a:t>
              </a:r>
            </a:p>
          </p:txBody>
        </p:sp>
        <p:sp>
          <p:nvSpPr>
            <p:cNvPr id="33819" name="Rectangle 25"/>
            <p:cNvSpPr>
              <a:spLocks noChangeArrowheads="1"/>
            </p:cNvSpPr>
            <p:nvPr/>
          </p:nvSpPr>
          <p:spPr bwMode="auto">
            <a:xfrm>
              <a:off x="6856413" y="1785938"/>
              <a:ext cx="333375" cy="4540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 eaLnBrk="0" hangingPunct="0"/>
              <a:r>
                <a:rPr lang="en-US" sz="2400">
                  <a:solidFill>
                    <a:srgbClr val="990000"/>
                  </a:solidFill>
                </a:rPr>
                <a:t>n</a:t>
              </a:r>
            </a:p>
          </p:txBody>
        </p:sp>
        <p:sp>
          <p:nvSpPr>
            <p:cNvPr id="33820" name="Rectangle 26"/>
            <p:cNvSpPr>
              <a:spLocks noChangeArrowheads="1"/>
            </p:cNvSpPr>
            <p:nvPr/>
          </p:nvSpPr>
          <p:spPr bwMode="auto">
            <a:xfrm>
              <a:off x="6208713" y="2376488"/>
              <a:ext cx="554037" cy="4540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 eaLnBrk="0" hangingPunct="0"/>
              <a:r>
                <a:rPr lang="en-US" sz="2400">
                  <a:solidFill>
                    <a:srgbClr val="990000"/>
                  </a:solidFill>
                  <a:latin typeface="Symbol" pitchFamily="18" charset="2"/>
                </a:rPr>
                <a:t></a:t>
              </a:r>
              <a:r>
                <a:rPr lang="en-US" sz="2000" baseline="80000">
                  <a:solidFill>
                    <a:srgbClr val="990000"/>
                  </a:solidFill>
                </a:rPr>
                <a:t>++</a:t>
              </a:r>
            </a:p>
          </p:txBody>
        </p:sp>
        <p:sp>
          <p:nvSpPr>
            <p:cNvPr id="33821" name="Rectangle 27"/>
            <p:cNvSpPr>
              <a:spLocks noChangeArrowheads="1"/>
            </p:cNvSpPr>
            <p:nvPr/>
          </p:nvSpPr>
          <p:spPr bwMode="auto">
            <a:xfrm>
              <a:off x="6356350" y="1887538"/>
              <a:ext cx="390525" cy="4540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 eaLnBrk="0" hangingPunct="0"/>
              <a:r>
                <a:rPr lang="en-US" sz="2400">
                  <a:solidFill>
                    <a:srgbClr val="990000"/>
                  </a:solidFill>
                  <a:latin typeface="Symbol" pitchFamily="18" charset="2"/>
                </a:rPr>
                <a:t></a:t>
              </a:r>
            </a:p>
          </p:txBody>
        </p:sp>
        <p:sp>
          <p:nvSpPr>
            <p:cNvPr id="33822" name="AutoShape 28"/>
            <p:cNvSpPr>
              <a:spLocks noChangeArrowheads="1"/>
            </p:cNvSpPr>
            <p:nvPr/>
          </p:nvSpPr>
          <p:spPr bwMode="auto">
            <a:xfrm>
              <a:off x="7935913" y="1592263"/>
              <a:ext cx="414337" cy="111125"/>
            </a:xfrm>
            <a:prstGeom prst="rightArrow">
              <a:avLst>
                <a:gd name="adj1" fmla="val 50000"/>
                <a:gd name="adj2" fmla="val 186446"/>
              </a:avLst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23" name="AutoShape 29"/>
            <p:cNvSpPr>
              <a:spLocks noChangeArrowheads="1"/>
            </p:cNvSpPr>
            <p:nvPr/>
          </p:nvSpPr>
          <p:spPr bwMode="auto">
            <a:xfrm flipH="1">
              <a:off x="4859338" y="2967038"/>
              <a:ext cx="414337" cy="111125"/>
            </a:xfrm>
            <a:prstGeom prst="rightArrow">
              <a:avLst>
                <a:gd name="adj1" fmla="val 50000"/>
                <a:gd name="adj2" fmla="val 186446"/>
              </a:avLst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24" name="Rectangle 30"/>
            <p:cNvSpPr>
              <a:spLocks noChangeArrowheads="1"/>
            </p:cNvSpPr>
            <p:nvPr/>
          </p:nvSpPr>
          <p:spPr bwMode="auto">
            <a:xfrm>
              <a:off x="4948238" y="1447800"/>
              <a:ext cx="703262" cy="5238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defTabSz="762000" eaLnBrk="0" hangingPunct="0">
                <a:lnSpc>
                  <a:spcPct val="130000"/>
                </a:lnSpc>
              </a:pPr>
              <a:endParaRPr lang="ru-RU" sz="2200">
                <a:solidFill>
                  <a:srgbClr val="EF552B"/>
                </a:solidFill>
              </a:endParaRPr>
            </a:p>
          </p:txBody>
        </p:sp>
        <p:sp>
          <p:nvSpPr>
            <p:cNvPr id="33825" name="Rectangle 31"/>
            <p:cNvSpPr>
              <a:spLocks noChangeArrowheads="1"/>
            </p:cNvSpPr>
            <p:nvPr/>
          </p:nvSpPr>
          <p:spPr bwMode="auto">
            <a:xfrm>
              <a:off x="6969125" y="2027238"/>
              <a:ext cx="333375" cy="4540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 eaLnBrk="0" hangingPunct="0"/>
              <a:r>
                <a:rPr lang="en-US" sz="2400">
                  <a:solidFill>
                    <a:srgbClr val="990000"/>
                  </a:solidFill>
                </a:rPr>
                <a:t>p</a:t>
              </a:r>
            </a:p>
          </p:txBody>
        </p:sp>
        <p:sp>
          <p:nvSpPr>
            <p:cNvPr id="33826" name="Rectangle 32"/>
            <p:cNvSpPr>
              <a:spLocks noChangeArrowheads="1"/>
            </p:cNvSpPr>
            <p:nvPr/>
          </p:nvSpPr>
          <p:spPr bwMode="auto">
            <a:xfrm>
              <a:off x="7388225" y="1766888"/>
              <a:ext cx="998538" cy="1101725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27" name="Line 33"/>
            <p:cNvSpPr>
              <a:spLocks noChangeShapeType="1"/>
            </p:cNvSpPr>
            <p:nvPr/>
          </p:nvSpPr>
          <p:spPr bwMode="auto">
            <a:xfrm flipV="1">
              <a:off x="7215188" y="1855788"/>
              <a:ext cx="247650" cy="214312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" name="Group 34"/>
            <p:cNvGrpSpPr>
              <a:grpSpLocks/>
            </p:cNvGrpSpPr>
            <p:nvPr/>
          </p:nvGrpSpPr>
          <p:grpSpPr bwMode="auto">
            <a:xfrm>
              <a:off x="6503987" y="1884365"/>
              <a:ext cx="2620960" cy="1760538"/>
              <a:chOff x="1086" y="2399"/>
              <a:chExt cx="1651" cy="1109"/>
            </a:xfrm>
          </p:grpSpPr>
          <p:sp>
            <p:nvSpPr>
              <p:cNvPr id="33829" name="Rectangle 35"/>
              <p:cNvSpPr>
                <a:spLocks noChangeArrowheads="1"/>
              </p:cNvSpPr>
              <p:nvPr/>
            </p:nvSpPr>
            <p:spPr bwMode="auto">
              <a:xfrm>
                <a:off x="1086" y="2657"/>
                <a:ext cx="219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defTabSz="762000" eaLnBrk="0" hangingPunct="0"/>
                <a:r>
                  <a:rPr lang="en-US" sz="2400">
                    <a:solidFill>
                      <a:srgbClr val="000099"/>
                    </a:solidFill>
                    <a:latin typeface="Symbol" pitchFamily="18" charset="2"/>
                  </a:rPr>
                  <a:t></a:t>
                </a:r>
              </a:p>
            </p:txBody>
          </p:sp>
          <p:sp>
            <p:nvSpPr>
              <p:cNvPr id="33830" name="Rectangle 36"/>
              <p:cNvSpPr>
                <a:spLocks noChangeArrowheads="1"/>
              </p:cNvSpPr>
              <p:nvPr/>
            </p:nvSpPr>
            <p:spPr bwMode="auto">
              <a:xfrm>
                <a:off x="1150" y="2399"/>
                <a:ext cx="219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defTabSz="762000" eaLnBrk="0" hangingPunct="0"/>
                <a:r>
                  <a:rPr lang="en-US" sz="2400">
                    <a:solidFill>
                      <a:srgbClr val="000099"/>
                    </a:solidFill>
                    <a:latin typeface="Symbol" pitchFamily="18" charset="2"/>
                  </a:rPr>
                  <a:t></a:t>
                </a:r>
              </a:p>
            </p:txBody>
          </p:sp>
          <p:sp>
            <p:nvSpPr>
              <p:cNvPr id="33831" name="Rectangle 37"/>
              <p:cNvSpPr>
                <a:spLocks noChangeArrowheads="1"/>
              </p:cNvSpPr>
              <p:nvPr/>
            </p:nvSpPr>
            <p:spPr bwMode="auto">
              <a:xfrm>
                <a:off x="2135" y="2773"/>
                <a:ext cx="602" cy="294"/>
              </a:xfrm>
              <a:prstGeom prst="rect">
                <a:avLst/>
              </a:prstGeom>
              <a:noFill/>
              <a:ln w="1270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defTabSz="762000" eaLnBrk="0" hangingPunct="0"/>
                <a:r>
                  <a:rPr lang="de-DE" sz="2400">
                    <a:solidFill>
                      <a:schemeClr val="accent2"/>
                    </a:solidFill>
                    <a:cs typeface="Arial" pitchFamily="34" charset="0"/>
                  </a:rPr>
                  <a:t>e</a:t>
                </a:r>
                <a:r>
                  <a:rPr lang="de-DE" sz="2400" baseline="30000">
                    <a:solidFill>
                      <a:schemeClr val="accent2"/>
                    </a:solidFill>
                    <a:cs typeface="Arial" pitchFamily="34" charset="0"/>
                  </a:rPr>
                  <a:t>+</a:t>
                </a:r>
                <a:r>
                  <a:rPr lang="de-DE" sz="2400">
                    <a:solidFill>
                      <a:schemeClr val="accent2"/>
                    </a:solidFill>
                    <a:cs typeface="Arial" pitchFamily="34" charset="0"/>
                  </a:rPr>
                  <a:t>, </a:t>
                </a:r>
                <a:r>
                  <a:rPr lang="el-GR" sz="2400">
                    <a:solidFill>
                      <a:schemeClr val="accent2"/>
                    </a:solidFill>
                    <a:cs typeface="Arial" pitchFamily="34" charset="0"/>
                  </a:rPr>
                  <a:t>μ</a:t>
                </a:r>
                <a:r>
                  <a:rPr lang="de-DE" sz="2400" baseline="30000">
                    <a:solidFill>
                      <a:schemeClr val="accent2"/>
                    </a:solidFill>
                    <a:cs typeface="Arial" pitchFamily="34" charset="0"/>
                  </a:rPr>
                  <a:t>+</a:t>
                </a:r>
                <a:endParaRPr lang="el-GR" sz="2000" baseline="3000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  <p:sp>
            <p:nvSpPr>
              <p:cNvPr id="33832" name="Rectangle 38"/>
              <p:cNvSpPr>
                <a:spLocks noChangeArrowheads="1"/>
              </p:cNvSpPr>
              <p:nvPr/>
            </p:nvSpPr>
            <p:spPr bwMode="auto">
              <a:xfrm>
                <a:off x="2101" y="3214"/>
                <a:ext cx="538" cy="294"/>
              </a:xfrm>
              <a:prstGeom prst="rect">
                <a:avLst/>
              </a:prstGeom>
              <a:noFill/>
              <a:ln w="1270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defTabSz="762000" eaLnBrk="0" hangingPunct="0"/>
                <a:r>
                  <a:rPr lang="en-US" sz="2400">
                    <a:solidFill>
                      <a:schemeClr val="accent2"/>
                    </a:solidFill>
                  </a:rPr>
                  <a:t>e</a:t>
                </a:r>
                <a:r>
                  <a:rPr lang="en-US" sz="2400" baseline="30000">
                    <a:solidFill>
                      <a:schemeClr val="accent2"/>
                    </a:solidFill>
                  </a:rPr>
                  <a:t>-</a:t>
                </a:r>
                <a:r>
                  <a:rPr lang="en-US" sz="2400">
                    <a:solidFill>
                      <a:schemeClr val="accent2"/>
                    </a:solidFill>
                  </a:rPr>
                  <a:t>, </a:t>
                </a:r>
                <a:r>
                  <a:rPr lang="el-GR" sz="2400">
                    <a:solidFill>
                      <a:schemeClr val="accent2"/>
                    </a:solidFill>
                    <a:cs typeface="Arial" pitchFamily="34" charset="0"/>
                  </a:rPr>
                  <a:t>μ</a:t>
                </a:r>
                <a:r>
                  <a:rPr lang="de-DE" sz="2400" baseline="30000">
                    <a:solidFill>
                      <a:schemeClr val="accent2"/>
                    </a:solidFill>
                    <a:cs typeface="Arial" pitchFamily="34" charset="0"/>
                  </a:rPr>
                  <a:t>-</a:t>
                </a:r>
                <a:endParaRPr lang="el-GR" sz="2400" baseline="3000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  <p:grpSp>
            <p:nvGrpSpPr>
              <p:cNvPr id="4" name="Group 39"/>
              <p:cNvGrpSpPr>
                <a:grpSpLocks/>
              </p:cNvGrpSpPr>
              <p:nvPr/>
            </p:nvGrpSpPr>
            <p:grpSpPr bwMode="auto">
              <a:xfrm>
                <a:off x="1267" y="2644"/>
                <a:ext cx="958" cy="644"/>
                <a:chOff x="1267" y="2644"/>
                <a:chExt cx="958" cy="644"/>
              </a:xfrm>
            </p:grpSpPr>
            <p:sp>
              <p:nvSpPr>
                <p:cNvPr id="33834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1587" y="2703"/>
                  <a:ext cx="638" cy="149"/>
                </a:xfrm>
                <a:prstGeom prst="line">
                  <a:avLst/>
                </a:prstGeom>
                <a:noFill/>
                <a:ln w="38100">
                  <a:solidFill>
                    <a:schemeClr val="accent2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35" name="Line 41"/>
                <p:cNvSpPr>
                  <a:spLocks noChangeShapeType="1"/>
                </p:cNvSpPr>
                <p:nvPr/>
              </p:nvSpPr>
              <p:spPr bwMode="auto">
                <a:xfrm>
                  <a:off x="1587" y="2849"/>
                  <a:ext cx="450" cy="439"/>
                </a:xfrm>
                <a:prstGeom prst="line">
                  <a:avLst/>
                </a:prstGeom>
                <a:noFill/>
                <a:ln w="38100">
                  <a:solidFill>
                    <a:schemeClr val="accent2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836" name="Freeform 42"/>
                <p:cNvSpPr>
                  <a:spLocks/>
                </p:cNvSpPr>
                <p:nvPr/>
              </p:nvSpPr>
              <p:spPr bwMode="auto">
                <a:xfrm rot="1100001">
                  <a:off x="1474" y="2794"/>
                  <a:ext cx="115" cy="59"/>
                </a:xfrm>
                <a:custGeom>
                  <a:avLst/>
                  <a:gdLst>
                    <a:gd name="T0" fmla="*/ 0 w 576"/>
                    <a:gd name="T1" fmla="*/ 1 h 112"/>
                    <a:gd name="T2" fmla="*/ 0 w 576"/>
                    <a:gd name="T3" fmla="*/ 1 h 112"/>
                    <a:gd name="T4" fmla="*/ 0 w 576"/>
                    <a:gd name="T5" fmla="*/ 1 h 112"/>
                    <a:gd name="T6" fmla="*/ 0 w 576"/>
                    <a:gd name="T7" fmla="*/ 1 h 112"/>
                    <a:gd name="T8" fmla="*/ 0 w 576"/>
                    <a:gd name="T9" fmla="*/ 1 h 112"/>
                    <a:gd name="T10" fmla="*/ 0 w 576"/>
                    <a:gd name="T11" fmla="*/ 1 h 112"/>
                    <a:gd name="T12" fmla="*/ 0 w 576"/>
                    <a:gd name="T13" fmla="*/ 1 h 112"/>
                    <a:gd name="T14" fmla="*/ 0 w 576"/>
                    <a:gd name="T15" fmla="*/ 1 h 11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76"/>
                    <a:gd name="T25" fmla="*/ 0 h 112"/>
                    <a:gd name="T26" fmla="*/ 576 w 576"/>
                    <a:gd name="T27" fmla="*/ 112 h 11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76" h="112">
                      <a:moveTo>
                        <a:pt x="0" y="56"/>
                      </a:moveTo>
                      <a:cubicBezTo>
                        <a:pt x="12" y="28"/>
                        <a:pt x="24" y="0"/>
                        <a:pt x="48" y="8"/>
                      </a:cubicBezTo>
                      <a:cubicBezTo>
                        <a:pt x="72" y="16"/>
                        <a:pt x="112" y="104"/>
                        <a:pt x="144" y="104"/>
                      </a:cubicBezTo>
                      <a:cubicBezTo>
                        <a:pt x="176" y="104"/>
                        <a:pt x="208" y="8"/>
                        <a:pt x="240" y="8"/>
                      </a:cubicBezTo>
                      <a:cubicBezTo>
                        <a:pt x="272" y="8"/>
                        <a:pt x="304" y="104"/>
                        <a:pt x="336" y="104"/>
                      </a:cubicBezTo>
                      <a:cubicBezTo>
                        <a:pt x="368" y="104"/>
                        <a:pt x="400" y="8"/>
                        <a:pt x="432" y="8"/>
                      </a:cubicBezTo>
                      <a:cubicBezTo>
                        <a:pt x="464" y="8"/>
                        <a:pt x="504" y="96"/>
                        <a:pt x="528" y="104"/>
                      </a:cubicBezTo>
                      <a:cubicBezTo>
                        <a:pt x="552" y="112"/>
                        <a:pt x="576" y="64"/>
                        <a:pt x="576" y="56"/>
                      </a:cubicBezTo>
                    </a:path>
                  </a:pathLst>
                </a:custGeom>
                <a:noFill/>
                <a:ln w="28575" cmpd="sng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5" name="Group 43"/>
                <p:cNvGrpSpPr>
                  <a:grpSpLocks/>
                </p:cNvGrpSpPr>
                <p:nvPr/>
              </p:nvGrpSpPr>
              <p:grpSpPr bwMode="auto">
                <a:xfrm>
                  <a:off x="1267" y="2644"/>
                  <a:ext cx="226" cy="408"/>
                  <a:chOff x="2784" y="2136"/>
                  <a:chExt cx="581" cy="1068"/>
                </a:xfrm>
              </p:grpSpPr>
              <p:grpSp>
                <p:nvGrpSpPr>
                  <p:cNvPr id="6" name="Group 44"/>
                  <p:cNvGrpSpPr>
                    <a:grpSpLocks/>
                  </p:cNvGrpSpPr>
                  <p:nvPr/>
                </p:nvGrpSpPr>
                <p:grpSpPr bwMode="auto">
                  <a:xfrm>
                    <a:off x="2784" y="2136"/>
                    <a:ext cx="528" cy="432"/>
                    <a:chOff x="2784" y="2136"/>
                    <a:chExt cx="528" cy="432"/>
                  </a:xfrm>
                </p:grpSpPr>
                <p:sp>
                  <p:nvSpPr>
                    <p:cNvPr id="33840" name="Line 4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68" y="2472"/>
                      <a:ext cx="144" cy="48"/>
                    </a:xfrm>
                    <a:prstGeom prst="line">
                      <a:avLst/>
                    </a:prstGeom>
                    <a:noFill/>
                    <a:ln w="76200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3841" name="Line 4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2136"/>
                      <a:ext cx="288" cy="33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1C0888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3842" name="Line 4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784" y="2472"/>
                      <a:ext cx="384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1C0888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3839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68" y="2448"/>
                    <a:ext cx="297" cy="75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0" hangingPunct="0">
                      <a:spcBef>
                        <a:spcPct val="50000"/>
                      </a:spcBef>
                    </a:pPr>
                    <a:r>
                      <a:rPr lang="de-DE" sz="2400">
                        <a:solidFill>
                          <a:schemeClr val="accent2"/>
                        </a:solidFill>
                        <a:latin typeface="Symbol" pitchFamily="18" charset="2"/>
                      </a:rPr>
                      <a:t>r</a:t>
                    </a:r>
                    <a:endParaRPr lang="de-DE" sz="2400">
                      <a:solidFill>
                        <a:schemeClr val="accent2"/>
                      </a:solidFill>
                    </a:endParaRPr>
                  </a:p>
                </p:txBody>
              </p:sp>
            </p:grpSp>
          </p:grpSp>
        </p:grpSp>
      </p:grpSp>
      <p:sp>
        <p:nvSpPr>
          <p:cNvPr id="51" name="Text Box 58"/>
          <p:cNvSpPr txBox="1">
            <a:spLocks noChangeArrowheads="1"/>
          </p:cNvSpPr>
          <p:nvPr/>
        </p:nvSpPr>
        <p:spPr bwMode="auto">
          <a:xfrm>
            <a:off x="928688" y="5715000"/>
            <a:ext cx="327660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/>
              <a:t>no measurements between </a:t>
            </a:r>
          </a:p>
          <a:p>
            <a:r>
              <a:rPr lang="de-DE" sz="2800"/>
              <a:t>2-40 AGeV beam energy yet</a:t>
            </a:r>
            <a:r>
              <a:rPr lang="de-DE"/>
              <a:t>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58813"/>
          </a:xfrm>
        </p:spPr>
        <p:txBody>
          <a:bodyPr/>
          <a:lstStyle/>
          <a:p>
            <a:pPr eaLnBrk="1" hangingPunct="1"/>
            <a:r>
              <a:rPr lang="en-US" sz="3200" b="1" smtClean="0"/>
              <a:t>Physics Motivation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4043363" cy="4525963"/>
          </a:xfrm>
        </p:spPr>
        <p:txBody>
          <a:bodyPr/>
          <a:lstStyle/>
          <a:p>
            <a:endParaRPr lang="en-GB" sz="2400" b="1" dirty="0" smtClean="0">
              <a:sym typeface="Symbol" pitchFamily="18" charset="2"/>
            </a:endParaRPr>
          </a:p>
          <a:p>
            <a:r>
              <a:rPr lang="en-US" sz="2400" dirty="0" smtClean="0"/>
              <a:t>Are we able to observe unambiguous signals from the most compressed region of the system?</a:t>
            </a:r>
          </a:p>
          <a:p>
            <a:r>
              <a:rPr lang="en-GB" sz="2400" baseline="-25000" dirty="0" smtClean="0">
                <a:sym typeface="Symbol" pitchFamily="18" charset="2"/>
              </a:rPr>
              <a:t> </a:t>
            </a:r>
            <a:r>
              <a:rPr lang="en-GB" sz="2400" dirty="0" smtClean="0">
                <a:sym typeface="Symbol" pitchFamily="18" charset="2"/>
              </a:rPr>
              <a:t>in-medium modifications of hadrons [,, </a:t>
            </a:r>
            <a:r>
              <a:rPr lang="en-GB" sz="2400" dirty="0" err="1" smtClean="0">
                <a:sym typeface="Symbol" pitchFamily="18" charset="2"/>
              </a:rPr>
              <a:t>e</a:t>
            </a:r>
            <a:r>
              <a:rPr lang="en-GB" sz="2400" baseline="30000" dirty="0" err="1" smtClean="0">
                <a:sym typeface="Symbol" pitchFamily="18" charset="2"/>
              </a:rPr>
              <a:t>+</a:t>
            </a:r>
            <a:r>
              <a:rPr lang="en-GB" sz="2400" dirty="0" err="1" smtClean="0">
                <a:sym typeface="Symbol" pitchFamily="18" charset="2"/>
              </a:rPr>
              <a:t>e</a:t>
            </a:r>
            <a:r>
              <a:rPr lang="en-GB" sz="2400" baseline="30000" dirty="0" smtClean="0">
                <a:sym typeface="Symbol" pitchFamily="18" charset="2"/>
              </a:rPr>
              <a:t>-</a:t>
            </a:r>
            <a:r>
              <a:rPr lang="en-GB" sz="2400" dirty="0" smtClean="0">
                <a:sym typeface="Symbol" pitchFamily="18" charset="2"/>
              </a:rPr>
              <a:t>(</a:t>
            </a:r>
            <a:r>
              <a:rPr lang="el-GR" sz="2400" dirty="0" smtClean="0">
                <a:sym typeface="Symbol" pitchFamily="18" charset="2"/>
              </a:rPr>
              <a:t>μ</a:t>
            </a:r>
            <a:r>
              <a:rPr lang="de-DE" sz="2400" baseline="30000" dirty="0" smtClean="0">
                <a:sym typeface="Symbol" pitchFamily="18" charset="2"/>
              </a:rPr>
              <a:t>+</a:t>
            </a:r>
            <a:r>
              <a:rPr lang="el-GR" sz="2400" dirty="0" smtClean="0">
                <a:sym typeface="Symbol" pitchFamily="18" charset="2"/>
              </a:rPr>
              <a:t>μ</a:t>
            </a:r>
            <a:r>
              <a:rPr lang="de-DE" sz="2400" baseline="30000" dirty="0" smtClean="0">
                <a:sym typeface="Symbol" pitchFamily="18" charset="2"/>
              </a:rPr>
              <a:t>-</a:t>
            </a:r>
            <a:r>
              <a:rPr lang="de-DE" sz="2400" dirty="0" smtClean="0">
                <a:sym typeface="Symbol" pitchFamily="18" charset="2"/>
              </a:rPr>
              <a:t>)</a:t>
            </a:r>
            <a:r>
              <a:rPr lang="en-GB" sz="2400" dirty="0" smtClean="0">
                <a:sym typeface="Symbol" pitchFamily="18" charset="2"/>
              </a:rPr>
              <a:t>]</a:t>
            </a:r>
          </a:p>
          <a:p>
            <a:pPr eaLnBrk="1" hangingPunct="1"/>
            <a:endParaRPr lang="en-US" sz="2800" dirty="0" smtClean="0"/>
          </a:p>
        </p:txBody>
      </p:sp>
      <p:grpSp>
        <p:nvGrpSpPr>
          <p:cNvPr id="6" name="Группа 5"/>
          <p:cNvGrpSpPr/>
          <p:nvPr/>
        </p:nvGrpSpPr>
        <p:grpSpPr>
          <a:xfrm>
            <a:off x="4787900" y="1700213"/>
            <a:ext cx="4102100" cy="4394200"/>
            <a:chOff x="4787900" y="1700213"/>
            <a:chExt cx="4102100" cy="4394200"/>
          </a:xfrm>
        </p:grpSpPr>
        <p:pic>
          <p:nvPicPr>
            <p:cNvPr id="34820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l="5893" t="40634" r="15863" b="3160"/>
            <a:stretch>
              <a:fillRect/>
            </a:stretch>
          </p:blipFill>
          <p:spPr bwMode="auto">
            <a:xfrm>
              <a:off x="4787900" y="1924050"/>
              <a:ext cx="4102100" cy="4170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821" name="Text Box 5"/>
            <p:cNvSpPr txBox="1">
              <a:spLocks noChangeArrowheads="1"/>
            </p:cNvSpPr>
            <p:nvPr/>
          </p:nvSpPr>
          <p:spPr bwMode="auto">
            <a:xfrm>
              <a:off x="5148263" y="1700213"/>
              <a:ext cx="367347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aseline="0" dirty="0">
                  <a:solidFill>
                    <a:schemeClr val="tx1"/>
                  </a:solidFill>
                </a:rPr>
                <a:t>Central </a:t>
              </a:r>
              <a:r>
                <a:rPr lang="en-US" baseline="0" dirty="0" err="1">
                  <a:solidFill>
                    <a:schemeClr val="tx1"/>
                  </a:solidFill>
                </a:rPr>
                <a:t>Au+Au</a:t>
              </a:r>
              <a:r>
                <a:rPr lang="en-US" baseline="0" dirty="0">
                  <a:solidFill>
                    <a:schemeClr val="tx1"/>
                  </a:solidFill>
                </a:rPr>
                <a:t>/</a:t>
              </a:r>
              <a:r>
                <a:rPr lang="en-US" baseline="0" dirty="0" err="1">
                  <a:solidFill>
                    <a:schemeClr val="tx1"/>
                  </a:solidFill>
                </a:rPr>
                <a:t>Pb+Pb</a:t>
              </a:r>
              <a:r>
                <a:rPr lang="en-US" baseline="0" dirty="0">
                  <a:solidFill>
                    <a:schemeClr val="tx1"/>
                  </a:solidFill>
                </a:rPr>
                <a:t> collisions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6324600" cy="685800"/>
          </a:xfrm>
        </p:spPr>
        <p:txBody>
          <a:bodyPr/>
          <a:lstStyle/>
          <a:p>
            <a:pPr eaLnBrk="1" hangingPunct="1">
              <a:defRPr/>
            </a:pPr>
            <a:r>
              <a:rPr lang="de-DE" sz="2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Modelling of in-medium spectral functions for vector mesons</a:t>
            </a:r>
          </a:p>
        </p:txBody>
      </p:sp>
      <p:sp>
        <p:nvSpPr>
          <p:cNvPr id="429059" name="Line 3"/>
          <p:cNvSpPr>
            <a:spLocks noChangeShapeType="1"/>
          </p:cNvSpPr>
          <p:nvPr/>
        </p:nvSpPr>
        <p:spPr bwMode="auto">
          <a:xfrm>
            <a:off x="533400" y="1066800"/>
            <a:ext cx="8305800" cy="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9060" name="Rectangle 4"/>
          <p:cNvSpPr>
            <a:spLocks noChangeAspect="1" noChangeArrowheads="1"/>
          </p:cNvSpPr>
          <p:nvPr/>
        </p:nvSpPr>
        <p:spPr bwMode="auto">
          <a:xfrm>
            <a:off x="304800" y="1143000"/>
            <a:ext cx="8686800" cy="11461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de-DE" baseline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	 In-medium scenarios:</a:t>
            </a:r>
          </a:p>
          <a:p>
            <a:pPr>
              <a:defRPr/>
            </a:pP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</a:t>
            </a:r>
            <a:r>
              <a:rPr lang="de-DE" baseline="0">
                <a:effectLst>
                  <a:outerShdw blurRad="38100" dist="38100" dir="2700000" algn="tl">
                    <a:srgbClr val="C0C0C0"/>
                  </a:outerShdw>
                </a:effectLst>
              </a:rPr>
              <a:t>dropping mass                collisional broadening              dropping mass + coll. broad.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buClr>
                <a:srgbClr val="FF0000"/>
              </a:buClr>
              <a:defRPr/>
            </a:pP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m*=m</a:t>
            </a:r>
            <a:r>
              <a:rPr lang="de-DE" sz="1600" baseline="-25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(1-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a r/r</a:t>
            </a:r>
            <a:r>
              <a:rPr lang="de-DE" sz="16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0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                  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G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(M,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r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)=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G</a:t>
            </a:r>
            <a:r>
              <a:rPr lang="de-DE" sz="1600" baseline="-1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vac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(M)+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G</a:t>
            </a:r>
            <a:r>
              <a:rPr lang="de-DE" sz="1600" baseline="-16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CB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(M,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r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             m* &amp; 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G</a:t>
            </a:r>
            <a:r>
              <a:rPr lang="de-DE" sz="1600" baseline="-16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CB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(M,</a:t>
            </a:r>
            <a:r>
              <a:rPr lang="de-DE" sz="1600" baseline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r)</a:t>
            </a:r>
          </a:p>
        </p:txBody>
      </p:sp>
      <p:sp>
        <p:nvSpPr>
          <p:cNvPr id="429061" name="Rectangle 5"/>
          <p:cNvSpPr>
            <a:spLocks noChangeArrowheads="1"/>
          </p:cNvSpPr>
          <p:nvPr/>
        </p:nvSpPr>
        <p:spPr bwMode="auto">
          <a:xfrm>
            <a:off x="2819400" y="2330450"/>
            <a:ext cx="5391150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FF0000"/>
              </a:buClr>
              <a:defRPr/>
            </a:pPr>
            <a:r>
              <a:rPr lang="de-DE" sz="1600" baseline="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Collisional</a:t>
            </a:r>
            <a:r>
              <a:rPr lang="de-DE" sz="1600" baseline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sz="1600" baseline="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width</a:t>
            </a:r>
            <a:r>
              <a:rPr lang="de-DE" sz="16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 G</a:t>
            </a:r>
            <a:r>
              <a:rPr lang="de-DE" sz="1600" baseline="-160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CB</a:t>
            </a:r>
            <a:r>
              <a:rPr lang="de-DE" sz="16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de-DE" sz="1600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M,</a:t>
            </a:r>
            <a:r>
              <a:rPr lang="de-DE" sz="1600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r</a:t>
            </a:r>
            <a:r>
              <a:rPr lang="de-DE" sz="16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 ~ </a:t>
            </a:r>
            <a:r>
              <a:rPr lang="de-DE" sz="16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g r </a:t>
            </a:r>
            <a:r>
              <a:rPr lang="de-DE" sz="1600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s</a:t>
            </a:r>
            <a:r>
              <a:rPr lang="de-DE" sz="1600" baseline="-250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VN</a:t>
            </a:r>
            <a:r>
              <a:rPr lang="de-DE" sz="1600" baseline="300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tot</a:t>
            </a:r>
            <a:endParaRPr lang="de-DE" sz="1600" baseline="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ymbol" pitchFamily="18" charset="2"/>
            </a:endParaRPr>
          </a:p>
        </p:txBody>
      </p:sp>
      <p:pic>
        <p:nvPicPr>
          <p:cNvPr id="3687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819400"/>
            <a:ext cx="3048000" cy="19304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pic>
        <p:nvPicPr>
          <p:cNvPr id="3687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2828925"/>
            <a:ext cx="3048000" cy="18970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429064" name="Rectangle 8"/>
          <p:cNvSpPr>
            <a:spLocks noChangeArrowheads="1"/>
          </p:cNvSpPr>
          <p:nvPr/>
        </p:nvSpPr>
        <p:spPr bwMode="auto">
          <a:xfrm>
            <a:off x="457200" y="2635250"/>
            <a:ext cx="3657600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FF0000"/>
              </a:buClr>
              <a:defRPr/>
            </a:pPr>
            <a:r>
              <a:rPr lang="de-DE" sz="1600" baseline="0">
                <a:solidFill>
                  <a:srgbClr val="66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r-</a:t>
            </a:r>
            <a:r>
              <a:rPr lang="de-DE" sz="1600" baseline="0">
                <a:solidFill>
                  <a:srgbClr val="66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meson spectral function:</a:t>
            </a:r>
          </a:p>
        </p:txBody>
      </p:sp>
      <p:pic>
        <p:nvPicPr>
          <p:cNvPr id="36873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0" y="2771775"/>
            <a:ext cx="3124200" cy="19573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429066" name="Text Box 10"/>
          <p:cNvSpPr txBox="1">
            <a:spLocks noChangeArrowheads="1"/>
          </p:cNvSpPr>
          <p:nvPr/>
        </p:nvSpPr>
        <p:spPr bwMode="auto">
          <a:xfrm>
            <a:off x="685800" y="4876800"/>
            <a:ext cx="769620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de-DE" sz="2000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baseline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Note: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baseline="0" dirty="0" err="1">
                <a:solidFill>
                  <a:srgbClr val="66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for</a:t>
            </a:r>
            <a:r>
              <a:rPr lang="de-DE" baseline="0" dirty="0">
                <a:solidFill>
                  <a:srgbClr val="66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 </a:t>
            </a:r>
            <a:r>
              <a:rPr lang="de-DE" baseline="0" dirty="0" err="1">
                <a:solidFill>
                  <a:srgbClr val="66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consistent</a:t>
            </a:r>
            <a:r>
              <a:rPr lang="de-DE" baseline="0" dirty="0">
                <a:solidFill>
                  <a:srgbClr val="66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off-</a:t>
            </a:r>
            <a:r>
              <a:rPr lang="de-DE" baseline="0" dirty="0" err="1">
                <a:solidFill>
                  <a:srgbClr val="66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shell</a:t>
            </a:r>
            <a:r>
              <a:rPr lang="de-DE" baseline="0" dirty="0">
                <a:solidFill>
                  <a:srgbClr val="66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baseline="0" dirty="0" err="1">
                <a:solidFill>
                  <a:srgbClr val="66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transport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one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baseline="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needs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not </a:t>
            </a:r>
            <a:r>
              <a:rPr lang="de-DE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only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in-medium </a:t>
            </a:r>
            <a:r>
              <a:rPr lang="de-DE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spectral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functions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but also </a:t>
            </a:r>
            <a:r>
              <a:rPr lang="de-DE" baseline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in-medium </a:t>
            </a:r>
            <a:r>
              <a:rPr lang="de-DE" baseline="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transition</a:t>
            </a:r>
            <a:r>
              <a:rPr lang="de-DE" baseline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baseline="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rates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for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all </a:t>
            </a:r>
            <a:r>
              <a:rPr lang="de-DE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channels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de-DE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with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vector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mesons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i.e. </a:t>
            </a:r>
            <a:r>
              <a:rPr lang="de-DE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full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knowledge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of </a:t>
            </a:r>
            <a:r>
              <a:rPr lang="de-DE" baseline="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</a:t>
            </a:r>
            <a:r>
              <a:rPr lang="de-DE" baseline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baseline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in-medium off-</a:t>
            </a:r>
            <a:r>
              <a:rPr lang="de-DE" baseline="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shell</a:t>
            </a:r>
            <a:r>
              <a:rPr lang="de-DE" baseline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baseline="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cross</a:t>
            </a:r>
            <a:r>
              <a:rPr lang="de-DE" baseline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baseline="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sections</a:t>
            </a:r>
            <a:r>
              <a:rPr lang="de-DE" baseline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baseline="0" dirty="0"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s</a:t>
            </a:r>
            <a:r>
              <a:rPr lang="de-DE" baseline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de-DE" baseline="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s,</a:t>
            </a:r>
            <a:r>
              <a:rPr lang="de-DE" baseline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rPr>
              <a:t>r</a:t>
            </a:r>
            <a:r>
              <a:rPr lang="de-DE" baseline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  <a:p>
            <a:pPr>
              <a:buFontTx/>
              <a:buChar char="•"/>
              <a:defRPr/>
            </a:pPr>
            <a:endParaRPr lang="en-GB" baseline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29067" name="Rectangle 11"/>
          <p:cNvSpPr>
            <a:spLocks noChangeArrowheads="1"/>
          </p:cNvSpPr>
          <p:nvPr/>
        </p:nvSpPr>
        <p:spPr bwMode="auto">
          <a:xfrm>
            <a:off x="3048000" y="6324600"/>
            <a:ext cx="5867400" cy="3048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de-DE" sz="1400" baseline="0">
                <a:solidFill>
                  <a:srgbClr val="66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de-DE" sz="1400" baseline="0">
                <a:solidFill>
                  <a:srgbClr val="66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E.L.B., NPA 686 (2001),    E.L.B. &amp;W. Cassing, NPA 807 (2008) 214</a:t>
            </a:r>
            <a:endParaRPr lang="en-GB" sz="1400" baseline="0">
              <a:solidFill>
                <a:srgbClr val="6666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33400" y="228600"/>
            <a:ext cx="762000" cy="609600"/>
            <a:chOff x="3600" y="2511"/>
            <a:chExt cx="1776" cy="753"/>
          </a:xfrm>
        </p:grpSpPr>
        <p:sp>
          <p:nvSpPr>
            <p:cNvPr id="429069" name="AutoShape 13"/>
            <p:cNvSpPr>
              <a:spLocks noChangeArrowheads="1"/>
            </p:cNvSpPr>
            <p:nvPr/>
          </p:nvSpPr>
          <p:spPr bwMode="auto">
            <a:xfrm>
              <a:off x="3977" y="2721"/>
              <a:ext cx="492" cy="255"/>
            </a:xfrm>
            <a:prstGeom prst="rightArrow">
              <a:avLst>
                <a:gd name="adj1" fmla="val 50000"/>
                <a:gd name="adj2" fmla="val 48137"/>
              </a:avLst>
            </a:prstGeom>
            <a:solidFill>
              <a:srgbClr val="0066CC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29070" name="AutoShape 14"/>
            <p:cNvSpPr>
              <a:spLocks noChangeArrowheads="1"/>
            </p:cNvSpPr>
            <p:nvPr/>
          </p:nvSpPr>
          <p:spPr bwMode="auto">
            <a:xfrm flipH="1">
              <a:off x="4473" y="2719"/>
              <a:ext cx="492" cy="255"/>
            </a:xfrm>
            <a:prstGeom prst="rightArrow">
              <a:avLst>
                <a:gd name="adj1" fmla="val 50000"/>
                <a:gd name="adj2" fmla="val 48235"/>
              </a:avLst>
            </a:prstGeom>
            <a:solidFill>
              <a:srgbClr val="0066CC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3" name="Group 15"/>
            <p:cNvGrpSpPr>
              <a:grpSpLocks/>
            </p:cNvGrpSpPr>
            <p:nvPr/>
          </p:nvGrpSpPr>
          <p:grpSpPr bwMode="auto">
            <a:xfrm>
              <a:off x="3600" y="2511"/>
              <a:ext cx="605" cy="753"/>
              <a:chOff x="528" y="1718"/>
              <a:chExt cx="816" cy="816"/>
            </a:xfrm>
          </p:grpSpPr>
          <p:sp>
            <p:nvSpPr>
              <p:cNvPr id="429072" name="Oval 16"/>
              <p:cNvSpPr>
                <a:spLocks noChangeArrowheads="1"/>
              </p:cNvSpPr>
              <p:nvPr/>
            </p:nvSpPr>
            <p:spPr bwMode="auto">
              <a:xfrm>
                <a:off x="673" y="2054"/>
                <a:ext cx="19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73" name="Oval 17"/>
              <p:cNvSpPr>
                <a:spLocks noChangeArrowheads="1"/>
              </p:cNvSpPr>
              <p:nvPr/>
            </p:nvSpPr>
            <p:spPr bwMode="auto">
              <a:xfrm>
                <a:off x="623" y="1863"/>
                <a:ext cx="19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74" name="Oval 18"/>
              <p:cNvSpPr>
                <a:spLocks noChangeArrowheads="1"/>
              </p:cNvSpPr>
              <p:nvPr/>
            </p:nvSpPr>
            <p:spPr bwMode="auto">
              <a:xfrm>
                <a:off x="623" y="1958"/>
                <a:ext cx="19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75" name="Oval 19"/>
              <p:cNvSpPr>
                <a:spLocks noChangeArrowheads="1"/>
              </p:cNvSpPr>
              <p:nvPr/>
            </p:nvSpPr>
            <p:spPr bwMode="auto">
              <a:xfrm>
                <a:off x="817" y="2007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76" name="Oval 20"/>
              <p:cNvSpPr>
                <a:spLocks noChangeArrowheads="1"/>
              </p:cNvSpPr>
              <p:nvPr/>
            </p:nvSpPr>
            <p:spPr bwMode="auto">
              <a:xfrm>
                <a:off x="768" y="2149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77" name="Oval 21"/>
              <p:cNvSpPr>
                <a:spLocks noChangeArrowheads="1"/>
              </p:cNvSpPr>
              <p:nvPr/>
            </p:nvSpPr>
            <p:spPr bwMode="auto">
              <a:xfrm>
                <a:off x="867" y="1814"/>
                <a:ext cx="190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78" name="Oval 22"/>
              <p:cNvSpPr>
                <a:spLocks noChangeArrowheads="1"/>
              </p:cNvSpPr>
              <p:nvPr/>
            </p:nvSpPr>
            <p:spPr bwMode="auto">
              <a:xfrm>
                <a:off x="867" y="2149"/>
                <a:ext cx="190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79" name="Oval 23"/>
              <p:cNvSpPr>
                <a:spLocks noChangeArrowheads="1"/>
              </p:cNvSpPr>
              <p:nvPr/>
            </p:nvSpPr>
            <p:spPr bwMode="auto">
              <a:xfrm>
                <a:off x="723" y="1767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80" name="Oval 24"/>
              <p:cNvSpPr>
                <a:spLocks noChangeArrowheads="1"/>
              </p:cNvSpPr>
              <p:nvPr/>
            </p:nvSpPr>
            <p:spPr bwMode="auto">
              <a:xfrm>
                <a:off x="912" y="1909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81" name="Oval 25"/>
              <p:cNvSpPr>
                <a:spLocks noChangeArrowheads="1"/>
              </p:cNvSpPr>
              <p:nvPr/>
            </p:nvSpPr>
            <p:spPr bwMode="auto">
              <a:xfrm>
                <a:off x="867" y="2054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82" name="Oval 26"/>
              <p:cNvSpPr>
                <a:spLocks noChangeArrowheads="1"/>
              </p:cNvSpPr>
              <p:nvPr/>
            </p:nvSpPr>
            <p:spPr bwMode="auto">
              <a:xfrm>
                <a:off x="768" y="1863"/>
                <a:ext cx="19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83" name="Oval 27"/>
              <p:cNvSpPr>
                <a:spLocks noChangeArrowheads="1"/>
              </p:cNvSpPr>
              <p:nvPr/>
            </p:nvSpPr>
            <p:spPr bwMode="auto">
              <a:xfrm>
                <a:off x="1007" y="2054"/>
                <a:ext cx="19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84" name="Oval 28"/>
              <p:cNvSpPr>
                <a:spLocks noChangeArrowheads="1"/>
              </p:cNvSpPr>
              <p:nvPr/>
            </p:nvSpPr>
            <p:spPr bwMode="auto">
              <a:xfrm>
                <a:off x="1007" y="1814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85" name="Oval 29"/>
              <p:cNvSpPr>
                <a:spLocks noChangeArrowheads="1"/>
              </p:cNvSpPr>
              <p:nvPr/>
            </p:nvSpPr>
            <p:spPr bwMode="auto">
              <a:xfrm>
                <a:off x="1007" y="2149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86" name="Oval 30"/>
              <p:cNvSpPr>
                <a:spLocks noChangeArrowheads="1"/>
              </p:cNvSpPr>
              <p:nvPr/>
            </p:nvSpPr>
            <p:spPr bwMode="auto">
              <a:xfrm>
                <a:off x="1007" y="1958"/>
                <a:ext cx="19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87" name="Oval 31"/>
              <p:cNvSpPr>
                <a:spLocks noChangeArrowheads="1"/>
              </p:cNvSpPr>
              <p:nvPr/>
            </p:nvSpPr>
            <p:spPr bwMode="auto">
              <a:xfrm>
                <a:off x="867" y="1718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88" name="Oval 32"/>
              <p:cNvSpPr>
                <a:spLocks noChangeArrowheads="1"/>
              </p:cNvSpPr>
              <p:nvPr/>
            </p:nvSpPr>
            <p:spPr bwMode="auto">
              <a:xfrm>
                <a:off x="912" y="2245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89" name="Oval 33"/>
              <p:cNvSpPr>
                <a:spLocks noChangeArrowheads="1"/>
              </p:cNvSpPr>
              <p:nvPr/>
            </p:nvSpPr>
            <p:spPr bwMode="auto">
              <a:xfrm>
                <a:off x="723" y="2198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90" name="Oval 34"/>
              <p:cNvSpPr>
                <a:spLocks noChangeArrowheads="1"/>
              </p:cNvSpPr>
              <p:nvPr/>
            </p:nvSpPr>
            <p:spPr bwMode="auto">
              <a:xfrm>
                <a:off x="723" y="2103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91" name="Oval 35"/>
              <p:cNvSpPr>
                <a:spLocks noChangeArrowheads="1"/>
              </p:cNvSpPr>
              <p:nvPr/>
            </p:nvSpPr>
            <p:spPr bwMode="auto">
              <a:xfrm>
                <a:off x="1107" y="2007"/>
                <a:ext cx="23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92" name="Oval 36"/>
              <p:cNvSpPr>
                <a:spLocks noChangeArrowheads="1"/>
              </p:cNvSpPr>
              <p:nvPr/>
            </p:nvSpPr>
            <p:spPr bwMode="auto">
              <a:xfrm>
                <a:off x="1057" y="1814"/>
                <a:ext cx="240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93" name="Oval 37"/>
              <p:cNvSpPr>
                <a:spLocks noChangeArrowheads="1"/>
              </p:cNvSpPr>
              <p:nvPr/>
            </p:nvSpPr>
            <p:spPr bwMode="auto">
              <a:xfrm>
                <a:off x="1007" y="2245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94" name="Oval 38"/>
              <p:cNvSpPr>
                <a:spLocks noChangeArrowheads="1"/>
              </p:cNvSpPr>
              <p:nvPr/>
            </p:nvSpPr>
            <p:spPr bwMode="auto">
              <a:xfrm>
                <a:off x="962" y="2343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95" name="Oval 39"/>
              <p:cNvSpPr>
                <a:spLocks noChangeArrowheads="1"/>
              </p:cNvSpPr>
              <p:nvPr/>
            </p:nvSpPr>
            <p:spPr bwMode="auto">
              <a:xfrm>
                <a:off x="768" y="2343"/>
                <a:ext cx="19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96" name="Oval 40"/>
              <p:cNvSpPr>
                <a:spLocks noChangeArrowheads="1"/>
              </p:cNvSpPr>
              <p:nvPr/>
            </p:nvSpPr>
            <p:spPr bwMode="auto">
              <a:xfrm>
                <a:off x="1107" y="2198"/>
                <a:ext cx="23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97" name="Oval 41"/>
              <p:cNvSpPr>
                <a:spLocks noChangeArrowheads="1"/>
              </p:cNvSpPr>
              <p:nvPr/>
            </p:nvSpPr>
            <p:spPr bwMode="auto">
              <a:xfrm>
                <a:off x="528" y="2007"/>
                <a:ext cx="19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98" name="Oval 42"/>
              <p:cNvSpPr>
                <a:spLocks noChangeArrowheads="1"/>
              </p:cNvSpPr>
              <p:nvPr/>
            </p:nvSpPr>
            <p:spPr bwMode="auto">
              <a:xfrm>
                <a:off x="623" y="2245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099" name="Oval 43"/>
              <p:cNvSpPr>
                <a:spLocks noChangeArrowheads="1"/>
              </p:cNvSpPr>
              <p:nvPr/>
            </p:nvSpPr>
            <p:spPr bwMode="auto">
              <a:xfrm>
                <a:off x="528" y="2149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00" name="Oval 44"/>
              <p:cNvSpPr>
                <a:spLocks noChangeArrowheads="1"/>
              </p:cNvSpPr>
              <p:nvPr/>
            </p:nvSpPr>
            <p:spPr bwMode="auto">
              <a:xfrm>
                <a:off x="1152" y="2103"/>
                <a:ext cx="24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01" name="Oval 45"/>
              <p:cNvSpPr>
                <a:spLocks noChangeArrowheads="1"/>
              </p:cNvSpPr>
              <p:nvPr/>
            </p:nvSpPr>
            <p:spPr bwMode="auto">
              <a:xfrm>
                <a:off x="1152" y="1909"/>
                <a:ext cx="240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02" name="Oval 46"/>
              <p:cNvSpPr>
                <a:spLocks noChangeArrowheads="1"/>
              </p:cNvSpPr>
              <p:nvPr/>
            </p:nvSpPr>
            <p:spPr bwMode="auto">
              <a:xfrm>
                <a:off x="867" y="2054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03" name="Oval 47"/>
              <p:cNvSpPr>
                <a:spLocks noChangeArrowheads="1"/>
              </p:cNvSpPr>
              <p:nvPr/>
            </p:nvSpPr>
            <p:spPr bwMode="auto">
              <a:xfrm>
                <a:off x="623" y="1814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04" name="Oval 48"/>
              <p:cNvSpPr>
                <a:spLocks noChangeArrowheads="1"/>
              </p:cNvSpPr>
              <p:nvPr/>
            </p:nvSpPr>
            <p:spPr bwMode="auto">
              <a:xfrm>
                <a:off x="962" y="1767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05" name="Oval 49"/>
              <p:cNvSpPr>
                <a:spLocks noChangeArrowheads="1"/>
              </p:cNvSpPr>
              <p:nvPr/>
            </p:nvSpPr>
            <p:spPr bwMode="auto">
              <a:xfrm>
                <a:off x="1007" y="2149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06" name="Oval 50"/>
              <p:cNvSpPr>
                <a:spLocks noChangeArrowheads="1"/>
              </p:cNvSpPr>
              <p:nvPr/>
            </p:nvSpPr>
            <p:spPr bwMode="auto">
              <a:xfrm>
                <a:off x="817" y="2198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07" name="Oval 51"/>
              <p:cNvSpPr>
                <a:spLocks noChangeArrowheads="1"/>
              </p:cNvSpPr>
              <p:nvPr/>
            </p:nvSpPr>
            <p:spPr bwMode="auto">
              <a:xfrm>
                <a:off x="723" y="2007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4" name="Group 52"/>
            <p:cNvGrpSpPr>
              <a:grpSpLocks/>
            </p:cNvGrpSpPr>
            <p:nvPr/>
          </p:nvGrpSpPr>
          <p:grpSpPr bwMode="auto">
            <a:xfrm>
              <a:off x="4771" y="2511"/>
              <a:ext cx="605" cy="753"/>
              <a:chOff x="528" y="1718"/>
              <a:chExt cx="816" cy="816"/>
            </a:xfrm>
          </p:grpSpPr>
          <p:sp>
            <p:nvSpPr>
              <p:cNvPr id="429109" name="Oval 53"/>
              <p:cNvSpPr>
                <a:spLocks noChangeArrowheads="1"/>
              </p:cNvSpPr>
              <p:nvPr/>
            </p:nvSpPr>
            <p:spPr bwMode="auto">
              <a:xfrm>
                <a:off x="670" y="2054"/>
                <a:ext cx="19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10" name="Oval 54"/>
              <p:cNvSpPr>
                <a:spLocks noChangeArrowheads="1"/>
              </p:cNvSpPr>
              <p:nvPr/>
            </p:nvSpPr>
            <p:spPr bwMode="auto">
              <a:xfrm>
                <a:off x="575" y="1863"/>
                <a:ext cx="24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11" name="Oval 55"/>
              <p:cNvSpPr>
                <a:spLocks noChangeArrowheads="1"/>
              </p:cNvSpPr>
              <p:nvPr/>
            </p:nvSpPr>
            <p:spPr bwMode="auto">
              <a:xfrm>
                <a:off x="575" y="1958"/>
                <a:ext cx="24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12" name="Oval 56"/>
              <p:cNvSpPr>
                <a:spLocks noChangeArrowheads="1"/>
              </p:cNvSpPr>
              <p:nvPr/>
            </p:nvSpPr>
            <p:spPr bwMode="auto">
              <a:xfrm>
                <a:off x="815" y="2007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13" name="Oval 57"/>
              <p:cNvSpPr>
                <a:spLocks noChangeArrowheads="1"/>
              </p:cNvSpPr>
              <p:nvPr/>
            </p:nvSpPr>
            <p:spPr bwMode="auto">
              <a:xfrm>
                <a:off x="765" y="2149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14" name="Oval 58"/>
              <p:cNvSpPr>
                <a:spLocks noChangeArrowheads="1"/>
              </p:cNvSpPr>
              <p:nvPr/>
            </p:nvSpPr>
            <p:spPr bwMode="auto">
              <a:xfrm>
                <a:off x="865" y="1814"/>
                <a:ext cx="190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15" name="Oval 59"/>
              <p:cNvSpPr>
                <a:spLocks noChangeArrowheads="1"/>
              </p:cNvSpPr>
              <p:nvPr/>
            </p:nvSpPr>
            <p:spPr bwMode="auto">
              <a:xfrm>
                <a:off x="865" y="2149"/>
                <a:ext cx="190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16" name="Oval 60"/>
              <p:cNvSpPr>
                <a:spLocks noChangeArrowheads="1"/>
              </p:cNvSpPr>
              <p:nvPr/>
            </p:nvSpPr>
            <p:spPr bwMode="auto">
              <a:xfrm>
                <a:off x="720" y="1767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17" name="Oval 61"/>
              <p:cNvSpPr>
                <a:spLocks noChangeArrowheads="1"/>
              </p:cNvSpPr>
              <p:nvPr/>
            </p:nvSpPr>
            <p:spPr bwMode="auto">
              <a:xfrm>
                <a:off x="910" y="1909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18" name="Oval 62"/>
              <p:cNvSpPr>
                <a:spLocks noChangeArrowheads="1"/>
              </p:cNvSpPr>
              <p:nvPr/>
            </p:nvSpPr>
            <p:spPr bwMode="auto">
              <a:xfrm>
                <a:off x="865" y="2054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19" name="Oval 63"/>
              <p:cNvSpPr>
                <a:spLocks noChangeArrowheads="1"/>
              </p:cNvSpPr>
              <p:nvPr/>
            </p:nvSpPr>
            <p:spPr bwMode="auto">
              <a:xfrm>
                <a:off x="765" y="1863"/>
                <a:ext cx="19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20" name="Oval 64"/>
              <p:cNvSpPr>
                <a:spLocks noChangeArrowheads="1"/>
              </p:cNvSpPr>
              <p:nvPr/>
            </p:nvSpPr>
            <p:spPr bwMode="auto">
              <a:xfrm>
                <a:off x="1005" y="2054"/>
                <a:ext cx="19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21" name="Oval 65"/>
              <p:cNvSpPr>
                <a:spLocks noChangeArrowheads="1"/>
              </p:cNvSpPr>
              <p:nvPr/>
            </p:nvSpPr>
            <p:spPr bwMode="auto">
              <a:xfrm>
                <a:off x="1005" y="1814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22" name="Oval 66"/>
              <p:cNvSpPr>
                <a:spLocks noChangeArrowheads="1"/>
              </p:cNvSpPr>
              <p:nvPr/>
            </p:nvSpPr>
            <p:spPr bwMode="auto">
              <a:xfrm>
                <a:off x="1005" y="2149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23" name="Oval 67"/>
              <p:cNvSpPr>
                <a:spLocks noChangeArrowheads="1"/>
              </p:cNvSpPr>
              <p:nvPr/>
            </p:nvSpPr>
            <p:spPr bwMode="auto">
              <a:xfrm>
                <a:off x="1005" y="1958"/>
                <a:ext cx="19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24" name="Oval 68"/>
              <p:cNvSpPr>
                <a:spLocks noChangeArrowheads="1"/>
              </p:cNvSpPr>
              <p:nvPr/>
            </p:nvSpPr>
            <p:spPr bwMode="auto">
              <a:xfrm>
                <a:off x="865" y="1718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25" name="Oval 69"/>
              <p:cNvSpPr>
                <a:spLocks noChangeArrowheads="1"/>
              </p:cNvSpPr>
              <p:nvPr/>
            </p:nvSpPr>
            <p:spPr bwMode="auto">
              <a:xfrm>
                <a:off x="910" y="2245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26" name="Oval 70"/>
              <p:cNvSpPr>
                <a:spLocks noChangeArrowheads="1"/>
              </p:cNvSpPr>
              <p:nvPr/>
            </p:nvSpPr>
            <p:spPr bwMode="auto">
              <a:xfrm>
                <a:off x="720" y="2198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27" name="Oval 71"/>
              <p:cNvSpPr>
                <a:spLocks noChangeArrowheads="1"/>
              </p:cNvSpPr>
              <p:nvPr/>
            </p:nvSpPr>
            <p:spPr bwMode="auto">
              <a:xfrm>
                <a:off x="720" y="2103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28" name="Oval 72"/>
              <p:cNvSpPr>
                <a:spLocks noChangeArrowheads="1"/>
              </p:cNvSpPr>
              <p:nvPr/>
            </p:nvSpPr>
            <p:spPr bwMode="auto">
              <a:xfrm>
                <a:off x="1104" y="2007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29" name="Oval 73"/>
              <p:cNvSpPr>
                <a:spLocks noChangeArrowheads="1"/>
              </p:cNvSpPr>
              <p:nvPr/>
            </p:nvSpPr>
            <p:spPr bwMode="auto">
              <a:xfrm>
                <a:off x="1055" y="1814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30" name="Oval 74"/>
              <p:cNvSpPr>
                <a:spLocks noChangeArrowheads="1"/>
              </p:cNvSpPr>
              <p:nvPr/>
            </p:nvSpPr>
            <p:spPr bwMode="auto">
              <a:xfrm>
                <a:off x="1005" y="2245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31" name="Oval 75"/>
              <p:cNvSpPr>
                <a:spLocks noChangeArrowheads="1"/>
              </p:cNvSpPr>
              <p:nvPr/>
            </p:nvSpPr>
            <p:spPr bwMode="auto">
              <a:xfrm>
                <a:off x="960" y="2343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32" name="Oval 76"/>
              <p:cNvSpPr>
                <a:spLocks noChangeArrowheads="1"/>
              </p:cNvSpPr>
              <p:nvPr/>
            </p:nvSpPr>
            <p:spPr bwMode="auto">
              <a:xfrm>
                <a:off x="765" y="2343"/>
                <a:ext cx="19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33" name="Oval 77"/>
              <p:cNvSpPr>
                <a:spLocks noChangeArrowheads="1"/>
              </p:cNvSpPr>
              <p:nvPr/>
            </p:nvSpPr>
            <p:spPr bwMode="auto">
              <a:xfrm>
                <a:off x="1104" y="2198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34" name="Oval 78"/>
              <p:cNvSpPr>
                <a:spLocks noChangeArrowheads="1"/>
              </p:cNvSpPr>
              <p:nvPr/>
            </p:nvSpPr>
            <p:spPr bwMode="auto">
              <a:xfrm>
                <a:off x="526" y="2007"/>
                <a:ext cx="19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35" name="Oval 79"/>
              <p:cNvSpPr>
                <a:spLocks noChangeArrowheads="1"/>
              </p:cNvSpPr>
              <p:nvPr/>
            </p:nvSpPr>
            <p:spPr bwMode="auto">
              <a:xfrm>
                <a:off x="575" y="2245"/>
                <a:ext cx="240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36" name="Oval 80"/>
              <p:cNvSpPr>
                <a:spLocks noChangeArrowheads="1"/>
              </p:cNvSpPr>
              <p:nvPr/>
            </p:nvSpPr>
            <p:spPr bwMode="auto">
              <a:xfrm>
                <a:off x="526" y="2149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37" name="Oval 81"/>
              <p:cNvSpPr>
                <a:spLocks noChangeArrowheads="1"/>
              </p:cNvSpPr>
              <p:nvPr/>
            </p:nvSpPr>
            <p:spPr bwMode="auto">
              <a:xfrm>
                <a:off x="1149" y="2103"/>
                <a:ext cx="195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38" name="Oval 82"/>
              <p:cNvSpPr>
                <a:spLocks noChangeArrowheads="1"/>
              </p:cNvSpPr>
              <p:nvPr/>
            </p:nvSpPr>
            <p:spPr bwMode="auto">
              <a:xfrm>
                <a:off x="1149" y="1909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39" name="Oval 83"/>
              <p:cNvSpPr>
                <a:spLocks noChangeArrowheads="1"/>
              </p:cNvSpPr>
              <p:nvPr/>
            </p:nvSpPr>
            <p:spPr bwMode="auto">
              <a:xfrm>
                <a:off x="865" y="2054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40" name="Oval 84"/>
              <p:cNvSpPr>
                <a:spLocks noChangeArrowheads="1"/>
              </p:cNvSpPr>
              <p:nvPr/>
            </p:nvSpPr>
            <p:spPr bwMode="auto">
              <a:xfrm>
                <a:off x="575" y="1814"/>
                <a:ext cx="240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41" name="Oval 85"/>
              <p:cNvSpPr>
                <a:spLocks noChangeArrowheads="1"/>
              </p:cNvSpPr>
              <p:nvPr/>
            </p:nvSpPr>
            <p:spPr bwMode="auto">
              <a:xfrm>
                <a:off x="960" y="1767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42" name="Oval 86"/>
              <p:cNvSpPr>
                <a:spLocks noChangeArrowheads="1"/>
              </p:cNvSpPr>
              <p:nvPr/>
            </p:nvSpPr>
            <p:spPr bwMode="auto">
              <a:xfrm>
                <a:off x="1005" y="2149"/>
                <a:ext cx="195" cy="193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43" name="Oval 87"/>
              <p:cNvSpPr>
                <a:spLocks noChangeArrowheads="1"/>
              </p:cNvSpPr>
              <p:nvPr/>
            </p:nvSpPr>
            <p:spPr bwMode="auto">
              <a:xfrm>
                <a:off x="815" y="2198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9144" name="Oval 88"/>
              <p:cNvSpPr>
                <a:spLocks noChangeArrowheads="1"/>
              </p:cNvSpPr>
              <p:nvPr/>
            </p:nvSpPr>
            <p:spPr bwMode="auto">
              <a:xfrm>
                <a:off x="720" y="2007"/>
                <a:ext cx="190" cy="191"/>
              </a:xfrm>
              <a:prstGeom prst="ellipse">
                <a:avLst/>
              </a:prstGeom>
              <a:gradFill rotWithShape="0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Box 19"/>
          <p:cNvSpPr txBox="1">
            <a:spLocks noChangeArrowheads="1"/>
          </p:cNvSpPr>
          <p:nvPr/>
        </p:nvSpPr>
        <p:spPr bwMode="auto">
          <a:xfrm>
            <a:off x="5292725" y="1844675"/>
            <a:ext cx="3613150" cy="338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aseline="0" dirty="0">
                <a:solidFill>
                  <a:schemeClr val="tx1"/>
                </a:solidFill>
              </a:rPr>
              <a:t>in-medium </a:t>
            </a:r>
            <a:r>
              <a:rPr lang="el-GR" sz="1600" baseline="0" dirty="0">
                <a:solidFill>
                  <a:schemeClr val="tx1"/>
                </a:solidFill>
              </a:rPr>
              <a:t>ρ</a:t>
            </a:r>
            <a:r>
              <a:rPr lang="en-US" sz="1600" baseline="0" dirty="0">
                <a:solidFill>
                  <a:schemeClr val="tx1"/>
                </a:solidFill>
              </a:rPr>
              <a:t> – mass drop (</a:t>
            </a:r>
            <a:r>
              <a:rPr lang="en-US" sz="1600" baseline="0" dirty="0">
                <a:solidFill>
                  <a:srgbClr val="008000"/>
                </a:solidFill>
              </a:rPr>
              <a:t>B-R scaling</a:t>
            </a:r>
            <a:r>
              <a:rPr lang="en-US" sz="1600" baseline="0" dirty="0">
                <a:solidFill>
                  <a:schemeClr val="tx1"/>
                </a:solidFill>
              </a:rPr>
              <a:t>)</a:t>
            </a:r>
            <a:endParaRPr lang="ru-RU" sz="1600" baseline="0" dirty="0">
              <a:solidFill>
                <a:schemeClr val="tx1"/>
              </a:solidFill>
            </a:endParaRPr>
          </a:p>
        </p:txBody>
      </p:sp>
      <p:grpSp>
        <p:nvGrpSpPr>
          <p:cNvPr id="2" name="Группа 15"/>
          <p:cNvGrpSpPr>
            <a:grpSpLocks/>
          </p:cNvGrpSpPr>
          <p:nvPr/>
        </p:nvGrpSpPr>
        <p:grpSpPr bwMode="auto">
          <a:xfrm>
            <a:off x="611188" y="333375"/>
            <a:ext cx="7464425" cy="5165725"/>
            <a:chOff x="611188" y="333375"/>
            <a:chExt cx="7464425" cy="5165725"/>
          </a:xfrm>
        </p:grpSpPr>
        <p:sp>
          <p:nvSpPr>
            <p:cNvPr id="105474" name="Text Box 2"/>
            <p:cNvSpPr txBox="1">
              <a:spLocks noChangeArrowheads="1"/>
            </p:cNvSpPr>
            <p:nvPr/>
          </p:nvSpPr>
          <p:spPr bwMode="auto">
            <a:xfrm>
              <a:off x="4686300" y="2693988"/>
              <a:ext cx="1588" cy="312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5475" name="Text Box 3"/>
            <p:cNvSpPr txBox="1">
              <a:spLocks noChangeArrowheads="1"/>
            </p:cNvSpPr>
            <p:nvPr/>
          </p:nvSpPr>
          <p:spPr bwMode="auto">
            <a:xfrm>
              <a:off x="3924300" y="1341438"/>
              <a:ext cx="1655763" cy="6397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ru-RU" sz="24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√</a:t>
              </a:r>
              <a:r>
                <a:rPr lang="en-US" sz="28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 = 9 </a:t>
              </a:r>
              <a:r>
                <a:rPr lang="en-US" sz="28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GeV</a:t>
              </a:r>
              <a:endPara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37894" name="Рисунок 5" descr="CERES.jp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1188" y="765175"/>
              <a:ext cx="4448175" cy="4733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37895" name="Прямая со стрелкой 8"/>
            <p:cNvCxnSpPr>
              <a:cxnSpLocks noChangeShapeType="1"/>
            </p:cNvCxnSpPr>
            <p:nvPr/>
          </p:nvCxnSpPr>
          <p:spPr bwMode="auto">
            <a:xfrm rot="10800000" flipV="1">
              <a:off x="2916238" y="620713"/>
              <a:ext cx="2951162" cy="2879725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7896" name="TextBox 12"/>
            <p:cNvSpPr txBox="1">
              <a:spLocks noChangeArrowheads="1"/>
            </p:cNvSpPr>
            <p:nvPr/>
          </p:nvSpPr>
          <p:spPr bwMode="auto">
            <a:xfrm>
              <a:off x="5867400" y="333375"/>
              <a:ext cx="1808163" cy="338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Hadronic Cocktail</a:t>
              </a:r>
              <a:endParaRPr lang="ru-RU" sz="2400">
                <a:solidFill>
                  <a:schemeClr val="tx1"/>
                </a:solidFill>
              </a:endParaRPr>
            </a:p>
          </p:txBody>
        </p:sp>
        <p:sp>
          <p:nvSpPr>
            <p:cNvPr id="37897" name="TextBox 13"/>
            <p:cNvSpPr txBox="1">
              <a:spLocks noChangeArrowheads="1"/>
            </p:cNvSpPr>
            <p:nvPr/>
          </p:nvSpPr>
          <p:spPr bwMode="auto">
            <a:xfrm>
              <a:off x="5867400" y="1125538"/>
              <a:ext cx="2025650" cy="3683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aseline="0">
                  <a:solidFill>
                    <a:schemeClr val="tx1"/>
                  </a:solidFill>
                </a:rPr>
                <a:t> </a:t>
              </a:r>
              <a:r>
                <a:rPr lang="el-GR" baseline="0">
                  <a:solidFill>
                    <a:schemeClr val="tx1"/>
                  </a:solidFill>
                </a:rPr>
                <a:t>π</a:t>
              </a:r>
              <a:r>
                <a:rPr lang="en-US" baseline="0">
                  <a:solidFill>
                    <a:schemeClr val="tx1"/>
                  </a:solidFill>
                </a:rPr>
                <a:t>+</a:t>
              </a:r>
              <a:r>
                <a:rPr lang="el-GR" baseline="0">
                  <a:solidFill>
                    <a:schemeClr val="tx1"/>
                  </a:solidFill>
                </a:rPr>
                <a:t>π</a:t>
              </a:r>
              <a:r>
                <a:rPr lang="en-US" baseline="0">
                  <a:solidFill>
                    <a:schemeClr val="tx1"/>
                  </a:solidFill>
                </a:rPr>
                <a:t> </a:t>
              </a:r>
              <a:r>
                <a:rPr lang="en-US" baseline="0">
                  <a:solidFill>
                    <a:schemeClr val="tx1"/>
                  </a:solidFill>
                  <a:sym typeface="Wingdings" pitchFamily="2" charset="2"/>
                </a:rPr>
                <a:t> </a:t>
              </a:r>
              <a:r>
                <a:rPr lang="el-GR" baseline="0">
                  <a:solidFill>
                    <a:schemeClr val="tx1"/>
                  </a:solidFill>
                </a:rPr>
                <a:t>ρ</a:t>
              </a:r>
              <a:r>
                <a:rPr lang="en-US" baseline="0">
                  <a:solidFill>
                    <a:schemeClr val="tx1"/>
                  </a:solidFill>
                </a:rPr>
                <a:t> </a:t>
              </a:r>
              <a:r>
                <a:rPr lang="en-US" baseline="0">
                  <a:solidFill>
                    <a:schemeClr val="tx1"/>
                  </a:solidFill>
                  <a:sym typeface="Wingdings" pitchFamily="2" charset="2"/>
                </a:rPr>
                <a:t> </a:t>
              </a:r>
              <a:r>
                <a:rPr lang="en-US" i="1" baseline="0">
                  <a:solidFill>
                    <a:schemeClr val="tx1"/>
                  </a:solidFill>
                  <a:sym typeface="Wingdings" pitchFamily="2" charset="2"/>
                </a:rPr>
                <a:t>e</a:t>
              </a:r>
              <a:r>
                <a:rPr lang="en-US" i="1" baseline="30000">
                  <a:solidFill>
                    <a:schemeClr val="tx1"/>
                  </a:solidFill>
                  <a:sym typeface="Wingdings" pitchFamily="2" charset="2"/>
                </a:rPr>
                <a:t>+</a:t>
              </a:r>
              <a:r>
                <a:rPr lang="en-US" baseline="0">
                  <a:solidFill>
                    <a:schemeClr val="tx1"/>
                  </a:solidFill>
                </a:rPr>
                <a:t> + </a:t>
              </a:r>
              <a:r>
                <a:rPr lang="en-US" i="1" baseline="0">
                  <a:solidFill>
                    <a:schemeClr val="tx1"/>
                  </a:solidFill>
                  <a:sym typeface="Wingdings" pitchFamily="2" charset="2"/>
                </a:rPr>
                <a:t>e</a:t>
              </a:r>
              <a:r>
                <a:rPr lang="en-US" i="1" baseline="30000">
                  <a:solidFill>
                    <a:schemeClr val="tx1"/>
                  </a:solidFill>
                  <a:sym typeface="Wingdings" pitchFamily="2" charset="2"/>
                </a:rPr>
                <a:t>-</a:t>
              </a:r>
              <a:endParaRPr lang="ru-RU" baseline="0">
                <a:solidFill>
                  <a:schemeClr val="tx1"/>
                </a:solidFill>
              </a:endParaRPr>
            </a:p>
          </p:txBody>
        </p:sp>
        <p:cxnSp>
          <p:nvCxnSpPr>
            <p:cNvPr id="37898" name="Прямая со стрелкой 14"/>
            <p:cNvCxnSpPr>
              <a:cxnSpLocks noChangeShapeType="1"/>
            </p:cNvCxnSpPr>
            <p:nvPr/>
          </p:nvCxnSpPr>
          <p:spPr bwMode="auto">
            <a:xfrm rot="10800000" flipV="1">
              <a:off x="3492500" y="1268413"/>
              <a:ext cx="2374900" cy="1368425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7899" name="TextBox 17"/>
            <p:cNvSpPr txBox="1">
              <a:spLocks noChangeArrowheads="1"/>
            </p:cNvSpPr>
            <p:nvPr/>
          </p:nvSpPr>
          <p:spPr bwMode="auto">
            <a:xfrm>
              <a:off x="6588125" y="692150"/>
              <a:ext cx="360363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aseline="0">
                  <a:solidFill>
                    <a:schemeClr val="tx1"/>
                  </a:solidFill>
                </a:rPr>
                <a:t>+</a:t>
              </a:r>
              <a:endParaRPr lang="ru-RU" sz="2400" baseline="0">
                <a:solidFill>
                  <a:schemeClr val="tx1"/>
                </a:solidFill>
              </a:endParaRPr>
            </a:p>
          </p:txBody>
        </p:sp>
        <p:sp>
          <p:nvSpPr>
            <p:cNvPr id="37900" name="TextBox 18"/>
            <p:cNvSpPr txBox="1">
              <a:spLocks noChangeArrowheads="1"/>
            </p:cNvSpPr>
            <p:nvPr/>
          </p:nvSpPr>
          <p:spPr bwMode="auto">
            <a:xfrm>
              <a:off x="5364163" y="2492375"/>
              <a:ext cx="2711450" cy="339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aseline="0" dirty="0">
                  <a:solidFill>
                    <a:schemeClr val="tx1"/>
                  </a:solidFill>
                </a:rPr>
                <a:t>in-medium </a:t>
              </a:r>
              <a:r>
                <a:rPr lang="el-GR" sz="1600" baseline="0" dirty="0">
                  <a:solidFill>
                    <a:schemeClr val="tx1"/>
                  </a:solidFill>
                </a:rPr>
                <a:t>ρ</a:t>
              </a:r>
              <a:r>
                <a:rPr lang="en-US" sz="1600" baseline="0" dirty="0">
                  <a:solidFill>
                    <a:schemeClr val="tx1"/>
                  </a:solidFill>
                </a:rPr>
                <a:t> – width spread</a:t>
              </a:r>
              <a:endParaRPr lang="ru-RU" sz="1600" baseline="0" dirty="0">
                <a:solidFill>
                  <a:schemeClr val="tx1"/>
                </a:solidFill>
              </a:endParaRPr>
            </a:p>
          </p:txBody>
        </p:sp>
        <p:cxnSp>
          <p:nvCxnSpPr>
            <p:cNvPr id="37901" name="Прямая со стрелкой 20"/>
            <p:cNvCxnSpPr>
              <a:cxnSpLocks noChangeShapeType="1"/>
              <a:stCxn id="37890" idx="1"/>
            </p:cNvCxnSpPr>
            <p:nvPr/>
          </p:nvCxnSpPr>
          <p:spPr bwMode="auto">
            <a:xfrm rot="10800000" flipV="1">
              <a:off x="3203575" y="2014538"/>
              <a:ext cx="2089150" cy="982662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37902" name="Прямая со стрелкой 23"/>
            <p:cNvCxnSpPr>
              <a:cxnSpLocks noChangeShapeType="1"/>
              <a:stCxn id="37900" idx="1"/>
            </p:cNvCxnSpPr>
            <p:nvPr/>
          </p:nvCxnSpPr>
          <p:spPr bwMode="auto">
            <a:xfrm rot="10800000" flipV="1">
              <a:off x="3563938" y="2662238"/>
              <a:ext cx="1800225" cy="334962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7903" name="TextBox 17"/>
            <p:cNvSpPr txBox="1">
              <a:spLocks noChangeArrowheads="1"/>
            </p:cNvSpPr>
            <p:nvPr/>
          </p:nvSpPr>
          <p:spPr bwMode="auto">
            <a:xfrm>
              <a:off x="6659563" y="1484313"/>
              <a:ext cx="360362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aseline="0">
                  <a:solidFill>
                    <a:schemeClr val="tx1"/>
                  </a:solidFill>
                </a:rPr>
                <a:t>+</a:t>
              </a:r>
              <a:endParaRPr lang="ru-RU" sz="2400" baseline="0">
                <a:solidFill>
                  <a:schemeClr val="tx1"/>
                </a:solidFill>
              </a:endParaRPr>
            </a:p>
          </p:txBody>
        </p:sp>
        <p:sp>
          <p:nvSpPr>
            <p:cNvPr id="37904" name="TextBox 17"/>
            <p:cNvSpPr txBox="1">
              <a:spLocks noChangeArrowheads="1"/>
            </p:cNvSpPr>
            <p:nvPr/>
          </p:nvSpPr>
          <p:spPr bwMode="auto">
            <a:xfrm>
              <a:off x="6659563" y="2060575"/>
              <a:ext cx="360362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aseline="0">
                  <a:solidFill>
                    <a:schemeClr val="tx1"/>
                  </a:solidFill>
                </a:rPr>
                <a:t>+</a:t>
              </a:r>
              <a:endParaRPr lang="ru-RU" sz="2400" baseline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9024" y="476672"/>
            <a:ext cx="8605464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US" sz="2400" baseline="-250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en-US" sz="3200" baseline="0" dirty="0">
                <a:solidFill>
                  <a:schemeClr val="tx1"/>
                </a:solidFill>
              </a:rPr>
              <a:t>E</a:t>
            </a:r>
            <a:r>
              <a:rPr lang="en-US" sz="3200" baseline="0" dirty="0" smtClean="0">
                <a:solidFill>
                  <a:schemeClr val="tx1"/>
                </a:solidFill>
              </a:rPr>
              <a:t>xcitation </a:t>
            </a:r>
            <a:r>
              <a:rPr lang="en-US" sz="3200" baseline="0" dirty="0">
                <a:solidFill>
                  <a:schemeClr val="tx1"/>
                </a:solidFill>
              </a:rPr>
              <a:t>function of particle yields and ratios </a:t>
            </a:r>
            <a:r>
              <a:rPr lang="en-US" sz="3200" baseline="0" dirty="0" smtClean="0">
                <a:solidFill>
                  <a:schemeClr val="tx1"/>
                </a:solidFill>
              </a:rPr>
              <a:t>(π, </a:t>
            </a:r>
            <a:r>
              <a:rPr lang="en-US" sz="3200" baseline="0" dirty="0" smtClean="0">
                <a:solidFill>
                  <a:srgbClr val="C00000"/>
                </a:solidFill>
              </a:rPr>
              <a:t>K</a:t>
            </a:r>
            <a:r>
              <a:rPr lang="en-US" sz="3200" baseline="0" dirty="0">
                <a:solidFill>
                  <a:schemeClr val="tx1"/>
                </a:solidFill>
              </a:rPr>
              <a:t>, </a:t>
            </a:r>
            <a:r>
              <a:rPr lang="en-US" sz="3200" baseline="0" dirty="0">
                <a:solidFill>
                  <a:srgbClr val="C00000"/>
                </a:solidFill>
              </a:rPr>
              <a:t>Λ, Σ, Ξ, Ω</a:t>
            </a:r>
            <a:r>
              <a:rPr lang="en-US" sz="3200" baseline="0" dirty="0">
                <a:solidFill>
                  <a:schemeClr val="tx1"/>
                </a:solidFill>
              </a:rPr>
              <a:t>)</a:t>
            </a:r>
          </a:p>
          <a:p>
            <a:pPr>
              <a:defRPr/>
            </a:pPr>
            <a:r>
              <a:rPr lang="en-US" sz="320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aseline="0" dirty="0" smtClean="0">
                <a:solidFill>
                  <a:schemeClr val="accent6"/>
                </a:solidFill>
              </a:rPr>
              <a:t>Energy range: </a:t>
            </a:r>
            <a:r>
              <a:rPr lang="en-US" sz="2800" b="0" baseline="0" dirty="0" smtClean="0">
                <a:solidFill>
                  <a:schemeClr val="accent6"/>
                </a:solidFill>
              </a:rPr>
              <a:t> </a:t>
            </a:r>
            <a:r>
              <a:rPr lang="en-US" sz="2800" i="1" baseline="0" dirty="0" smtClean="0">
                <a:solidFill>
                  <a:schemeClr val="accent6"/>
                </a:solidFill>
              </a:rPr>
              <a:t>√</a:t>
            </a:r>
            <a:r>
              <a:rPr lang="en-US" sz="2800" i="1" baseline="0" dirty="0" smtClean="0">
                <a:solidFill>
                  <a:schemeClr val="accent6"/>
                </a:solidFill>
              </a:rPr>
              <a:t>s </a:t>
            </a:r>
            <a:r>
              <a:rPr lang="en-US" sz="2800" i="1" baseline="0" dirty="0" smtClean="0">
                <a:solidFill>
                  <a:schemeClr val="accent6"/>
                </a:solidFill>
              </a:rPr>
              <a:t>= 3 – 11 </a:t>
            </a:r>
            <a:r>
              <a:rPr lang="en-US" sz="2800" b="0" i="1" baseline="0" dirty="0" smtClean="0">
                <a:solidFill>
                  <a:schemeClr val="accent6"/>
                </a:solidFill>
              </a:rPr>
              <a:t>GeV    </a:t>
            </a:r>
            <a:r>
              <a:rPr lang="en-US" sz="2400" b="0" i="1" baseline="0" dirty="0" smtClean="0">
                <a:solidFill>
                  <a:srgbClr val="C00000"/>
                </a:solidFill>
              </a:rPr>
              <a:t>most </a:t>
            </a:r>
            <a:r>
              <a:rPr lang="en-US" sz="2400" b="0" i="1" baseline="0" dirty="0" smtClean="0">
                <a:solidFill>
                  <a:srgbClr val="C00000"/>
                </a:solidFill>
              </a:rPr>
              <a:t>interesting!</a:t>
            </a:r>
            <a:endParaRPr lang="en-US" sz="2400" b="0" i="1" baseline="0" dirty="0">
              <a:solidFill>
                <a:schemeClr val="accent6"/>
              </a:solidFill>
            </a:endParaRPr>
          </a:p>
          <a:p>
            <a:pPr>
              <a:defRPr/>
            </a:pPr>
            <a:endParaRPr lang="de-DE" sz="2800" baseline="0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aseline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aseline="0" dirty="0" smtClean="0">
                <a:solidFill>
                  <a:schemeClr val="accent6">
                    <a:lumMod val="75000"/>
                  </a:schemeClr>
                </a:solidFill>
              </a:rPr>
              <a:t>Enhanced yield of </a:t>
            </a:r>
            <a:r>
              <a:rPr lang="en-US" sz="2800" baseline="0" dirty="0">
                <a:solidFill>
                  <a:schemeClr val="accent6">
                    <a:lumMod val="75000"/>
                  </a:schemeClr>
                </a:solidFill>
              </a:rPr>
              <a:t>K</a:t>
            </a:r>
            <a:r>
              <a:rPr lang="en-US" sz="2800" baseline="30000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</a:p>
          <a:p>
            <a:pPr>
              <a:defRPr/>
            </a:pPr>
            <a:r>
              <a:rPr lang="de-DE" sz="2400" baseline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experiments</a:t>
            </a:r>
            <a:r>
              <a:rPr lang="ru-RU" sz="240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de-DE" sz="240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de-DE" sz="2400" baseline="0" dirty="0" err="1" smtClean="0">
                <a:solidFill>
                  <a:schemeClr val="tx1"/>
                </a:solidFill>
              </a:rPr>
              <a:t>KaoS</a:t>
            </a:r>
            <a:r>
              <a:rPr lang="de-DE" sz="2400" baseline="0" dirty="0" smtClean="0">
                <a:solidFill>
                  <a:schemeClr val="tx1"/>
                </a:solidFill>
              </a:rPr>
              <a:t> </a:t>
            </a:r>
            <a:r>
              <a:rPr lang="de-DE" sz="2400" b="0" baseline="0" dirty="0">
                <a:solidFill>
                  <a:schemeClr val="tx1"/>
                </a:solidFill>
              </a:rPr>
              <a:t>at</a:t>
            </a:r>
            <a:r>
              <a:rPr lang="de-DE" sz="2400" baseline="0" dirty="0">
                <a:solidFill>
                  <a:schemeClr val="tx1"/>
                </a:solidFill>
              </a:rPr>
              <a:t> SIS, AGS, </a:t>
            </a:r>
            <a:r>
              <a:rPr lang="de-DE" sz="2400" baseline="0" dirty="0" smtClean="0">
                <a:solidFill>
                  <a:schemeClr val="tx1"/>
                </a:solidFill>
              </a:rPr>
              <a:t>NA49 </a:t>
            </a:r>
            <a:r>
              <a:rPr lang="de-DE" sz="2400" b="0" baseline="0" dirty="0" smtClean="0">
                <a:solidFill>
                  <a:schemeClr val="tx1"/>
                </a:solidFill>
              </a:rPr>
              <a:t>at </a:t>
            </a:r>
            <a:r>
              <a:rPr lang="de-DE" sz="2400" b="0" baseline="0" dirty="0" err="1" smtClean="0">
                <a:solidFill>
                  <a:schemeClr val="tx1"/>
                </a:solidFill>
              </a:rPr>
              <a:t>low</a:t>
            </a:r>
            <a:r>
              <a:rPr lang="de-DE" sz="2400" b="0" baseline="0" dirty="0" smtClean="0">
                <a:solidFill>
                  <a:schemeClr val="tx1"/>
                </a:solidFill>
              </a:rPr>
              <a:t> </a:t>
            </a:r>
            <a:r>
              <a:rPr lang="de-DE" sz="2400" b="0" baseline="0" dirty="0" err="1" smtClean="0">
                <a:solidFill>
                  <a:schemeClr val="tx1"/>
                </a:solidFill>
              </a:rPr>
              <a:t>energies</a:t>
            </a:r>
            <a:r>
              <a:rPr lang="de-DE" sz="2400" b="0" baseline="0" dirty="0" smtClean="0">
                <a:solidFill>
                  <a:schemeClr val="tx1"/>
                </a:solidFill>
              </a:rPr>
              <a:t> </a:t>
            </a:r>
            <a:r>
              <a:rPr lang="de-DE" sz="2400" b="0" baseline="0" dirty="0" err="1" smtClean="0">
                <a:solidFill>
                  <a:schemeClr val="tx1"/>
                </a:solidFill>
              </a:rPr>
              <a:t>of</a:t>
            </a:r>
            <a:r>
              <a:rPr lang="de-DE" sz="2400" b="0" baseline="0" dirty="0" smtClean="0">
                <a:solidFill>
                  <a:schemeClr val="tx1"/>
                </a:solidFill>
              </a:rPr>
              <a:t> SPS </a:t>
            </a:r>
            <a:endParaRPr lang="de-DE" sz="2400" b="0" baseline="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de-DE" sz="2400" baseline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de-DE" sz="2400" baseline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2800" baseline="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Horn-</a:t>
            </a:r>
            <a:r>
              <a:rPr lang="de-DE" sz="2800" baseline="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e</a:t>
            </a:r>
            <a:r>
              <a:rPr lang="de-DE" sz="2800" baseline="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ffect</a:t>
            </a:r>
            <a:r>
              <a:rPr lang="de-DE" sz="2800" baseline="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de-DE" sz="2400" b="0" baseline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</a:t>
            </a:r>
            <a:r>
              <a:rPr lang="en-US" sz="2400" b="0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irregular </a:t>
            </a:r>
            <a:r>
              <a:rPr lang="en-US" sz="2400" b="0" baseline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behaviour</a:t>
            </a:r>
            <a:r>
              <a:rPr lang="en-US" sz="2400" b="0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 K</a:t>
            </a:r>
            <a:r>
              <a:rPr lang="en-US" sz="2400" b="0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sz="2400" b="0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l-GR" sz="2400" b="0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</a:t>
            </a:r>
            <a:r>
              <a:rPr lang="en-US" sz="2400" b="0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sz="2400" b="0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kern="0" baseline="0" dirty="0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2800" kern="0" baseline="0" dirty="0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Step-effect</a:t>
            </a:r>
            <a:r>
              <a:rPr lang="en-US" sz="2400" b="0" kern="0" baseline="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b="0" kern="0" baseline="0" dirty="0">
                <a:solidFill>
                  <a:schemeClr val="tx2"/>
                </a:solidFill>
                <a:cs typeface="Times New Roman" pitchFamily="18" charset="0"/>
              </a:rPr>
              <a:t>in Inverse Slope of Kaon </a:t>
            </a:r>
            <a:r>
              <a:rPr lang="en-US" sz="2400" b="0" kern="0" baseline="0" dirty="0" smtClean="0">
                <a:solidFill>
                  <a:schemeClr val="tx2"/>
                </a:solidFill>
                <a:cs typeface="Times New Roman" pitchFamily="18" charset="0"/>
              </a:rPr>
              <a:t>p</a:t>
            </a:r>
            <a:r>
              <a:rPr lang="en-US" sz="2400" b="0" kern="0" baseline="-25000" dirty="0" smtClean="0">
                <a:solidFill>
                  <a:schemeClr val="tx2"/>
                </a:solidFill>
                <a:cs typeface="Times New Roman" pitchFamily="18" charset="0"/>
              </a:rPr>
              <a:t>t</a:t>
            </a:r>
            <a:r>
              <a:rPr lang="en-US" sz="2400" b="0" kern="0" baseline="0" dirty="0" smtClean="0">
                <a:solidFill>
                  <a:schemeClr val="tx2"/>
                </a:solidFill>
                <a:cs typeface="Times New Roman" pitchFamily="18" charset="0"/>
              </a:rPr>
              <a:t> Distributions   </a:t>
            </a:r>
            <a:endParaRPr lang="ru-RU" sz="2400" b="0" kern="0" baseline="0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de-DE" sz="2400" baseline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</a:t>
            </a:r>
            <a:r>
              <a:rPr lang="de-DE" sz="2400" baseline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xperiments</a:t>
            </a:r>
            <a:r>
              <a:rPr lang="de-DE" sz="240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      </a:t>
            </a:r>
            <a:r>
              <a:rPr lang="de-DE" sz="2400" baseline="0" dirty="0" smtClean="0">
                <a:solidFill>
                  <a:schemeClr val="tx1"/>
                </a:solidFill>
              </a:rPr>
              <a:t>NA49, </a:t>
            </a:r>
            <a:r>
              <a:rPr lang="de-DE" sz="2400" baseline="0" dirty="0" smtClean="0">
                <a:solidFill>
                  <a:schemeClr val="tx1"/>
                </a:solidFill>
              </a:rPr>
              <a:t>STAR (BES RHIC </a:t>
            </a:r>
            <a:r>
              <a:rPr lang="de-DE" sz="2400" baseline="0" dirty="0" err="1" smtClean="0">
                <a:solidFill>
                  <a:schemeClr val="tx1"/>
                </a:solidFill>
              </a:rPr>
              <a:t>program</a:t>
            </a:r>
            <a:r>
              <a:rPr lang="de-DE" sz="2400" baseline="0" dirty="0" smtClean="0">
                <a:solidFill>
                  <a:schemeClr val="tx1"/>
                </a:solidFill>
              </a:rPr>
              <a:t>)</a:t>
            </a:r>
          </a:p>
          <a:p>
            <a:pPr>
              <a:defRPr/>
            </a:pPr>
            <a:endParaRPr lang="de-DE" sz="2400" baseline="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de-DE" sz="280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Projects: </a:t>
            </a:r>
            <a:r>
              <a:rPr lang="de-DE" sz="2400" baseline="0" dirty="0" smtClean="0">
                <a:solidFill>
                  <a:schemeClr val="tx1"/>
                </a:solidFill>
              </a:rPr>
              <a:t>FAIR/CBM</a:t>
            </a:r>
            <a:r>
              <a:rPr lang="de-DE" sz="2400" baseline="0" dirty="0" smtClean="0">
                <a:solidFill>
                  <a:schemeClr val="tx1"/>
                </a:solidFill>
              </a:rPr>
              <a:t>, </a:t>
            </a:r>
            <a:r>
              <a:rPr lang="de-DE" sz="2400" baseline="0" dirty="0" smtClean="0">
                <a:solidFill>
                  <a:schemeClr val="tx1"/>
                </a:solidFill>
              </a:rPr>
              <a:t>NICA/MPD, BM&amp;N</a:t>
            </a:r>
            <a:endParaRPr lang="de-DE" sz="2400" baseline="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de-DE" sz="2800" baseline="0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defRPr/>
            </a:pPr>
            <a:endParaRPr lang="ru-RU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8964613" cy="792832"/>
          </a:xfrm>
        </p:spPr>
        <p:txBody>
          <a:bodyPr/>
          <a:lstStyle/>
          <a:p>
            <a:pPr eaLnBrk="1" hangingPunct="1"/>
            <a:r>
              <a:rPr lang="en-US" sz="3200" b="1" baseline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Enhanced yield of K</a:t>
            </a:r>
            <a:r>
              <a:rPr lang="en-US" sz="3200" b="1" baseline="300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subthreshold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kaon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production</a:t>
            </a:r>
            <a:endParaRPr lang="el-GR" sz="32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28" name="Text Box 7"/>
          <p:cNvSpPr txBox="1">
            <a:spLocks noChangeArrowheads="1"/>
          </p:cNvSpPr>
          <p:nvPr/>
        </p:nvSpPr>
        <p:spPr bwMode="auto">
          <a:xfrm>
            <a:off x="3995936" y="1196752"/>
            <a:ext cx="5004048" cy="163121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dirty="0" smtClean="0">
                <a:solidFill>
                  <a:schemeClr val="tx2"/>
                </a:solidFill>
              </a:rPr>
              <a:t>Transport models with NN-interactions</a:t>
            </a:r>
          </a:p>
          <a:p>
            <a:pPr>
              <a:buFont typeface="Arial" pitchFamily="34" charset="0"/>
              <a:buChar char="•"/>
            </a:pPr>
            <a:r>
              <a:rPr lang="en-US" sz="2000" baseline="0" dirty="0">
                <a:solidFill>
                  <a:srgbClr val="C00000"/>
                </a:solidFill>
              </a:rPr>
              <a:t> </a:t>
            </a:r>
            <a:r>
              <a:rPr lang="en-US" sz="2000" baseline="0" dirty="0" smtClean="0">
                <a:solidFill>
                  <a:srgbClr val="C00000"/>
                </a:solidFill>
              </a:rPr>
              <a:t>underestimate</a:t>
            </a:r>
            <a:r>
              <a:rPr lang="en-US" sz="2000" baseline="0" dirty="0" smtClean="0">
                <a:solidFill>
                  <a:schemeClr val="tx1"/>
                </a:solidFill>
              </a:rPr>
              <a:t> yield of  K</a:t>
            </a:r>
            <a:r>
              <a:rPr lang="en-US" sz="2000" baseline="30000" dirty="0" smtClean="0">
                <a:solidFill>
                  <a:schemeClr val="tx1"/>
                </a:solidFill>
              </a:rPr>
              <a:t>+</a:t>
            </a:r>
            <a:r>
              <a:rPr lang="en-US" sz="2000" baseline="0" dirty="0" smtClean="0">
                <a:solidFill>
                  <a:schemeClr val="tx1"/>
                </a:solidFill>
              </a:rPr>
              <a:t> by a </a:t>
            </a:r>
            <a:r>
              <a:rPr lang="en-US" sz="2000" baseline="0" dirty="0" smtClean="0"/>
              <a:t>factor of 6 </a:t>
            </a:r>
          </a:p>
          <a:p>
            <a:pPr>
              <a:buFont typeface="Arial" pitchFamily="34" charset="0"/>
              <a:buChar char="•"/>
            </a:pPr>
            <a:r>
              <a:rPr lang="en-US" sz="2000" baseline="0" dirty="0">
                <a:solidFill>
                  <a:srgbClr val="C00000"/>
                </a:solidFill>
              </a:rPr>
              <a:t> </a:t>
            </a:r>
            <a:r>
              <a:rPr lang="en-US" sz="2000" baseline="0" dirty="0" smtClean="0">
                <a:solidFill>
                  <a:srgbClr val="C00000"/>
                </a:solidFill>
              </a:rPr>
              <a:t>overestimate</a:t>
            </a:r>
            <a:r>
              <a:rPr lang="en-US" sz="2000" baseline="0" dirty="0" smtClean="0">
                <a:solidFill>
                  <a:schemeClr val="tx1"/>
                </a:solidFill>
              </a:rPr>
              <a:t> yield of  K</a:t>
            </a:r>
            <a:r>
              <a:rPr lang="en-US" sz="2000" baseline="30000" dirty="0" smtClean="0">
                <a:solidFill>
                  <a:schemeClr val="tx1"/>
                </a:solidFill>
              </a:rPr>
              <a:t>-</a:t>
            </a:r>
          </a:p>
          <a:p>
            <a:endParaRPr lang="en-US" sz="2000" baseline="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endParaRPr lang="el-GR" sz="2000" b="1" baseline="0" dirty="0">
              <a:solidFill>
                <a:schemeClr val="accent2"/>
              </a:solidFill>
              <a:cs typeface="Times New Roman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572000" y="2852936"/>
            <a:ext cx="29718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baseline="0" dirty="0">
                <a:solidFill>
                  <a:schemeClr val="tx2"/>
                </a:solidFill>
              </a:rPr>
              <a:t>J. Phys. G: </a:t>
            </a:r>
            <a:r>
              <a:rPr lang="en-US" b="0" i="1" baseline="0" dirty="0" err="1">
                <a:solidFill>
                  <a:schemeClr val="tx2"/>
                </a:solidFill>
              </a:rPr>
              <a:t>Nucl</a:t>
            </a:r>
            <a:r>
              <a:rPr lang="en-US" b="0" i="1" baseline="0" dirty="0">
                <a:solidFill>
                  <a:schemeClr val="tx2"/>
                </a:solidFill>
              </a:rPr>
              <a:t>. Part. Phys. 27 (2001) </a:t>
            </a:r>
            <a:r>
              <a:rPr lang="en-US" b="0" i="1" baseline="0" dirty="0" smtClean="0">
                <a:solidFill>
                  <a:schemeClr val="tx2"/>
                </a:solidFill>
              </a:rPr>
              <a:t>275</a:t>
            </a:r>
            <a:endParaRPr lang="ru-RU" b="0" i="1" dirty="0">
              <a:solidFill>
                <a:schemeClr val="tx2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475656" y="1628800"/>
            <a:ext cx="2662064" cy="936104"/>
          </a:xfrm>
        </p:spPr>
        <p:txBody>
          <a:bodyPr/>
          <a:lstStyle/>
          <a:p>
            <a:pPr>
              <a:buNone/>
            </a:pPr>
            <a:r>
              <a:rPr lang="en-US" b="1" dirty="0" err="1" smtClean="0"/>
              <a:t>KaoS</a:t>
            </a:r>
            <a:r>
              <a:rPr lang="en-US" b="1" dirty="0" smtClean="0"/>
              <a:t> at SIS</a:t>
            </a:r>
            <a:endParaRPr lang="ru-RU" b="1" dirty="0"/>
          </a:p>
        </p:txBody>
      </p:sp>
      <p:pic>
        <p:nvPicPr>
          <p:cNvPr id="7" name="Рисунок 6" descr="kaos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348880"/>
            <a:ext cx="4095750" cy="3867150"/>
          </a:xfrm>
          <a:prstGeom prst="rect">
            <a:avLst/>
          </a:prstGeom>
        </p:spPr>
      </p:pic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851920" y="3861048"/>
            <a:ext cx="5004048" cy="3477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dirty="0" smtClean="0">
                <a:solidFill>
                  <a:schemeClr val="tx2"/>
                </a:solidFill>
              </a:rPr>
              <a:t>RQMD:</a:t>
            </a:r>
          </a:p>
          <a:p>
            <a:pPr>
              <a:buFont typeface="Arial" pitchFamily="34" charset="0"/>
              <a:buChar char="•"/>
            </a:pPr>
            <a:r>
              <a:rPr lang="en-US" sz="2000" baseline="0" dirty="0">
                <a:solidFill>
                  <a:schemeClr val="tx2"/>
                </a:solidFill>
              </a:rPr>
              <a:t> </a:t>
            </a:r>
            <a:r>
              <a:rPr lang="en-US" sz="2000" baseline="0" dirty="0" smtClean="0">
                <a:solidFill>
                  <a:schemeClr val="tx2"/>
                </a:solidFill>
              </a:rPr>
              <a:t>K</a:t>
            </a:r>
            <a:r>
              <a:rPr lang="en-US" sz="2000" baseline="30000" dirty="0" smtClean="0">
                <a:solidFill>
                  <a:schemeClr val="tx2"/>
                </a:solidFill>
              </a:rPr>
              <a:t>+ </a:t>
            </a:r>
            <a:r>
              <a:rPr lang="en-US" sz="2000" baseline="0" dirty="0" smtClean="0">
                <a:solidFill>
                  <a:schemeClr val="tx2"/>
                </a:solidFill>
              </a:rPr>
              <a:t>N repulsive potential</a:t>
            </a:r>
          </a:p>
          <a:p>
            <a:pPr>
              <a:buFont typeface="Arial" pitchFamily="34" charset="0"/>
              <a:buChar char="•"/>
            </a:pPr>
            <a:r>
              <a:rPr lang="en-US" sz="2000" baseline="0" dirty="0">
                <a:solidFill>
                  <a:schemeClr val="tx2"/>
                </a:solidFill>
              </a:rPr>
              <a:t> </a:t>
            </a:r>
            <a:r>
              <a:rPr lang="en-US" sz="2000" baseline="0" dirty="0" smtClean="0">
                <a:solidFill>
                  <a:schemeClr val="tx2"/>
                </a:solidFill>
              </a:rPr>
              <a:t> K</a:t>
            </a:r>
            <a:r>
              <a:rPr lang="en-US" sz="2000" baseline="30000" dirty="0" smtClean="0">
                <a:solidFill>
                  <a:schemeClr val="tx2"/>
                </a:solidFill>
              </a:rPr>
              <a:t>- </a:t>
            </a:r>
            <a:r>
              <a:rPr lang="en-US" sz="2000" baseline="0" dirty="0" smtClean="0">
                <a:solidFill>
                  <a:schemeClr val="tx2"/>
                </a:solidFill>
              </a:rPr>
              <a:t>N attractive potential</a:t>
            </a:r>
          </a:p>
          <a:p>
            <a:pPr>
              <a:buFont typeface="Arial" pitchFamily="34" charset="0"/>
              <a:buChar char="•"/>
            </a:pPr>
            <a:r>
              <a:rPr lang="en-US" sz="2000" baseline="0" dirty="0">
                <a:solidFill>
                  <a:schemeClr val="tx2"/>
                </a:solidFill>
              </a:rPr>
              <a:t> </a:t>
            </a:r>
            <a:r>
              <a:rPr lang="en-US" sz="2000" baseline="0" dirty="0" smtClean="0">
                <a:solidFill>
                  <a:schemeClr val="tx2"/>
                </a:solidFill>
              </a:rPr>
              <a:t>Momentum dependent </a:t>
            </a:r>
            <a:r>
              <a:rPr lang="en-US" sz="2000" baseline="0" dirty="0" err="1" smtClean="0">
                <a:solidFill>
                  <a:schemeClr val="tx2"/>
                </a:solidFill>
              </a:rPr>
              <a:t>Skyrme</a:t>
            </a:r>
            <a:r>
              <a:rPr lang="en-US" sz="2000" baseline="0" dirty="0" smtClean="0">
                <a:solidFill>
                  <a:schemeClr val="tx2"/>
                </a:solidFill>
              </a:rPr>
              <a:t> forces</a:t>
            </a:r>
          </a:p>
          <a:p>
            <a:pPr>
              <a:buFont typeface="Arial" pitchFamily="34" charset="0"/>
              <a:buChar char="•"/>
            </a:pPr>
            <a:r>
              <a:rPr lang="en-US" sz="2000" baseline="0" dirty="0">
                <a:solidFill>
                  <a:schemeClr val="tx2"/>
                </a:solidFill>
              </a:rPr>
              <a:t> C</a:t>
            </a:r>
            <a:r>
              <a:rPr lang="en-US" sz="2000" baseline="0" dirty="0" smtClean="0">
                <a:solidFill>
                  <a:schemeClr val="tx2"/>
                </a:solidFill>
              </a:rPr>
              <a:t>ompression parameter</a:t>
            </a:r>
          </a:p>
          <a:p>
            <a:pPr lvl="1">
              <a:buFont typeface="Wingdings" pitchFamily="2" charset="2"/>
              <a:buChar char="ü"/>
            </a:pPr>
            <a:r>
              <a:rPr lang="en-US" sz="2000" baseline="0" dirty="0">
                <a:solidFill>
                  <a:schemeClr val="tx2"/>
                </a:solidFill>
              </a:rPr>
              <a:t> </a:t>
            </a:r>
            <a:r>
              <a:rPr lang="en-US" sz="2000" baseline="0" dirty="0" smtClean="0">
                <a:solidFill>
                  <a:schemeClr val="tx2"/>
                </a:solidFill>
              </a:rPr>
              <a:t>soft </a:t>
            </a:r>
            <a:r>
              <a:rPr lang="en-US" sz="2000" baseline="0" dirty="0" smtClean="0">
                <a:solidFill>
                  <a:schemeClr val="tx2"/>
                </a:solidFill>
              </a:rPr>
              <a:t>~ </a:t>
            </a:r>
            <a:r>
              <a:rPr lang="en-US" sz="2000" baseline="0" dirty="0" smtClean="0">
                <a:solidFill>
                  <a:schemeClr val="tx2"/>
                </a:solidFill>
              </a:rPr>
              <a:t>200 MeV</a:t>
            </a:r>
          </a:p>
          <a:p>
            <a:pPr lvl="1">
              <a:buFont typeface="Wingdings" pitchFamily="2" charset="2"/>
              <a:buChar char="ü"/>
            </a:pPr>
            <a:r>
              <a:rPr lang="en-US" sz="2000" baseline="0" dirty="0">
                <a:solidFill>
                  <a:schemeClr val="tx2"/>
                </a:solidFill>
              </a:rPr>
              <a:t> </a:t>
            </a:r>
            <a:r>
              <a:rPr lang="en-US" sz="2000" baseline="0" dirty="0" smtClean="0">
                <a:solidFill>
                  <a:schemeClr val="tx2"/>
                </a:solidFill>
              </a:rPr>
              <a:t>hard ~ 380 </a:t>
            </a:r>
            <a:r>
              <a:rPr lang="en-US" sz="2000" baseline="0" dirty="0" smtClean="0">
                <a:solidFill>
                  <a:schemeClr val="tx2"/>
                </a:solidFill>
              </a:rPr>
              <a:t>MeV</a:t>
            </a:r>
          </a:p>
          <a:p>
            <a:pPr lvl="1">
              <a:buFont typeface="Wingdings" pitchFamily="2" charset="2"/>
              <a:buChar char="ü"/>
            </a:pPr>
            <a:endParaRPr lang="en-US" sz="2000" baseline="0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000" baseline="0" dirty="0" smtClean="0">
              <a:solidFill>
                <a:schemeClr val="tx2"/>
              </a:solidFill>
            </a:endParaRPr>
          </a:p>
          <a:p>
            <a:endParaRPr lang="en-US" sz="2000" baseline="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endParaRPr lang="el-GR" sz="2000" b="1" baseline="0" dirty="0">
              <a:solidFill>
                <a:schemeClr val="accent2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8964613" cy="633412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chemeClr val="accent2"/>
                </a:solidFill>
              </a:rPr>
              <a:t>Excitation functions of K</a:t>
            </a:r>
            <a:r>
              <a:rPr lang="en-US" sz="2800" b="1" baseline="30000" dirty="0" smtClean="0">
                <a:solidFill>
                  <a:schemeClr val="accent2"/>
                </a:solidFill>
              </a:rPr>
              <a:t>+</a:t>
            </a:r>
            <a:r>
              <a:rPr lang="en-US" sz="2800" b="1" dirty="0" smtClean="0">
                <a:solidFill>
                  <a:schemeClr val="accent2"/>
                </a:solidFill>
              </a:rPr>
              <a:t>/</a:t>
            </a:r>
            <a:r>
              <a:rPr lang="el-GR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800" b="1" baseline="30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="1" baseline="30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l-GR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800" b="1" baseline="30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ratios</a:t>
            </a:r>
            <a:endParaRPr lang="el-GR" sz="28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28" name="Text Box 7"/>
          <p:cNvSpPr txBox="1">
            <a:spLocks noChangeArrowheads="1"/>
          </p:cNvSpPr>
          <p:nvPr/>
        </p:nvSpPr>
        <p:spPr bwMode="auto">
          <a:xfrm>
            <a:off x="4904019" y="980728"/>
            <a:ext cx="3851275" cy="3477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aseline="0" dirty="0" smtClean="0">
                <a:solidFill>
                  <a:srgbClr val="C00000"/>
                </a:solidFill>
              </a:rPr>
              <a:t> Clear evidence for “horn” structure in </a:t>
            </a:r>
            <a:r>
              <a:rPr lang="en-US" sz="2000" baseline="0" dirty="0" smtClean="0">
                <a:solidFill>
                  <a:srgbClr val="C00000"/>
                </a:solidFill>
              </a:rPr>
              <a:t>K</a:t>
            </a:r>
            <a:r>
              <a:rPr lang="en-US" sz="2000" baseline="30000" dirty="0" smtClean="0">
                <a:solidFill>
                  <a:srgbClr val="C00000"/>
                </a:solidFill>
              </a:rPr>
              <a:t>+</a:t>
            </a:r>
            <a:r>
              <a:rPr lang="en-US" sz="2000" baseline="0" dirty="0" smtClean="0">
                <a:solidFill>
                  <a:srgbClr val="C00000"/>
                </a:solidFill>
              </a:rPr>
              <a:t>/</a:t>
            </a:r>
            <a:r>
              <a:rPr lang="el-GR" sz="2000" baseline="0" dirty="0" smtClean="0">
                <a:solidFill>
                  <a:srgbClr val="C00000"/>
                </a:solidFill>
              </a:rPr>
              <a:t>π</a:t>
            </a:r>
            <a:r>
              <a:rPr lang="en-US" sz="2000" baseline="30000" dirty="0" smtClean="0">
                <a:solidFill>
                  <a:srgbClr val="C00000"/>
                </a:solidFill>
              </a:rPr>
              <a:t>+</a:t>
            </a:r>
            <a:r>
              <a:rPr lang="en-US" sz="2000" baseline="0" dirty="0" smtClean="0">
                <a:solidFill>
                  <a:srgbClr val="C00000"/>
                </a:solidFill>
              </a:rPr>
              <a:t> </a:t>
            </a:r>
            <a:r>
              <a:rPr lang="en-US" sz="2000" baseline="0" dirty="0" smtClean="0">
                <a:solidFill>
                  <a:srgbClr val="C00000"/>
                </a:solidFill>
              </a:rPr>
              <a:t>at </a:t>
            </a:r>
            <a:r>
              <a:rPr lang="en-US" sz="2000" baseline="0" dirty="0">
                <a:solidFill>
                  <a:srgbClr val="C00000"/>
                </a:solidFill>
                <a:cs typeface="Times New Roman" pitchFamily="18" charset="0"/>
              </a:rPr>
              <a:t>~30 A GeV </a:t>
            </a:r>
            <a:r>
              <a:rPr lang="en-US" sz="2000" baseline="0" dirty="0" smtClean="0">
                <a:solidFill>
                  <a:srgbClr val="C00000"/>
                </a:solidFill>
              </a:rPr>
              <a:t>!</a:t>
            </a:r>
          </a:p>
          <a:p>
            <a:endParaRPr lang="en-US" sz="2000" baseline="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aseline="0" dirty="0" smtClean="0">
                <a:solidFill>
                  <a:srgbClr val="C00000"/>
                </a:solidFill>
              </a:rPr>
              <a:t> Non-horn structure in K</a:t>
            </a:r>
            <a:r>
              <a:rPr lang="en-US" sz="2000" baseline="30000" dirty="0" smtClean="0">
                <a:solidFill>
                  <a:srgbClr val="C00000"/>
                </a:solidFill>
              </a:rPr>
              <a:t>-</a:t>
            </a:r>
            <a:r>
              <a:rPr lang="en-US" sz="2000" baseline="0" dirty="0" smtClean="0">
                <a:solidFill>
                  <a:srgbClr val="C00000"/>
                </a:solidFill>
              </a:rPr>
              <a:t>/</a:t>
            </a:r>
            <a:r>
              <a:rPr lang="el-GR" sz="2000" baseline="0" dirty="0" smtClean="0">
                <a:solidFill>
                  <a:srgbClr val="C00000"/>
                </a:solidFill>
              </a:rPr>
              <a:t>π</a:t>
            </a:r>
            <a:r>
              <a:rPr lang="en-US" sz="2000" baseline="30000" dirty="0" smtClean="0">
                <a:solidFill>
                  <a:srgbClr val="C00000"/>
                </a:solidFill>
              </a:rPr>
              <a:t>-</a:t>
            </a:r>
            <a:r>
              <a:rPr lang="en-US" sz="2000" baseline="0" dirty="0" smtClean="0">
                <a:solidFill>
                  <a:srgbClr val="C00000"/>
                </a:solidFill>
              </a:rPr>
              <a:t>  </a:t>
            </a:r>
            <a:endParaRPr lang="en-US" sz="2000" baseline="0" dirty="0" smtClean="0">
              <a:solidFill>
                <a:srgbClr val="C00000"/>
              </a:solidFill>
            </a:endParaRP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000" b="1" baseline="0" dirty="0" smtClean="0">
                <a:solidFill>
                  <a:schemeClr val="accent2"/>
                </a:solidFill>
                <a:cs typeface="Times New Roman" pitchFamily="18" charset="0"/>
              </a:rPr>
              <a:t> “</a:t>
            </a:r>
            <a:r>
              <a:rPr lang="en-US" sz="2000" b="1" baseline="0" dirty="0">
                <a:solidFill>
                  <a:schemeClr val="accent2"/>
                </a:solidFill>
                <a:cs typeface="Times New Roman" pitchFamily="18" charset="0"/>
              </a:rPr>
              <a:t>horn</a:t>
            </a:r>
            <a:r>
              <a:rPr lang="en-US" sz="2000" b="1" baseline="0" dirty="0" smtClean="0">
                <a:solidFill>
                  <a:schemeClr val="accent2"/>
                </a:solidFill>
                <a:cs typeface="Times New Roman" pitchFamily="18" charset="0"/>
              </a:rPr>
              <a:t>” </a:t>
            </a:r>
            <a:r>
              <a:rPr lang="en-US" sz="2000" baseline="0" dirty="0" smtClean="0">
                <a:solidFill>
                  <a:schemeClr val="accent2"/>
                </a:solidFill>
                <a:cs typeface="Times New Roman" pitchFamily="18" charset="0"/>
              </a:rPr>
              <a:t>was</a:t>
            </a:r>
            <a:r>
              <a:rPr lang="en-US" sz="2000" b="1" baseline="0" dirty="0" smtClean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en-US" sz="2000" b="1" baseline="0" dirty="0">
                <a:solidFill>
                  <a:srgbClr val="C00000"/>
                </a:solidFill>
                <a:cs typeface="Times New Roman" pitchFamily="18" charset="0"/>
              </a:rPr>
              <a:t>not reproduced </a:t>
            </a:r>
            <a:r>
              <a:rPr lang="en-US" sz="2000" b="1" baseline="0" dirty="0">
                <a:solidFill>
                  <a:schemeClr val="accent2"/>
                </a:solidFill>
                <a:cs typeface="Times New Roman" pitchFamily="18" charset="0"/>
              </a:rPr>
              <a:t>by </a:t>
            </a:r>
            <a:r>
              <a:rPr lang="en-US" sz="2000" b="1" baseline="0" dirty="0" smtClean="0">
                <a:solidFill>
                  <a:schemeClr val="accent2"/>
                </a:solidFill>
                <a:cs typeface="Times New Roman" pitchFamily="18" charset="0"/>
              </a:rPr>
              <a:t>transport models (without PT)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000" baseline="0" dirty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en-US" sz="2000" baseline="0" dirty="0" smtClean="0">
                <a:solidFill>
                  <a:schemeClr val="accent2"/>
                </a:solidFill>
                <a:cs typeface="Times New Roman" pitchFamily="18" charset="0"/>
              </a:rPr>
              <a:t>“step” in inverse slop parameter</a:t>
            </a:r>
            <a:endParaRPr lang="en-US" sz="2000" b="1" baseline="0" dirty="0" smtClean="0">
              <a:solidFill>
                <a:schemeClr val="accent2"/>
              </a:solidFill>
              <a:cs typeface="Times New Roman" pitchFamily="18" charset="0"/>
            </a:endParaRP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000" baseline="0" dirty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en-US" sz="2000" baseline="0" dirty="0" smtClean="0">
                <a:solidFill>
                  <a:srgbClr val="C00000"/>
                </a:solidFill>
                <a:cs typeface="Times New Roman" pitchFamily="18" charset="0"/>
              </a:rPr>
              <a:t>New degrees of freedom?</a:t>
            </a:r>
            <a:endParaRPr lang="en-US" sz="2000" b="1" baseline="0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l-GR" sz="2000" b="1" baseline="0" dirty="0">
              <a:solidFill>
                <a:schemeClr val="accent2"/>
              </a:solidFill>
              <a:cs typeface="Times New Roman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065643" y="703729"/>
            <a:ext cx="3744416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 dirty="0" err="1">
                <a:solidFill>
                  <a:schemeClr val="accent1">
                    <a:lumMod val="50000"/>
                  </a:schemeClr>
                </a:solidFill>
              </a:rPr>
              <a:t>Phys.Rev</a:t>
            </a:r>
            <a:r>
              <a:rPr lang="en-US" sz="1800" i="1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US" sz="1800" b="1" i="1" dirty="0">
                <a:solidFill>
                  <a:schemeClr val="accent1">
                    <a:lumMod val="50000"/>
                  </a:schemeClr>
                </a:solidFill>
              </a:rPr>
              <a:t>C69</a:t>
            </a:r>
            <a:r>
              <a:rPr lang="en-US" sz="1800" i="1" dirty="0">
                <a:solidFill>
                  <a:schemeClr val="accent1">
                    <a:lumMod val="50000"/>
                  </a:schemeClr>
                </a:solidFill>
              </a:rPr>
              <a:t> (2004) 015202 PRL </a:t>
            </a:r>
            <a:r>
              <a:rPr lang="en-US" sz="1800" b="1" i="1" dirty="0">
                <a:solidFill>
                  <a:schemeClr val="accent1">
                    <a:lumMod val="50000"/>
                  </a:schemeClr>
                </a:solidFill>
              </a:rPr>
              <a:t>92</a:t>
            </a:r>
            <a:r>
              <a:rPr lang="en-US" sz="1800" i="1" dirty="0">
                <a:solidFill>
                  <a:schemeClr val="accent1">
                    <a:lumMod val="50000"/>
                  </a:schemeClr>
                </a:solidFill>
              </a:rPr>
              <a:t> (2004) 013302</a:t>
            </a:r>
            <a:endParaRPr lang="ru-RU" sz="18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631" y="980728"/>
            <a:ext cx="2853744" cy="237812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3" y="3871567"/>
            <a:ext cx="2805751" cy="220613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4005064"/>
            <a:ext cx="2802713" cy="24006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34082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Is ‘horn’-effect a signal of PT?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892480" cy="5544616"/>
          </a:xfrm>
        </p:spPr>
        <p:txBody>
          <a:bodyPr/>
          <a:lstStyle/>
          <a:p>
            <a:pPr eaLnBrk="1" hangingPunct="1"/>
            <a:r>
              <a:rPr lang="en-US" sz="28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J. </a:t>
            </a:r>
            <a:r>
              <a:rPr lang="en-US" sz="280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Rafelski</a:t>
            </a:r>
            <a:r>
              <a:rPr lang="en-US" sz="28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Phys. Rep. </a:t>
            </a:r>
            <a:r>
              <a:rPr lang="en-US" sz="2800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88 (1982) 331</a:t>
            </a: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None/>
            </a:pPr>
            <a:r>
              <a:rPr lang="de-DE" sz="2800" b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Strangeness</a:t>
            </a:r>
            <a:r>
              <a:rPr lang="de-DE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2800" b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</a:t>
            </a:r>
            <a:r>
              <a:rPr lang="de-DE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de-DE" sz="2800" b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good</a:t>
            </a:r>
            <a:r>
              <a:rPr lang="de-DE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2800" b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signal</a:t>
            </a:r>
            <a:r>
              <a:rPr lang="de-DE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2800" b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</a:t>
            </a:r>
            <a:r>
              <a:rPr lang="de-DE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2800" b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deconfinement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 Strangeness production </a:t>
            </a:r>
          </a:p>
          <a:p>
            <a:pPr eaLnBrk="1" hangingPunct="1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hadronic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matter: </a:t>
            </a:r>
          </a:p>
          <a:p>
            <a:pPr eaLnBrk="1" hangingPunct="1">
              <a:buNone/>
            </a:pP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N+N -&gt; N+</a:t>
            </a:r>
            <a:r>
              <a:rPr lang="el-GR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Λ</a:t>
            </a:r>
            <a:r>
              <a:rPr lang="de-DE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+K   </a:t>
            </a:r>
            <a:r>
              <a:rPr lang="de-DE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requires</a:t>
            </a:r>
            <a:r>
              <a:rPr lang="de-DE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el-GR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</a:t>
            </a:r>
            <a:r>
              <a:rPr lang="de-DE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 = 670 </a:t>
            </a:r>
            <a:r>
              <a:rPr lang="de-DE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MeV</a:t>
            </a:r>
            <a:r>
              <a:rPr lang="de-DE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eaLnBrk="1" hangingPunct="1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</a:t>
            </a:r>
            <a:r>
              <a:rPr lang="de-DE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+N -&gt; </a:t>
            </a:r>
            <a:r>
              <a:rPr lang="el-GR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Λ</a:t>
            </a:r>
            <a:r>
              <a:rPr lang="de-DE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+K   </a:t>
            </a:r>
            <a:r>
              <a:rPr lang="de-DE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requires</a:t>
            </a:r>
            <a:r>
              <a:rPr lang="de-DE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el-GR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</a:t>
            </a:r>
            <a:r>
              <a:rPr lang="de-DE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 = 535 </a:t>
            </a:r>
            <a:r>
              <a:rPr lang="de-DE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MeV</a:t>
            </a:r>
            <a:r>
              <a:rPr lang="de-DE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QGP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eaLnBrk="1" hangingPunct="1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quarks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requires</a:t>
            </a:r>
            <a:r>
              <a:rPr lang="de-DE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el-GR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</a:t>
            </a:r>
            <a:r>
              <a:rPr lang="de-DE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 = 300 </a:t>
            </a:r>
            <a:r>
              <a:rPr lang="de-DE" sz="2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MeV</a:t>
            </a:r>
            <a:r>
              <a:rPr lang="de-DE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- </a:t>
            </a:r>
            <a:r>
              <a:rPr lang="de-DE" sz="2800" b="1" dirty="0" err="1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cheaper</a:t>
            </a:r>
            <a:r>
              <a:rPr lang="de-DE" sz="28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! </a:t>
            </a:r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Gazditzki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, M.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Gorenstein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, 1999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eaLnBrk="1" hangingPunct="1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SMES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with PT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Arial" pitchFamily="34" charset="0"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	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977307"/>
              </p:ext>
            </p:extLst>
          </p:nvPr>
        </p:nvGraphicFramePr>
        <p:xfrm>
          <a:off x="323528" y="4509120"/>
          <a:ext cx="310006" cy="446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2" name="Формула" r:id="rId4" imgW="177480" imgH="164880" progId="Equation.3">
                  <p:embed/>
                </p:oleObj>
              </mc:Choice>
              <mc:Fallback>
                <p:oleObj name="Формула" r:id="rId4" imgW="177480" imgH="164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509120"/>
                        <a:ext cx="310006" cy="4461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34082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Models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892480" cy="5877272"/>
          </a:xfrm>
        </p:spPr>
        <p:txBody>
          <a:bodyPr/>
          <a:lstStyle/>
          <a:p>
            <a:pPr eaLnBrk="1" hangingPunct="1"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Thermal-Statistical  HRG Model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1" eaLnBrk="1" hangingPunct="1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P. Brawn-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Munzinger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et al.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(one-component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hadronic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core with artificial heavy resonances)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eaLnBrk="1" hangingPunct="1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Bugaev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et al.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(multi-component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hadronic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cores)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Others</a:t>
            </a:r>
          </a:p>
          <a:p>
            <a:pPr eaLnBrk="1" hangingPunct="1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Kinetic Model with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parton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phase </a:t>
            </a:r>
            <a:r>
              <a:rPr lang="en-US" sz="2400" i="1" dirty="0" smtClean="0"/>
              <a:t>J.K. </a:t>
            </a:r>
            <a:r>
              <a:rPr lang="en-US" sz="2400" i="1" dirty="0" err="1" smtClean="0"/>
              <a:t>Nayak</a:t>
            </a:r>
            <a:r>
              <a:rPr lang="en-US" sz="2400" i="1" dirty="0" smtClean="0"/>
              <a:t> et al.</a:t>
            </a:r>
            <a:endParaRPr lang="en-US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Hadronic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Kinetic Model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Kolomeitsev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B.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Tomasic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pHSD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with PT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Arial" pitchFamily="34" charset="0"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	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0"/>
            <a:ext cx="7772400" cy="642938"/>
          </a:xfrm>
        </p:spPr>
        <p:txBody>
          <a:bodyPr/>
          <a:lstStyle/>
          <a:p>
            <a:pPr eaLnBrk="1" hangingPunct="1"/>
            <a:r>
              <a:rPr lang="en-US" sz="3200" b="1" smtClean="0"/>
              <a:t>FAIR–NICA Energy Range</a:t>
            </a:r>
            <a:r>
              <a:rPr lang="en-US" smtClean="0"/>
              <a:t> </a:t>
            </a:r>
          </a:p>
        </p:txBody>
      </p:sp>
      <p:sp>
        <p:nvSpPr>
          <p:cNvPr id="39939" name="Text Box 8"/>
          <p:cNvSpPr txBox="1">
            <a:spLocks noChangeArrowheads="1"/>
          </p:cNvSpPr>
          <p:nvPr/>
        </p:nvSpPr>
        <p:spPr bwMode="auto">
          <a:xfrm>
            <a:off x="605073" y="937486"/>
            <a:ext cx="7858125" cy="298543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1" lang="en-US" sz="2400" b="0" baseline="0" dirty="0" smtClean="0">
                <a:latin typeface="+mn-lt"/>
              </a:rPr>
              <a:t>“</a:t>
            </a:r>
            <a:r>
              <a:rPr kumimoji="1" lang="en-US" sz="2400" b="0" baseline="0" dirty="0">
                <a:latin typeface="+mn-lt"/>
              </a:rPr>
              <a:t>Horn” and </a:t>
            </a:r>
            <a:r>
              <a:rPr kumimoji="1" lang="en-US" sz="2400" b="0" baseline="0" dirty="0" smtClean="0">
                <a:latin typeface="+mn-lt"/>
              </a:rPr>
              <a:t>“Step” </a:t>
            </a:r>
            <a:r>
              <a:rPr kumimoji="1" lang="en-US" sz="2400" b="0" baseline="0" dirty="0" smtClean="0">
                <a:latin typeface="+mn-lt"/>
              </a:rPr>
              <a:t>effects </a:t>
            </a:r>
            <a:r>
              <a:rPr kumimoji="1" lang="en-US" sz="2400" b="0" baseline="0" dirty="0" smtClean="0">
                <a:solidFill>
                  <a:schemeClr val="tx2"/>
                </a:solidFill>
                <a:latin typeface="+mn-lt"/>
              </a:rPr>
              <a:t>are of most interest!</a:t>
            </a:r>
            <a:endParaRPr kumimoji="1" lang="en-US" sz="2400" b="0" baseline="0" dirty="0">
              <a:solidFill>
                <a:schemeClr val="tx2"/>
              </a:solidFill>
              <a:latin typeface="+mn-lt"/>
            </a:endParaRPr>
          </a:p>
          <a:p>
            <a:endParaRPr kumimoji="1" lang="en-US" sz="2400" b="0" baseline="0" dirty="0">
              <a:latin typeface="+mn-lt"/>
            </a:endParaRPr>
          </a:p>
          <a:p>
            <a:r>
              <a:rPr kumimoji="1" lang="en-US" sz="2400" b="0" baseline="0" dirty="0">
                <a:solidFill>
                  <a:schemeClr val="tx1"/>
                </a:solidFill>
                <a:latin typeface="+mn-lt"/>
              </a:rPr>
              <a:t>Are them a manifestation of phase transition from HP to  QGP?</a:t>
            </a:r>
          </a:p>
          <a:p>
            <a:r>
              <a:rPr kumimoji="1" lang="en-US" sz="2400" b="0" baseline="0" dirty="0">
                <a:latin typeface="+mn-lt"/>
              </a:rPr>
              <a:t>Not likely!</a:t>
            </a:r>
          </a:p>
          <a:p>
            <a:r>
              <a:rPr kumimoji="1" lang="en-US" sz="2400" b="0" baseline="0" dirty="0" smtClean="0">
                <a:solidFill>
                  <a:schemeClr val="tx1"/>
                </a:solidFill>
                <a:latin typeface="+mn-lt"/>
              </a:rPr>
              <a:t>Then </a:t>
            </a:r>
            <a:r>
              <a:rPr kumimoji="1" lang="en-US" sz="2400" b="0" baseline="0" dirty="0">
                <a:solidFill>
                  <a:schemeClr val="tx1"/>
                </a:solidFill>
                <a:latin typeface="+mn-lt"/>
              </a:rPr>
              <a:t>of what?</a:t>
            </a:r>
          </a:p>
          <a:p>
            <a:endParaRPr kumimoji="1" lang="en-US" sz="2400" b="0" baseline="0" dirty="0">
              <a:solidFill>
                <a:schemeClr val="tx1"/>
              </a:solidFill>
              <a:latin typeface="+mn-lt"/>
            </a:endParaRPr>
          </a:p>
          <a:p>
            <a:endParaRPr kumimoji="1" lang="ru-RU" sz="2000" baseline="0" dirty="0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article}&#10;\include{Texpoint-inp}&#10;\begin{document}&#10;\includegraphics[width=18cm]{fig11.eps}&#10;\end{document}&#10;"/>
  <p:tag name="EXTERNALNAME" val="txp_fig"/>
  <p:tag name="BLEND" val="False"/>
  <p:tag name="TRANSPARENT" val="False"/>
  <p:tag name="KEEPFILES" val="False"/>
  <p:tag name="DEBUGPAUSE" val="False"/>
  <p:tag name="RESOLUTION" val="300"/>
  <p:tag name="TIMEOUT" val="(none)"/>
  <p:tag name="BOXWIDTH" val="431"/>
  <p:tag name="BOXHEIGHT" val="442"/>
  <p:tag name="BOXFONT" val="10"/>
  <p:tag name="BOXWRAP" val="False"/>
  <p:tag name="WORKAROUNDTRANSPARENCYBUG" val="False"/>
  <p:tag name="ALLOWFONTSUBSTITUTION" val="False"/>
  <p:tag name="BITMAPFORMAT" val="png256"/>
  <p:tag name="ORIGWIDTH" val="510"/>
  <p:tag name="PICTUREFILESIZE" val="45311"/>
</p:tagLst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-12000" smtClean="0">
            <a:ln>
              <a:noFill/>
            </a:ln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-12000" smtClean="0">
            <a:ln>
              <a:noFill/>
            </a:ln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50947</TotalTime>
  <Words>1828</Words>
  <Application>Microsoft Office PowerPoint</Application>
  <PresentationFormat>Экран (4:3)</PresentationFormat>
  <Paragraphs>331</Paragraphs>
  <Slides>35</Slides>
  <Notes>20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35</vt:i4>
      </vt:variant>
    </vt:vector>
  </HeadingPairs>
  <TitlesOfParts>
    <vt:vector size="39" baseType="lpstr">
      <vt:lpstr>Default Design</vt:lpstr>
      <vt:lpstr>Формула</vt:lpstr>
      <vt:lpstr>Graph</vt:lpstr>
      <vt:lpstr>Microsoft Equation 3.0</vt:lpstr>
      <vt:lpstr>  On hyperon production at NICA energies  </vt:lpstr>
      <vt:lpstr>Презентация PowerPoint</vt:lpstr>
      <vt:lpstr>Motivation</vt:lpstr>
      <vt:lpstr>Презентация PowerPoint</vt:lpstr>
      <vt:lpstr>Enhanced yield of K+  in subthreshold kaon production</vt:lpstr>
      <vt:lpstr>Excitation functions of K+/π+ and K-/π- ratios</vt:lpstr>
      <vt:lpstr>Is ‘horn’-effect a signal of PT?</vt:lpstr>
      <vt:lpstr>Models</vt:lpstr>
      <vt:lpstr>FAIR–NICA Energy Range </vt:lpstr>
      <vt:lpstr>FAIR–NICA Energy Range </vt:lpstr>
      <vt:lpstr>Nucleon Transition into Hyperonic Phase</vt:lpstr>
      <vt:lpstr>Requirements for nucleon  hyperon transition</vt:lpstr>
      <vt:lpstr>Strangeness Enhancement Mechanism in HIC </vt:lpstr>
      <vt:lpstr>Презентация PowerPoint</vt:lpstr>
      <vt:lpstr>But why ‘horn’ structure takes place for K+/π+  but not for K-/π- ?</vt:lpstr>
      <vt:lpstr>Proton-to-hyperon transition channels </vt:lpstr>
      <vt:lpstr>Neutron-to-hyperon transition channels </vt:lpstr>
      <vt:lpstr>Stangeness Production in central HIC</vt:lpstr>
      <vt:lpstr>Stangeness Production in central HIC</vt:lpstr>
      <vt:lpstr>What could be studied in BM&amp;N-NICA-FAIR energy region</vt:lpstr>
      <vt:lpstr>Презентация PowerPoint</vt:lpstr>
      <vt:lpstr>Thank you for your attention!</vt:lpstr>
      <vt:lpstr>Inverse T slopes of K+ and K- spectra</vt:lpstr>
      <vt:lpstr>Models</vt:lpstr>
      <vt:lpstr>Models</vt:lpstr>
      <vt:lpstr>Models</vt:lpstr>
      <vt:lpstr>Models</vt:lpstr>
      <vt:lpstr>Models</vt:lpstr>
      <vt:lpstr>Презентация PowerPoint</vt:lpstr>
      <vt:lpstr>Models</vt:lpstr>
      <vt:lpstr>Презентация PowerPoint</vt:lpstr>
      <vt:lpstr>  Dileptons Yield</vt:lpstr>
      <vt:lpstr>Physics Motivation</vt:lpstr>
      <vt:lpstr>Modelling of in-medium spectral functions for vector mesons</vt:lpstr>
      <vt:lpstr>Презентация PowerPoint</vt:lpstr>
    </vt:vector>
  </TitlesOfParts>
  <Company>FIAS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Elena Bratkovskaya</dc:creator>
  <cp:lastModifiedBy>Genis Musulmanbekov</cp:lastModifiedBy>
  <cp:revision>675</cp:revision>
  <dcterms:created xsi:type="dcterms:W3CDTF">2005-03-25T22:25:44Z</dcterms:created>
  <dcterms:modified xsi:type="dcterms:W3CDTF">2016-11-03T07:30:56Z</dcterms:modified>
</cp:coreProperties>
</file>