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383" r:id="rId3"/>
    <p:sldId id="257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13" r:id="rId12"/>
    <p:sldId id="352" r:id="rId13"/>
    <p:sldId id="353" r:id="rId14"/>
    <p:sldId id="354" r:id="rId15"/>
    <p:sldId id="355" r:id="rId16"/>
    <p:sldId id="356" r:id="rId17"/>
    <p:sldId id="358" r:id="rId18"/>
    <p:sldId id="357" r:id="rId19"/>
    <p:sldId id="333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67" r:id="rId29"/>
    <p:sldId id="368" r:id="rId30"/>
    <p:sldId id="374" r:id="rId31"/>
    <p:sldId id="375" r:id="rId32"/>
    <p:sldId id="376" r:id="rId33"/>
    <p:sldId id="377" r:id="rId34"/>
    <p:sldId id="379" r:id="rId35"/>
    <p:sldId id="378" r:id="rId36"/>
    <p:sldId id="380" r:id="rId37"/>
    <p:sldId id="369" r:id="rId38"/>
    <p:sldId id="370" r:id="rId39"/>
    <p:sldId id="371" r:id="rId40"/>
    <p:sldId id="372" r:id="rId41"/>
    <p:sldId id="373" r:id="rId42"/>
    <p:sldId id="273" r:id="rId43"/>
    <p:sldId id="384" r:id="rId44"/>
    <p:sldId id="385" r:id="rId45"/>
    <p:sldId id="328" r:id="rId46"/>
  </p:sldIdLst>
  <p:sldSz cx="9144000" cy="6858000" type="screen4x3"/>
  <p:notesSz cx="7099300" cy="102346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CC"/>
    <a:srgbClr val="23D80A"/>
    <a:srgbClr val="0DD533"/>
    <a:srgbClr val="008000"/>
    <a:srgbClr val="800000"/>
    <a:srgbClr val="FF0066"/>
    <a:srgbClr val="E1F2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8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wmf"/><Relationship Id="rId1" Type="http://schemas.openxmlformats.org/officeDocument/2006/relationships/image" Target="../media/image1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F2A1-8948-4B1A-8BFC-71751030B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1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63DD9-40F0-4E68-A1A9-BD9C24C4C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87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FD01-0BF6-44FA-9DD7-88BC52C93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8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9E99-B5BC-49D6-BCC0-6AB188A3B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91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3EA6B-BFDC-4EAD-B9E4-F8F3E3125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6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3083D-2A97-420C-AB5D-A6F6B1A53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4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0D0AF-1D0C-4763-9D9B-1E1C58FF4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6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60313-F1AF-46C8-84C3-0BD40BDA6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0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EA3E-4B2D-47FC-88EA-9187F77D9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9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A763F-BFB0-4F59-8E74-674A3FF17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59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0233B-2490-4A8B-93A0-9F1C74F36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4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8E92710-8D83-409D-ADEE-58B6A61A4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16.w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11" Type="http://schemas.openxmlformats.org/officeDocument/2006/relationships/image" Target="../media/image15.wmf"/><Relationship Id="rId5" Type="http://schemas.openxmlformats.org/officeDocument/2006/relationships/image" Target="../media/image19.emf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6.wmf"/><Relationship Id="rId4" Type="http://schemas.openxmlformats.org/officeDocument/2006/relationships/image" Target="../media/image38.png"/><Relationship Id="rId9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1508.0725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49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4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10" Type="http://schemas.openxmlformats.org/officeDocument/2006/relationships/image" Target="../media/image67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10" Type="http://schemas.openxmlformats.org/officeDocument/2006/relationships/image" Target="../media/image76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image" Target="../media/image78.emf"/><Relationship Id="rId7" Type="http://schemas.openxmlformats.org/officeDocument/2006/relationships/image" Target="../media/image82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Relationship Id="rId9" Type="http://schemas.openxmlformats.org/officeDocument/2006/relationships/image" Target="../media/image8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emf"/><Relationship Id="rId4" Type="http://schemas.openxmlformats.org/officeDocument/2006/relationships/image" Target="../media/image8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emf"/><Relationship Id="rId5" Type="http://schemas.openxmlformats.org/officeDocument/2006/relationships/image" Target="../media/image91.emf"/><Relationship Id="rId4" Type="http://schemas.openxmlformats.org/officeDocument/2006/relationships/image" Target="../media/image9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7" Type="http://schemas.openxmlformats.org/officeDocument/2006/relationships/image" Target="../media/image9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emf"/><Relationship Id="rId13" Type="http://schemas.openxmlformats.org/officeDocument/2006/relationships/image" Target="../media/image103.png"/><Relationship Id="rId3" Type="http://schemas.openxmlformats.org/officeDocument/2006/relationships/image" Target="../media/image97.emf"/><Relationship Id="rId7" Type="http://schemas.openxmlformats.org/officeDocument/2006/relationships/image" Target="../media/image99.emf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8.emf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95.wmf"/><Relationship Id="rId10" Type="http://schemas.openxmlformats.org/officeDocument/2006/relationships/image" Target="../media/image102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0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emf"/><Relationship Id="rId5" Type="http://schemas.openxmlformats.org/officeDocument/2006/relationships/image" Target="../media/image107.emf"/><Relationship Id="rId4" Type="http://schemas.openxmlformats.org/officeDocument/2006/relationships/image" Target="../media/image10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emf"/><Relationship Id="rId4" Type="http://schemas.openxmlformats.org/officeDocument/2006/relationships/image" Target="../media/image11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1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emf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120.emf"/><Relationship Id="rId5" Type="http://schemas.openxmlformats.org/officeDocument/2006/relationships/image" Target="../media/image116.png"/><Relationship Id="rId10" Type="http://schemas.openxmlformats.org/officeDocument/2006/relationships/image" Target="../media/image119.emf"/><Relationship Id="rId4" Type="http://schemas.openxmlformats.org/officeDocument/2006/relationships/image" Target="../media/image114.wmf"/><Relationship Id="rId9" Type="http://schemas.openxmlformats.org/officeDocument/2006/relationships/image" Target="../media/image11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emf"/><Relationship Id="rId4" Type="http://schemas.openxmlformats.org/officeDocument/2006/relationships/image" Target="../media/image12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emf"/><Relationship Id="rId5" Type="http://schemas.openxmlformats.org/officeDocument/2006/relationships/image" Target="../media/image127.emf"/><Relationship Id="rId4" Type="http://schemas.openxmlformats.org/officeDocument/2006/relationships/image" Target="../media/image12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Casimir_plates.svg" TargetMode="Externa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0" y="1981200"/>
            <a:ext cx="9144000" cy="2057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09800"/>
            <a:ext cx="8077200" cy="1676400"/>
          </a:xfrm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eaLnBrk="1" hangingPunct="1"/>
            <a:r>
              <a:rPr lang="en-US" sz="4000" dirty="0" err="1" smtClean="0">
                <a:solidFill>
                  <a:srgbClr val="FF0000"/>
                </a:solidFill>
              </a:rPr>
              <a:t>Brane</a:t>
            </a:r>
            <a:r>
              <a:rPr lang="en-US" sz="4000" dirty="0" smtClean="0">
                <a:solidFill>
                  <a:srgbClr val="FF0000"/>
                </a:solidFill>
              </a:rPr>
              <a:t> effects </a:t>
            </a:r>
            <a:r>
              <a:rPr lang="en-US" sz="4000" smtClean="0">
                <a:solidFill>
                  <a:srgbClr val="FF0000"/>
                </a:solidFill>
              </a:rPr>
              <a:t>in </a:t>
            </a:r>
            <a:r>
              <a:rPr lang="en-US" sz="4000" dirty="0" smtClean="0">
                <a:solidFill>
                  <a:srgbClr val="FF0000"/>
                </a:solidFill>
              </a:rPr>
              <a:t>v</a:t>
            </a:r>
            <a:r>
              <a:rPr lang="en-US" sz="4000" smtClean="0">
                <a:solidFill>
                  <a:srgbClr val="FF0000"/>
                </a:solidFill>
              </a:rPr>
              <a:t>acuum </a:t>
            </a:r>
            <a:r>
              <a:rPr lang="en-US" sz="4000" dirty="0">
                <a:solidFill>
                  <a:srgbClr val="FF0000"/>
                </a:solidFill>
              </a:rPr>
              <a:t>currents </a:t>
            </a:r>
            <a:r>
              <a:rPr lang="en-US" sz="4000" dirty="0" smtClean="0">
                <a:solidFill>
                  <a:srgbClr val="FF0000"/>
                </a:solidFill>
              </a:rPr>
              <a:t>on </a:t>
            </a:r>
            <a:r>
              <a:rPr lang="en-US" sz="4000" dirty="0" err="1">
                <a:solidFill>
                  <a:srgbClr val="FF0000"/>
                </a:solidFill>
              </a:rPr>
              <a:t>AdS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spacetime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>
                <a:solidFill>
                  <a:srgbClr val="FF0000"/>
                </a:solidFill>
              </a:rPr>
              <a:t>with </a:t>
            </a:r>
            <a:r>
              <a:rPr lang="en-US" sz="4000" dirty="0" err="1" smtClean="0">
                <a:solidFill>
                  <a:srgbClr val="FF0000"/>
                </a:solidFill>
              </a:rPr>
              <a:t>toroidal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compactifications</a:t>
            </a:r>
            <a:endParaRPr lang="ru-RU" alt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148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00FF"/>
                </a:solidFill>
              </a:rPr>
              <a:t>Stefano </a:t>
            </a:r>
            <a:r>
              <a:rPr lang="en-US" altLang="en-US" sz="3600" dirty="0" err="1" smtClean="0">
                <a:solidFill>
                  <a:srgbClr val="0000FF"/>
                </a:solidFill>
              </a:rPr>
              <a:t>Bellucci</a:t>
            </a:r>
            <a:endParaRPr lang="en-US" altLang="en-US" sz="36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it-IT" sz="3200" i="1" dirty="0">
                <a:solidFill>
                  <a:srgbClr val="0000FF"/>
                </a:solidFill>
              </a:rPr>
              <a:t>INFN, Laboratori Nazionali di Frascati</a:t>
            </a:r>
            <a:r>
              <a:rPr lang="en-US" altLang="en-US" sz="3600" i="1" dirty="0" smtClean="0">
                <a:solidFill>
                  <a:srgbClr val="0000FF"/>
                </a:solidFill>
              </a:rPr>
              <a:t> </a:t>
            </a:r>
          </a:p>
          <a:p>
            <a:pPr eaLnBrk="1" hangingPunct="1"/>
            <a:endParaRPr lang="ru-RU" alt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228600" y="5638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</a:rPr>
              <a:t>QFEXT09</a:t>
            </a:r>
            <a:endParaRPr lang="ru-RU" altLang="en-US" sz="28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151511"/>
            <a:ext cx="2162176" cy="15391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75579" y="5867400"/>
            <a:ext cx="7066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008000"/>
                </a:solidFill>
              </a:rPr>
              <a:t>7</a:t>
            </a:r>
            <a:r>
              <a:rPr lang="en-US" altLang="en-US" sz="3600" b="1" baseline="30000" dirty="0" smtClean="0">
                <a:solidFill>
                  <a:srgbClr val="008000"/>
                </a:solidFill>
              </a:rPr>
              <a:t>th</a:t>
            </a:r>
            <a:r>
              <a:rPr lang="en-US" altLang="en-US" sz="3600" b="1" dirty="0" smtClean="0">
                <a:solidFill>
                  <a:srgbClr val="008000"/>
                </a:solidFill>
              </a:rPr>
              <a:t> RT Italy-Russia at JINR 2015</a:t>
            </a:r>
            <a:endParaRPr lang="ru-RU" altLang="en-US" sz="3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 diagram showing the device used to measure the Casimir force. The silicon nitride (SiN) nanomembrane is shown in grey and the gold surfaces in yellow. (Courtesy: American Physical Society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47625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7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Text Box 28"/>
          <p:cNvSpPr txBox="1">
            <a:spLocks noChangeArrowheads="1"/>
          </p:cNvSpPr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Casimir Experiments</a:t>
            </a:r>
            <a:endParaRPr lang="ru-RU" altLang="en-US" sz="2400">
              <a:solidFill>
                <a:schemeClr val="bg1"/>
              </a:solidFill>
            </a:endParaRPr>
          </a:p>
        </p:txBody>
      </p:sp>
      <p:sp>
        <p:nvSpPr>
          <p:cNvPr id="43013" name="TextBox 1"/>
          <p:cNvSpPr txBox="1">
            <a:spLocks noChangeArrowheads="1"/>
          </p:cNvSpPr>
          <p:nvPr/>
        </p:nvSpPr>
        <p:spPr bwMode="auto">
          <a:xfrm>
            <a:off x="457200" y="9906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Typical range of distances 0.1 – 10 µm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</a:rPr>
              <a:t>Radius of the sphere 100 µm – 10 cm</a:t>
            </a:r>
          </a:p>
        </p:txBody>
      </p:sp>
    </p:spTree>
    <p:extLst>
      <p:ext uri="{BB962C8B-B14F-4D97-AF65-F5344CB8AC3E}">
        <p14:creationId xmlns:p14="http://schemas.microsoft.com/office/powerpoint/2010/main" val="96796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90600" y="304800"/>
            <a:ext cx="7239000" cy="609600"/>
          </a:xfrm>
          <a:prstGeom prst="rect">
            <a:avLst/>
          </a:prstGeom>
          <a:solidFill>
            <a:srgbClr val="2B10CA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90600" y="381000"/>
            <a:ext cx="7239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>
                <a:solidFill>
                  <a:schemeClr val="bg1"/>
                </a:solidFill>
              </a:rPr>
              <a:t>QFT effects in models with non-trivial topology</a:t>
            </a:r>
            <a:endParaRPr lang="ru-RU" altLang="en-US" sz="2600">
              <a:solidFill>
                <a:schemeClr val="bg1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8229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6161B"/>
                </a:solidFill>
              </a:rPr>
              <a:t>Quantum field theory</a:t>
            </a:r>
            <a:r>
              <a:rPr lang="en-US" altLang="en-US" sz="2200" dirty="0">
                <a:solidFill>
                  <a:srgbClr val="0000FF"/>
                </a:solidFill>
              </a:rPr>
              <a:t> plays an important role in models with non-trivial topology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0000FF"/>
                </a:solidFill>
              </a:rPr>
              <a:t>Fields propagating in the bulk are subject to </a:t>
            </a:r>
            <a:r>
              <a:rPr lang="en-US" altLang="en-US" sz="2200" dirty="0">
                <a:solidFill>
                  <a:srgbClr val="F6161B"/>
                </a:solidFill>
              </a:rPr>
              <a:t>boundary conditions</a:t>
            </a:r>
            <a:r>
              <a:rPr lang="en-US" altLang="en-US" sz="2200" dirty="0">
                <a:solidFill>
                  <a:srgbClr val="0000FF"/>
                </a:solidFill>
              </a:rPr>
              <a:t> along compact dimensions </a:t>
            </a:r>
            <a:endParaRPr lang="en-US" altLang="en-US" sz="2200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0000FF"/>
                </a:solidFill>
              </a:rPr>
              <a:t>Imposing </a:t>
            </a:r>
            <a:r>
              <a:rPr lang="en-US" altLang="en-US" sz="2200" dirty="0">
                <a:solidFill>
                  <a:srgbClr val="0000FF"/>
                </a:solidFill>
              </a:rPr>
              <a:t>boundary conditions on the field leads to the change of the spectrum for </a:t>
            </a:r>
            <a:r>
              <a:rPr lang="en-US" altLang="en-US" sz="2200" dirty="0">
                <a:solidFill>
                  <a:srgbClr val="F6161B"/>
                </a:solidFill>
              </a:rPr>
              <a:t>vacuum</a:t>
            </a:r>
            <a:r>
              <a:rPr lang="en-US" altLang="en-US" sz="2200" dirty="0">
                <a:solidFill>
                  <a:srgbClr val="0000FF"/>
                </a:solidFill>
              </a:rPr>
              <a:t> (zero-point) </a:t>
            </a:r>
            <a:r>
              <a:rPr lang="en-US" altLang="en-US" sz="2200" dirty="0">
                <a:solidFill>
                  <a:srgbClr val="F6161B"/>
                </a:solidFill>
              </a:rPr>
              <a:t>fluctuations</a:t>
            </a:r>
          </a:p>
          <a:p>
            <a:pPr eaLnBrk="1" hangingPunct="1"/>
            <a:endParaRPr lang="en-US" altLang="en-US" sz="22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200" dirty="0">
                <a:solidFill>
                  <a:srgbClr val="0000FF"/>
                </a:solidFill>
              </a:rPr>
              <a:t>As a result the </a:t>
            </a:r>
            <a:r>
              <a:rPr lang="en-US" altLang="en-US" sz="2200" dirty="0">
                <a:solidFill>
                  <a:srgbClr val="F6161B"/>
                </a:solidFill>
              </a:rPr>
              <a:t>vacuum expectation values</a:t>
            </a:r>
            <a:r>
              <a:rPr lang="en-US" altLang="en-US" sz="2200" dirty="0">
                <a:solidFill>
                  <a:srgbClr val="0000FF"/>
                </a:solidFill>
              </a:rPr>
              <a:t> of physical observables are changed (</a:t>
            </a:r>
            <a:r>
              <a:rPr lang="en-US" altLang="en-US" sz="2200" dirty="0">
                <a:solidFill>
                  <a:srgbClr val="F6161B"/>
                </a:solidFill>
              </a:rPr>
              <a:t>topological Casimir effect</a:t>
            </a:r>
            <a:r>
              <a:rPr lang="en-US" altLang="en-US" sz="2200" dirty="0">
                <a:solidFill>
                  <a:srgbClr val="0000FF"/>
                </a:solidFill>
              </a:rPr>
              <a:t>)</a:t>
            </a:r>
          </a:p>
          <a:p>
            <a:pPr eaLnBrk="1" hangingPunct="1"/>
            <a:endParaRPr lang="en-US" altLang="en-US" sz="2200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200" dirty="0">
                <a:solidFill>
                  <a:srgbClr val="F6161B"/>
                </a:solidFill>
              </a:rPr>
              <a:t>Vacuum energy</a:t>
            </a:r>
            <a:r>
              <a:rPr lang="en-US" altLang="en-US" sz="2200" dirty="0">
                <a:solidFill>
                  <a:srgbClr val="0000FF"/>
                </a:solidFill>
              </a:rPr>
              <a:t> depends on the size of compact space</a:t>
            </a:r>
          </a:p>
          <a:p>
            <a:pPr eaLnBrk="1" hangingPunct="1"/>
            <a:r>
              <a:rPr lang="en-US" altLang="en-US" sz="2200" dirty="0">
                <a:solidFill>
                  <a:srgbClr val="0000FF"/>
                </a:solidFill>
              </a:rPr>
              <a:t>            </a:t>
            </a:r>
          </a:p>
          <a:p>
            <a:pPr eaLnBrk="1" hangingPunct="1"/>
            <a:r>
              <a:rPr lang="en-US" altLang="en-US" sz="2200" dirty="0">
                <a:solidFill>
                  <a:srgbClr val="0000FF"/>
                </a:solidFill>
              </a:rPr>
              <a:t>           </a:t>
            </a:r>
            <a:r>
              <a:rPr lang="en-US" altLang="en-US" sz="2200" dirty="0">
                <a:solidFill>
                  <a:srgbClr val="F6161B"/>
                </a:solidFill>
              </a:rPr>
              <a:t>Stabilization mechanism</a:t>
            </a:r>
            <a:r>
              <a:rPr lang="en-US" altLang="en-US" sz="2200" dirty="0">
                <a:solidFill>
                  <a:srgbClr val="0000FF"/>
                </a:solidFill>
              </a:rPr>
              <a:t> for compact dimensions</a:t>
            </a:r>
            <a:endParaRPr lang="ru-RU" altLang="en-US" sz="2200" dirty="0">
              <a:solidFill>
                <a:srgbClr val="0000FF"/>
              </a:solidFill>
            </a:endParaRP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914400" y="5257800"/>
            <a:ext cx="304800" cy="533400"/>
          </a:xfrm>
          <a:prstGeom prst="curvedRightArrow">
            <a:avLst>
              <a:gd name="adj1" fmla="val 35000"/>
              <a:gd name="adj2" fmla="val 70000"/>
              <a:gd name="adj3" fmla="val 33333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04800" y="1143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04800" y="4876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304800" y="3886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304800" y="2819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04800" y="2057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Aim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04800" y="726996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</a:rPr>
              <a:t>We aim to consider combined effects of </a:t>
            </a:r>
            <a:r>
              <a:rPr lang="en-US" altLang="en-US" sz="2400" dirty="0">
                <a:solidFill>
                  <a:srgbClr val="FF0000"/>
                </a:solidFill>
              </a:rPr>
              <a:t>topology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smtClean="0">
                <a:solidFill>
                  <a:srgbClr val="0000FF"/>
                </a:solidFill>
              </a:rPr>
              <a:t>and </a:t>
            </a:r>
            <a:r>
              <a:rPr lang="en-US" altLang="en-US" sz="2400" dirty="0" smtClean="0">
                <a:solidFill>
                  <a:srgbClr val="FF0000"/>
                </a:solidFill>
              </a:rPr>
              <a:t>gravity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>
                <a:solidFill>
                  <a:srgbClr val="0000FF"/>
                </a:solidFill>
              </a:rPr>
              <a:t>on the </a:t>
            </a:r>
            <a:r>
              <a:rPr lang="en-US" altLang="en-US" sz="2400" dirty="0" smtClean="0">
                <a:solidFill>
                  <a:srgbClr val="0000FF"/>
                </a:solidFill>
              </a:rPr>
              <a:t>properties of quantum vacuum</a:t>
            </a:r>
            <a:endParaRPr lang="ru-RU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304800" y="1641396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609600" y="1524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0000FF"/>
                </a:solidFill>
              </a:rPr>
              <a:t>Gravitational field is considered as a </a:t>
            </a:r>
            <a:r>
              <a:rPr lang="en-US" altLang="en-US" sz="2400" dirty="0" smtClean="0">
                <a:solidFill>
                  <a:srgbClr val="FF0000"/>
                </a:solidFill>
              </a:rPr>
              <a:t>classical curved background</a:t>
            </a:r>
            <a:endParaRPr lang="ru-RU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304800" y="2583597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609600" y="2466201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Back-reaction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of quantum effects is described by </a:t>
            </a:r>
            <a:r>
              <a:rPr lang="en-US" sz="2400" dirty="0" smtClean="0">
                <a:solidFill>
                  <a:srgbClr val="0000FF"/>
                </a:solidFill>
              </a:rPr>
              <a:t>Einstein </a:t>
            </a:r>
            <a:r>
              <a:rPr lang="en-US" sz="2400" dirty="0">
                <a:solidFill>
                  <a:srgbClr val="0000FF"/>
                </a:solidFill>
              </a:rPr>
              <a:t>equations with the expectation value of the energy-momentum tensor for quantum fields in the right-hand side</a:t>
            </a:r>
            <a:endParaRPr lang="ru-RU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04800" y="3906798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609600" y="3789402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This hybrid but very useful scheme is an important intermediate step to the development of </a:t>
            </a:r>
            <a:r>
              <a:rPr lang="en-US" sz="2400" dirty="0">
                <a:solidFill>
                  <a:srgbClr val="FF0000"/>
                </a:solidFill>
              </a:rPr>
              <a:t>quantum gravity</a:t>
            </a:r>
            <a:endParaRPr lang="ru-RU" alt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304800" y="4821198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609600" y="4703802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Among the most interesting effects in this field are the </a:t>
            </a:r>
            <a:r>
              <a:rPr lang="en-US" sz="2400" dirty="0">
                <a:solidFill>
                  <a:srgbClr val="FF0000"/>
                </a:solidFill>
              </a:rPr>
              <a:t>particle production </a:t>
            </a:r>
            <a:r>
              <a:rPr lang="en-US" sz="2400" dirty="0">
                <a:solidFill>
                  <a:srgbClr val="0000FF"/>
                </a:solidFill>
              </a:rPr>
              <a:t>and the </a:t>
            </a:r>
            <a:r>
              <a:rPr lang="en-US" sz="2400" dirty="0" smtClean="0">
                <a:solidFill>
                  <a:srgbClr val="FF0000"/>
                </a:solidFill>
              </a:rPr>
              <a:t>vacuum polarization </a:t>
            </a:r>
            <a:r>
              <a:rPr lang="en-US" sz="2400" dirty="0" smtClean="0">
                <a:solidFill>
                  <a:srgbClr val="0000FF"/>
                </a:solidFill>
              </a:rPr>
              <a:t>by </a:t>
            </a:r>
            <a:r>
              <a:rPr lang="en-US" sz="2400" dirty="0">
                <a:solidFill>
                  <a:srgbClr val="0000FF"/>
                </a:solidFill>
              </a:rPr>
              <a:t>strong gravitational </a:t>
            </a:r>
            <a:r>
              <a:rPr lang="en-US" sz="2400" dirty="0" smtClean="0">
                <a:solidFill>
                  <a:srgbClr val="0000FF"/>
                </a:solidFill>
              </a:rPr>
              <a:t>fields</a:t>
            </a:r>
            <a:endParaRPr lang="ru-RU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304800" y="6068199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TextBox 15"/>
          <p:cNvSpPr txBox="1"/>
          <p:nvPr/>
        </p:nvSpPr>
        <p:spPr>
          <a:xfrm>
            <a:off x="609600" y="595080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0000FF"/>
                </a:solidFill>
              </a:rPr>
              <a:t>As a background geometry we consider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AdS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spacetime</a:t>
            </a:r>
            <a:endParaRPr lang="ru-RU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 txBox="1">
            <a:spLocks noChangeArrowheads="1"/>
          </p:cNvSpPr>
          <p:nvPr/>
        </p:nvSpPr>
        <p:spPr bwMode="auto">
          <a:xfrm>
            <a:off x="457200" y="7620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dirty="0">
                <a:solidFill>
                  <a:srgbClr val="0000CC"/>
                </a:solidFill>
              </a:rPr>
              <a:t>Because of the </a:t>
            </a:r>
            <a:r>
              <a:rPr lang="en-US" sz="2000" dirty="0">
                <a:solidFill>
                  <a:srgbClr val="FF0000"/>
                </a:solidFill>
              </a:rPr>
              <a:t>high symmetry</a:t>
            </a:r>
            <a:r>
              <a:rPr lang="en-US" sz="2000" dirty="0">
                <a:solidFill>
                  <a:srgbClr val="0000CC"/>
                </a:solidFill>
              </a:rPr>
              <a:t>, numerous problems are </a:t>
            </a:r>
            <a:r>
              <a:rPr lang="en-US" sz="2000" dirty="0">
                <a:solidFill>
                  <a:srgbClr val="FF0000"/>
                </a:solidFill>
              </a:rPr>
              <a:t>exactly solvable</a:t>
            </a:r>
            <a:r>
              <a:rPr lang="en-US" sz="2000" dirty="0">
                <a:solidFill>
                  <a:srgbClr val="0000CC"/>
                </a:solidFill>
              </a:rPr>
              <a:t> on </a:t>
            </a:r>
            <a:r>
              <a:rPr lang="en-US" sz="2000" dirty="0" err="1">
                <a:solidFill>
                  <a:srgbClr val="0000CC"/>
                </a:solidFill>
              </a:rPr>
              <a:t>AdS</a:t>
            </a:r>
            <a:r>
              <a:rPr lang="en-US" sz="2000" dirty="0">
                <a:solidFill>
                  <a:srgbClr val="0000CC"/>
                </a:solidFill>
              </a:rPr>
              <a:t> bulk and this may shed light on the influence of a classical gravitational field on the quantum matter in more general geometries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Questions of principal nature</a:t>
            </a:r>
            <a:r>
              <a:rPr lang="en-US" sz="2000" dirty="0">
                <a:solidFill>
                  <a:srgbClr val="0000FF"/>
                </a:solidFill>
              </a:rPr>
              <a:t> related to the quantization of fields propagating on curved </a:t>
            </a:r>
            <a:r>
              <a:rPr lang="en-US" sz="2000" dirty="0" smtClean="0">
                <a:solidFill>
                  <a:srgbClr val="0000FF"/>
                </a:solidFill>
              </a:rPr>
              <a:t>backgrounds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boundary,irreg</a:t>
            </a:r>
            <a:r>
              <a:rPr lang="en-US" sz="2000" dirty="0" smtClean="0">
                <a:solidFill>
                  <a:srgbClr val="FF0000"/>
                </a:solidFill>
              </a:rPr>
              <a:t>. modes)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000" dirty="0" err="1">
                <a:solidFill>
                  <a:srgbClr val="0000FF"/>
                </a:solidFill>
              </a:rPr>
              <a:t>AdS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spacetime</a:t>
            </a:r>
            <a:r>
              <a:rPr lang="en-US" sz="2000" dirty="0">
                <a:solidFill>
                  <a:srgbClr val="0000FF"/>
                </a:solidFill>
              </a:rPr>
              <a:t> generically arises as a </a:t>
            </a:r>
            <a:r>
              <a:rPr lang="en-US" sz="2000" dirty="0">
                <a:solidFill>
                  <a:srgbClr val="FF0000"/>
                </a:solidFill>
              </a:rPr>
              <a:t>ground state</a:t>
            </a:r>
            <a:r>
              <a:rPr lang="en-US" sz="2000" dirty="0">
                <a:solidFill>
                  <a:srgbClr val="0000FF"/>
                </a:solidFill>
              </a:rPr>
              <a:t> in extended supergravity and in string theories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AdS</a:t>
            </a:r>
            <a:r>
              <a:rPr lang="en-US" sz="2000" dirty="0">
                <a:solidFill>
                  <a:srgbClr val="FF0000"/>
                </a:solidFill>
              </a:rPr>
              <a:t>/Conformal Field Theory correspondence</a:t>
            </a:r>
            <a:r>
              <a:rPr lang="en-US" sz="2000" dirty="0">
                <a:solidFill>
                  <a:srgbClr val="0000FF"/>
                </a:solidFill>
              </a:rPr>
              <a:t>: Relates string theories or supergravity in the bulk of </a:t>
            </a:r>
            <a:r>
              <a:rPr lang="en-US" sz="2000" dirty="0" err="1">
                <a:solidFill>
                  <a:srgbClr val="0000FF"/>
                </a:solidFill>
              </a:rPr>
              <a:t>AdS</a:t>
            </a:r>
            <a:r>
              <a:rPr lang="en-US" sz="2000" dirty="0">
                <a:solidFill>
                  <a:srgbClr val="0000FF"/>
                </a:solidFill>
              </a:rPr>
              <a:t> with a conformal field theory living on its boundary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Braneworld</a:t>
            </a:r>
            <a:r>
              <a:rPr lang="en-US" sz="2000" dirty="0">
                <a:solidFill>
                  <a:srgbClr val="FF0000"/>
                </a:solidFill>
              </a:rPr>
              <a:t> models</a:t>
            </a:r>
            <a:r>
              <a:rPr lang="en-US" sz="2000" dirty="0">
                <a:solidFill>
                  <a:srgbClr val="0000FF"/>
                </a:solidFill>
              </a:rPr>
              <a:t>: Provide a solution to the hierarchy problem between the gravitational and electroweak </a:t>
            </a:r>
            <a:r>
              <a:rPr lang="en-US" sz="2000" dirty="0" smtClean="0">
                <a:solidFill>
                  <a:srgbClr val="0000FF"/>
                </a:solidFill>
              </a:rPr>
              <a:t>scales</a:t>
            </a:r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 err="1" smtClean="0">
                <a:solidFill>
                  <a:srgbClr val="0000FF"/>
                </a:solidFill>
              </a:rPr>
              <a:t>Braneworlds</a:t>
            </a:r>
            <a:r>
              <a:rPr lang="en-US" sz="2000" dirty="0" smtClean="0">
                <a:solidFill>
                  <a:srgbClr val="0000FF"/>
                </a:solidFill>
              </a:rPr>
              <a:t> naturally </a:t>
            </a:r>
            <a:r>
              <a:rPr lang="en-US" sz="2000" dirty="0">
                <a:solidFill>
                  <a:srgbClr val="0000FF"/>
                </a:solidFill>
              </a:rPr>
              <a:t>appear in </a:t>
            </a:r>
            <a:r>
              <a:rPr lang="en-US" sz="2000" dirty="0">
                <a:solidFill>
                  <a:srgbClr val="FF0000"/>
                </a:solidFill>
              </a:rPr>
              <a:t>string/M-theory</a:t>
            </a:r>
            <a:r>
              <a:rPr lang="en-US" sz="2000" dirty="0">
                <a:solidFill>
                  <a:srgbClr val="0000FF"/>
                </a:solidFill>
              </a:rPr>
              <a:t> context and provide a novel setting for discussing phenomenological and cosmological issues related to extra </a:t>
            </a:r>
            <a:r>
              <a:rPr lang="en-US" sz="2000" dirty="0" smtClean="0">
                <a:solidFill>
                  <a:srgbClr val="0000FF"/>
                </a:solidFill>
              </a:rPr>
              <a:t>dimensions</a:t>
            </a:r>
          </a:p>
          <a:p>
            <a:r>
              <a:rPr lang="it-IT" sz="2000" dirty="0" smtClean="0">
                <a:solidFill>
                  <a:srgbClr val="0000FF"/>
                </a:solidFill>
              </a:rPr>
              <a:t>Near-horizon geometry of </a:t>
            </a:r>
            <a:r>
              <a:rPr lang="it-IT" sz="2000" dirty="0" smtClean="0">
                <a:solidFill>
                  <a:srgbClr val="FF0000"/>
                </a:solidFill>
              </a:rPr>
              <a:t>BHs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Importance of </a:t>
            </a:r>
            <a:r>
              <a:rPr lang="en-US" sz="2400" dirty="0" err="1" smtClean="0">
                <a:solidFill>
                  <a:schemeClr val="bg1"/>
                </a:solidFill>
              </a:rPr>
              <a:t>AdS</a:t>
            </a:r>
            <a:r>
              <a:rPr lang="en-US" sz="2400" dirty="0" smtClean="0">
                <a:solidFill>
                  <a:schemeClr val="bg1"/>
                </a:solidFill>
              </a:rPr>
              <a:t> in QFT on curved </a:t>
            </a:r>
            <a:r>
              <a:rPr lang="en-US" sz="2400" dirty="0" err="1" smtClean="0">
                <a:solidFill>
                  <a:schemeClr val="bg1"/>
                </a:solidFill>
              </a:rPr>
              <a:t>backgorunds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533400" y="914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533400" y="2133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533400" y="2743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533400" y="3505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533400" y="4419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533400" y="5105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533400" y="6096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947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>
                <a:solidFill>
                  <a:schemeClr val="bg1"/>
                </a:solidFill>
              </a:rPr>
              <a:t>Randall-Sundrum-type braneworlds</a:t>
            </a:r>
            <a:endParaRPr lang="ru-RU" sz="2400">
              <a:solidFill>
                <a:schemeClr val="bg1"/>
              </a:solidFill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33400" y="838200"/>
            <a:ext cx="845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CC"/>
                </a:solidFill>
              </a:rPr>
              <a:t>Original </a:t>
            </a:r>
            <a:r>
              <a:rPr lang="en-US" sz="2400" dirty="0">
                <a:solidFill>
                  <a:srgbClr val="FF0000"/>
                </a:solidFill>
              </a:rPr>
              <a:t>Randall-</a:t>
            </a:r>
            <a:r>
              <a:rPr lang="en-US" sz="2400" dirty="0" err="1">
                <a:solidFill>
                  <a:srgbClr val="FF0000"/>
                </a:solidFill>
              </a:rPr>
              <a:t>Sundrum</a:t>
            </a:r>
            <a:r>
              <a:rPr lang="en-US" sz="2400" dirty="0">
                <a:solidFill>
                  <a:srgbClr val="FF0000"/>
                </a:solidFill>
              </a:rPr>
              <a:t> model </a:t>
            </a:r>
            <a:r>
              <a:rPr lang="en-US" sz="2400" dirty="0">
                <a:solidFill>
                  <a:srgbClr val="0000CC"/>
                </a:solidFill>
              </a:rPr>
              <a:t>(RS1) offers a solution to the </a:t>
            </a:r>
            <a:r>
              <a:rPr lang="en-US" sz="2400" dirty="0">
                <a:solidFill>
                  <a:srgbClr val="FF0000"/>
                </a:solidFill>
              </a:rPr>
              <a:t>hierarchy problem </a:t>
            </a:r>
            <a:r>
              <a:rPr lang="en-US" sz="2400" dirty="0">
                <a:solidFill>
                  <a:srgbClr val="0000CC"/>
                </a:solidFill>
              </a:rPr>
              <a:t>by postulating 5D </a:t>
            </a:r>
            <a:r>
              <a:rPr lang="en-US" sz="2400" dirty="0" err="1">
                <a:solidFill>
                  <a:srgbClr val="0000CC"/>
                </a:solidFill>
              </a:rPr>
              <a:t>AdS</a:t>
            </a:r>
            <a:r>
              <a:rPr lang="en-US" sz="2400" dirty="0">
                <a:solidFill>
                  <a:srgbClr val="0000CC"/>
                </a:solidFill>
              </a:rPr>
              <a:t> </a:t>
            </a:r>
            <a:r>
              <a:rPr lang="en-US" sz="2400" dirty="0" err="1">
                <a:solidFill>
                  <a:srgbClr val="0000CC"/>
                </a:solidFill>
              </a:rPr>
              <a:t>spacetime</a:t>
            </a:r>
            <a:r>
              <a:rPr lang="en-US" sz="2400" dirty="0">
                <a:solidFill>
                  <a:srgbClr val="0000CC"/>
                </a:solidFill>
              </a:rPr>
              <a:t> bounded by two (3+1)-dimensional branes</a:t>
            </a:r>
          </a:p>
        </p:txBody>
      </p:sp>
      <p:sp>
        <p:nvSpPr>
          <p:cNvPr id="5" name="Trapezoid 4"/>
          <p:cNvSpPr/>
          <p:nvPr/>
        </p:nvSpPr>
        <p:spPr>
          <a:xfrm rot="5400000">
            <a:off x="2705100" y="3094038"/>
            <a:ext cx="2514600" cy="609600"/>
          </a:xfrm>
          <a:prstGeom prst="trapezoid">
            <a:avLst>
              <a:gd name="adj" fmla="val 82391"/>
            </a:avLst>
          </a:prstGeom>
          <a:solidFill>
            <a:srgbClr val="0000CC"/>
          </a:solidFill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apezoid 5"/>
          <p:cNvSpPr/>
          <p:nvPr/>
        </p:nvSpPr>
        <p:spPr>
          <a:xfrm rot="16200000">
            <a:off x="4495800" y="3132138"/>
            <a:ext cx="2514600" cy="533400"/>
          </a:xfrm>
          <a:prstGeom prst="trapezoid">
            <a:avLst>
              <a:gd name="adj" fmla="val 99534"/>
            </a:avLst>
          </a:prstGeom>
          <a:solidFill>
            <a:srgbClr val="FF0000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3733800" y="4343400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CC"/>
                </a:solidFill>
              </a:rPr>
              <a:t>UV brane</a:t>
            </a:r>
          </a:p>
        </p:txBody>
      </p:sp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5105400" y="4343400"/>
            <a:ext cx="83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FF0000"/>
                </a:solidFill>
              </a:rPr>
              <a:t>IR brane</a:t>
            </a:r>
          </a:p>
        </p:txBody>
      </p:sp>
      <p:sp>
        <p:nvSpPr>
          <p:cNvPr id="12297" name="TextBox 14"/>
          <p:cNvSpPr txBox="1">
            <a:spLocks noChangeArrowheads="1"/>
          </p:cNvSpPr>
          <p:nvPr/>
        </p:nvSpPr>
        <p:spPr bwMode="auto">
          <a:xfrm>
            <a:off x="4419600" y="2935288"/>
            <a:ext cx="83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008000"/>
                </a:solidFill>
              </a:rPr>
              <a:t>AdS</a:t>
            </a:r>
            <a:r>
              <a:rPr lang="en-US" sz="2400" b="1" dirty="0">
                <a:solidFill>
                  <a:srgbClr val="008000"/>
                </a:solidFill>
              </a:rPr>
              <a:t> bulk</a:t>
            </a:r>
          </a:p>
        </p:txBody>
      </p: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6096000" y="2819400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CC"/>
                </a:solidFill>
              </a:rPr>
              <a:t>SM particles are localized on IR or TeV brane</a:t>
            </a:r>
          </a:p>
        </p:txBody>
      </p:sp>
      <p:sp>
        <p:nvSpPr>
          <p:cNvPr id="12299" name="TextBox 16"/>
          <p:cNvSpPr txBox="1">
            <a:spLocks noChangeArrowheads="1"/>
          </p:cNvSpPr>
          <p:nvPr/>
        </p:nvSpPr>
        <p:spPr bwMode="auto">
          <a:xfrm>
            <a:off x="1447800" y="2689225"/>
            <a:ext cx="2133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CC"/>
                </a:solidFill>
              </a:rPr>
              <a:t>Gravity is localized near UV or Planck brane</a:t>
            </a:r>
          </a:p>
        </p:txBody>
      </p:sp>
      <p:sp>
        <p:nvSpPr>
          <p:cNvPr id="12300" name="TextBox 17"/>
          <p:cNvSpPr txBox="1">
            <a:spLocks noChangeArrowheads="1"/>
          </p:cNvSpPr>
          <p:nvPr/>
        </p:nvSpPr>
        <p:spPr bwMode="auto">
          <a:xfrm>
            <a:off x="5486400" y="3151188"/>
            <a:ext cx="60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bg1"/>
                </a:solidFill>
              </a:rPr>
              <a:t>SM</a:t>
            </a:r>
          </a:p>
        </p:txBody>
      </p:sp>
      <p:sp>
        <p:nvSpPr>
          <p:cNvPr id="12301" name="TextBox 18"/>
          <p:cNvSpPr txBox="1">
            <a:spLocks noChangeArrowheads="1"/>
          </p:cNvSpPr>
          <p:nvPr/>
        </p:nvSpPr>
        <p:spPr bwMode="auto">
          <a:xfrm>
            <a:off x="723900" y="3802063"/>
            <a:ext cx="289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b="1">
                <a:solidFill>
                  <a:srgbClr val="0000CC"/>
                </a:solidFill>
              </a:rPr>
              <a:t>Only graviton and some other non SM fields propagate in the bulk</a:t>
            </a:r>
          </a:p>
        </p:txBody>
      </p:sp>
      <p:graphicFrame>
        <p:nvGraphicFramePr>
          <p:cNvPr id="12302" name="Object 19"/>
          <p:cNvGraphicFramePr>
            <a:graphicFrameLocks noChangeAspect="1"/>
          </p:cNvGraphicFramePr>
          <p:nvPr/>
        </p:nvGraphicFramePr>
        <p:xfrm>
          <a:off x="917575" y="5037138"/>
          <a:ext cx="3938588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2" name="Equation" r:id="rId3" imgW="1625600" imgH="254000" progId="Equation.DSMT4">
                  <p:embed/>
                </p:oleObj>
              </mc:Choice>
              <mc:Fallback>
                <p:oleObj name="Equation" r:id="rId3" imgW="1625600" imgH="25400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5037138"/>
                        <a:ext cx="3938588" cy="615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3200400" y="5029200"/>
            <a:ext cx="3505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04" name="TextBox 24"/>
          <p:cNvSpPr txBox="1">
            <a:spLocks noChangeArrowheads="1"/>
          </p:cNvSpPr>
          <p:nvPr/>
        </p:nvSpPr>
        <p:spPr bwMode="auto">
          <a:xfrm>
            <a:off x="6413500" y="4437063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b="1"/>
              <a:t>y</a:t>
            </a:r>
          </a:p>
        </p:txBody>
      </p:sp>
      <p:sp>
        <p:nvSpPr>
          <p:cNvPr id="12305" name="TextBox 25"/>
          <p:cNvSpPr txBox="1">
            <a:spLocks noChangeArrowheads="1"/>
          </p:cNvSpPr>
          <p:nvPr/>
        </p:nvSpPr>
        <p:spPr bwMode="auto">
          <a:xfrm>
            <a:off x="533400" y="55626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solidFill>
                  <a:srgbClr val="0000CC"/>
                </a:solidFill>
              </a:rPr>
              <a:t>Hierarchy problem between the gravitational and electroweak scales is solved for</a:t>
            </a:r>
            <a:r>
              <a:rPr lang="en-US" sz="2400" dirty="0"/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                        </a:t>
            </a:r>
            <a:r>
              <a:rPr lang="en-US" sz="2400" i="1" dirty="0" err="1">
                <a:solidFill>
                  <a:srgbClr val="FF0000"/>
                </a:solidFill>
              </a:rPr>
              <a:t>k·distance</a:t>
            </a:r>
            <a:r>
              <a:rPr lang="en-US" sz="2400" i="1" dirty="0">
                <a:solidFill>
                  <a:srgbClr val="FF0000"/>
                </a:solidFill>
              </a:rPr>
              <a:t> between branes = 40</a:t>
            </a:r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304800" y="914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304800" y="5638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28911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8251" y="4417106"/>
            <a:ext cx="2139549" cy="1755094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Geometry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04800" y="726996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0000FF"/>
                </a:solidFill>
              </a:rPr>
              <a:t>(D+1)-dimensional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AdS</a:t>
            </a:r>
            <a:r>
              <a:rPr lang="en-US" altLang="en-US" sz="2400" dirty="0" smtClean="0">
                <a:solidFill>
                  <a:srgbClr val="0000FF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</a:rPr>
              <a:t>spacetime</a:t>
            </a:r>
            <a:endParaRPr lang="ru-RU" alt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2477" y="1044516"/>
            <a:ext cx="5548323" cy="479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3424" y="1543125"/>
            <a:ext cx="3372510" cy="361875"/>
          </a:xfrm>
          <a:prstGeom prst="rect">
            <a:avLst/>
          </a:prstGeom>
        </p:spPr>
      </p:pic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04800" y="3084731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TextBox 8"/>
          <p:cNvSpPr txBox="1"/>
          <p:nvPr/>
        </p:nvSpPr>
        <p:spPr>
          <a:xfrm>
            <a:off x="533400" y="29673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0000FF"/>
                </a:solidFill>
              </a:rPr>
              <a:t>Topology					</a:t>
            </a:r>
            <a:r>
              <a:rPr lang="en-US" altLang="en-US" dirty="0" smtClean="0">
                <a:solidFill>
                  <a:srgbClr val="FF0000"/>
                </a:solidFill>
              </a:rPr>
              <a:t>local properties unchanged</a:t>
            </a:r>
            <a:r>
              <a:rPr lang="en-US" altLang="en-US" dirty="0" smtClean="0">
                <a:solidFill>
                  <a:srgbClr val="0000FF"/>
                </a:solidFill>
              </a:rPr>
              <a:t>  </a:t>
            </a:r>
            <a:endParaRPr lang="ru-RU" alt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3039984"/>
            <a:ext cx="1523069" cy="389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3159" y="3048000"/>
            <a:ext cx="1849441" cy="334734"/>
          </a:xfrm>
          <a:prstGeom prst="rect">
            <a:avLst/>
          </a:prstGeom>
        </p:spPr>
      </p:pic>
      <p:sp>
        <p:nvSpPr>
          <p:cNvPr id="12" name="Text Box 38"/>
          <p:cNvSpPr txBox="1">
            <a:spLocks noChangeArrowheads="1"/>
          </p:cNvSpPr>
          <p:nvPr/>
        </p:nvSpPr>
        <p:spPr bwMode="auto">
          <a:xfrm>
            <a:off x="2133600" y="3443287"/>
            <a:ext cx="2971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i="1" dirty="0">
                <a:solidFill>
                  <a:srgbClr val="0000CC"/>
                </a:solidFill>
              </a:rPr>
              <a:t>q</a:t>
            </a:r>
            <a:r>
              <a:rPr lang="en-US" altLang="en-US" sz="2200" dirty="0">
                <a:solidFill>
                  <a:srgbClr val="0000CC"/>
                </a:solidFill>
              </a:rPr>
              <a:t>-dimensional </a:t>
            </a:r>
            <a:r>
              <a:rPr lang="en-US" altLang="en-US" sz="2200" dirty="0">
                <a:solidFill>
                  <a:srgbClr val="FF0000"/>
                </a:solidFill>
              </a:rPr>
              <a:t>torus</a:t>
            </a:r>
            <a:endParaRPr lang="ru-RU" altLang="en-US" sz="2200" dirty="0">
              <a:solidFill>
                <a:srgbClr val="FF0000"/>
              </a:solidFill>
            </a:endParaRPr>
          </a:p>
        </p:txBody>
      </p:sp>
      <p:sp>
        <p:nvSpPr>
          <p:cNvPr id="13" name="Freeform 39"/>
          <p:cNvSpPr>
            <a:spLocks/>
          </p:cNvSpPr>
          <p:nvPr/>
        </p:nvSpPr>
        <p:spPr bwMode="auto">
          <a:xfrm>
            <a:off x="2895600" y="3346450"/>
            <a:ext cx="309562" cy="234950"/>
          </a:xfrm>
          <a:custGeom>
            <a:avLst/>
            <a:gdLst>
              <a:gd name="T0" fmla="*/ 0 w 195"/>
              <a:gd name="T1" fmla="*/ 234950 h 148"/>
              <a:gd name="T2" fmla="*/ 309562 w 195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5" h="148">
                <a:moveTo>
                  <a:pt x="0" y="148"/>
                </a:moveTo>
                <a:lnTo>
                  <a:pt x="19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609600" y="3886200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400" dirty="0">
                <a:solidFill>
                  <a:srgbClr val="0000CC"/>
                </a:solidFill>
              </a:rPr>
              <a:t>Cartesian coordinates</a:t>
            </a:r>
            <a:r>
              <a:rPr lang="en-US" altLang="en-US" sz="2400" dirty="0">
                <a:solidFill>
                  <a:srgbClr val="0000CC"/>
                </a:solidFill>
              </a:rPr>
              <a:t> </a:t>
            </a:r>
            <a:r>
              <a:rPr lang="ru-RU" altLang="en-US" sz="2400" dirty="0">
                <a:solidFill>
                  <a:srgbClr val="0000CC"/>
                </a:solidFill>
              </a:rPr>
              <a:t>along </a:t>
            </a:r>
            <a:r>
              <a:rPr lang="ru-RU" altLang="en-US" sz="2400" dirty="0">
                <a:solidFill>
                  <a:srgbClr val="FF0000"/>
                </a:solidFill>
              </a:rPr>
              <a:t>uncompactified</a:t>
            </a:r>
            <a:r>
              <a:rPr lang="ru-RU" altLang="en-US" sz="2400" dirty="0">
                <a:solidFill>
                  <a:srgbClr val="0000CC"/>
                </a:solidFill>
              </a:rPr>
              <a:t> and </a:t>
            </a:r>
            <a:r>
              <a:rPr lang="ru-RU" altLang="en-US" sz="2400" dirty="0">
                <a:solidFill>
                  <a:srgbClr val="FF0000"/>
                </a:solidFill>
              </a:rPr>
              <a:t>compactified</a:t>
            </a:r>
            <a:r>
              <a:rPr lang="ru-RU" altLang="en-US" sz="2400" dirty="0">
                <a:solidFill>
                  <a:srgbClr val="0000CC"/>
                </a:solidFill>
              </a:rPr>
              <a:t> dimensions</a:t>
            </a:r>
          </a:p>
        </p:txBody>
      </p:sp>
      <p:sp>
        <p:nvSpPr>
          <p:cNvPr id="18" name="Line 44"/>
          <p:cNvSpPr>
            <a:spLocks noChangeShapeType="1"/>
          </p:cNvSpPr>
          <p:nvPr/>
        </p:nvSpPr>
        <p:spPr bwMode="auto">
          <a:xfrm flipH="1">
            <a:off x="5029200" y="4419599"/>
            <a:ext cx="0" cy="29759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304800" y="3962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053" y="4823550"/>
            <a:ext cx="2937347" cy="4342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38600" y="4747350"/>
            <a:ext cx="2357131" cy="434250"/>
          </a:xfrm>
          <a:prstGeom prst="rect">
            <a:avLst/>
          </a:prstGeom>
        </p:spPr>
      </p:pic>
      <p:sp>
        <p:nvSpPr>
          <p:cNvPr id="24" name="Line 44"/>
          <p:cNvSpPr>
            <a:spLocks noChangeShapeType="1"/>
          </p:cNvSpPr>
          <p:nvPr/>
        </p:nvSpPr>
        <p:spPr bwMode="auto">
          <a:xfrm flipH="1">
            <a:off x="1143000" y="4655403"/>
            <a:ext cx="0" cy="29759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" name="Group 30"/>
          <p:cNvGrpSpPr>
            <a:grpSpLocks/>
          </p:cNvGrpSpPr>
          <p:nvPr/>
        </p:nvGrpSpPr>
        <p:grpSpPr bwMode="auto">
          <a:xfrm>
            <a:off x="3429000" y="5167313"/>
            <a:ext cx="2971800" cy="1066800"/>
            <a:chOff x="3552" y="1680"/>
            <a:chExt cx="1872" cy="672"/>
          </a:xfrm>
        </p:grpSpPr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3552" y="2112"/>
              <a:ext cx="624" cy="0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22"/>
            <p:cNvSpPr>
              <a:spLocks noChangeArrowheads="1"/>
            </p:cNvSpPr>
            <p:nvPr/>
          </p:nvSpPr>
          <p:spPr bwMode="auto">
            <a:xfrm>
              <a:off x="4368" y="2044"/>
              <a:ext cx="336" cy="144"/>
            </a:xfrm>
            <a:prstGeom prst="rightArrow">
              <a:avLst>
                <a:gd name="adj1" fmla="val 50000"/>
                <a:gd name="adj2" fmla="val 5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4896" y="1824"/>
              <a:ext cx="528" cy="52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29" name="Object 24"/>
            <p:cNvGraphicFramePr>
              <a:graphicFrameLocks noChangeAspect="1"/>
            </p:cNvGraphicFramePr>
            <p:nvPr/>
          </p:nvGraphicFramePr>
          <p:xfrm>
            <a:off x="3759" y="1776"/>
            <a:ext cx="270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36" name="Equation" r:id="rId10" imgW="190417" imgH="203112" progId="Equation.3">
                    <p:embed/>
                  </p:oleObj>
                </mc:Choice>
                <mc:Fallback>
                  <p:oleObj name="Equation" r:id="rId10" imgW="190417" imgH="203112" progId="Equation.3">
                    <p:embed/>
                    <p:pic>
                      <p:nvPicPr>
                        <p:cNvPr id="0" name="Picture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9" y="1776"/>
                          <a:ext cx="270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5"/>
            <p:cNvGraphicFramePr>
              <a:graphicFrameLocks noChangeAspect="1"/>
            </p:cNvGraphicFramePr>
            <p:nvPr/>
          </p:nvGraphicFramePr>
          <p:xfrm>
            <a:off x="4738" y="1680"/>
            <a:ext cx="25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37" name="Equation" r:id="rId12" imgW="190335" imgH="215713" progId="Equation.3">
                    <p:embed/>
                  </p:oleObj>
                </mc:Choice>
                <mc:Fallback>
                  <p:oleObj name="Equation" r:id="rId12" imgW="190335" imgH="215713" progId="Equation.3">
                    <p:embed/>
                    <p:pic>
                      <p:nvPicPr>
                        <p:cNvPr id="0" name="Picture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8" y="1680"/>
                          <a:ext cx="25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Picture 4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4840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AutoShape 47"/>
          <p:cNvSpPr>
            <a:spLocks noChangeArrowheads="1"/>
          </p:cNvSpPr>
          <p:nvPr/>
        </p:nvSpPr>
        <p:spPr bwMode="auto">
          <a:xfrm>
            <a:off x="1371600" y="6400800"/>
            <a:ext cx="381000" cy="1524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1828800" y="6248400"/>
            <a:ext cx="5105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en-US" sz="2200" dirty="0">
                <a:solidFill>
                  <a:srgbClr val="0000CC"/>
                </a:solidFill>
              </a:rPr>
              <a:t>length of the </a:t>
            </a:r>
            <a:r>
              <a:rPr lang="en-US" altLang="en-US" sz="2200" i="1" dirty="0">
                <a:solidFill>
                  <a:srgbClr val="0000CC"/>
                </a:solidFill>
              </a:rPr>
              <a:t>l-</a:t>
            </a:r>
            <a:r>
              <a:rPr lang="ru-RU" altLang="en-US" sz="2200" dirty="0">
                <a:solidFill>
                  <a:srgbClr val="0000CC"/>
                </a:solidFill>
              </a:rPr>
              <a:t>th compact dimension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800" y="5558135"/>
            <a:ext cx="246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Compactification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304800" y="1905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" name="TextBox 36"/>
          <p:cNvSpPr txBox="1"/>
          <p:nvPr/>
        </p:nvSpPr>
        <p:spPr>
          <a:xfrm>
            <a:off x="609600" y="18243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 smtClean="0">
                <a:solidFill>
                  <a:srgbClr val="0000FF"/>
                </a:solidFill>
              </a:rPr>
              <a:t>New coordinate</a:t>
            </a:r>
            <a:endParaRPr lang="ru-RU" altLang="en-US" sz="2400" dirty="0">
              <a:solidFill>
                <a:srgbClr val="0000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95600" y="1828800"/>
            <a:ext cx="2937347" cy="3980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62000" y="2358009"/>
            <a:ext cx="4061517" cy="46139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7239000" y="6172200"/>
            <a:ext cx="1600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458200" y="5842583"/>
            <a:ext cx="217581" cy="2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Field content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304800" y="955596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TextBox 4"/>
          <p:cNvSpPr txBox="1"/>
          <p:nvPr/>
        </p:nvSpPr>
        <p:spPr>
          <a:xfrm>
            <a:off x="533400" y="83820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dirty="0" smtClean="0">
                <a:solidFill>
                  <a:srgbClr val="0000FF"/>
                </a:solidFill>
              </a:rPr>
              <a:t>Charged </a:t>
            </a:r>
            <a:r>
              <a:rPr lang="en-US" altLang="en-US" sz="2200" dirty="0" smtClean="0">
                <a:solidFill>
                  <a:srgbClr val="FF0000"/>
                </a:solidFill>
              </a:rPr>
              <a:t>scalar field </a:t>
            </a:r>
            <a:r>
              <a:rPr lang="en-US" altLang="en-US" sz="2200" dirty="0" smtClean="0">
                <a:solidFill>
                  <a:srgbClr val="0000FF"/>
                </a:solidFill>
              </a:rPr>
              <a:t>with general curvature coupling</a:t>
            </a:r>
            <a:endParaRPr lang="ru-RU" altLang="en-US" sz="22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120" y="1364397"/>
            <a:ext cx="4496680" cy="4885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405107"/>
            <a:ext cx="2393394" cy="4071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22136" y="1897797"/>
            <a:ext cx="34932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  <a:latin typeface="+mn-lt"/>
              </a:rPr>
              <a:t>External </a:t>
            </a:r>
            <a:r>
              <a:rPr lang="en-US" sz="2000" i="1" dirty="0">
                <a:solidFill>
                  <a:srgbClr val="0000FF"/>
                </a:solidFill>
                <a:latin typeface="+mn-lt"/>
              </a:rPr>
              <a:t>classical </a:t>
            </a:r>
            <a:r>
              <a:rPr lang="en-US" sz="2000" i="1" dirty="0">
                <a:solidFill>
                  <a:srgbClr val="FF0000"/>
                </a:solidFill>
                <a:latin typeface="+mn-lt"/>
              </a:rPr>
              <a:t>gauge </a:t>
            </a:r>
            <a:r>
              <a:rPr lang="en-US" sz="2000" i="1" dirty="0" smtClean="0">
                <a:solidFill>
                  <a:srgbClr val="FF0000"/>
                </a:solidFill>
                <a:latin typeface="+mn-lt"/>
              </a:rPr>
              <a:t>field</a:t>
            </a:r>
            <a:endParaRPr lang="en-US" sz="2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Freeform 39"/>
          <p:cNvSpPr>
            <a:spLocks/>
          </p:cNvSpPr>
          <p:nvPr/>
        </p:nvSpPr>
        <p:spPr bwMode="auto">
          <a:xfrm>
            <a:off x="7013987" y="1737532"/>
            <a:ext cx="309562" cy="234950"/>
          </a:xfrm>
          <a:custGeom>
            <a:avLst/>
            <a:gdLst>
              <a:gd name="T0" fmla="*/ 0 w 195"/>
              <a:gd name="T1" fmla="*/ 234950 h 148"/>
              <a:gd name="T2" fmla="*/ 309562 w 195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95" h="148">
                <a:moveTo>
                  <a:pt x="0" y="148"/>
                </a:moveTo>
                <a:lnTo>
                  <a:pt x="195" y="0"/>
                </a:lnTo>
              </a:path>
            </a:pathLst>
          </a:custGeom>
          <a:noFill/>
          <a:ln w="38100">
            <a:solidFill>
              <a:srgbClr val="0000FF"/>
            </a:solidFill>
            <a:round/>
            <a:headEnd type="none" w="med" len="med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04800" y="2327196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533400" y="22098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In models </a:t>
            </a:r>
            <a:r>
              <a:rPr lang="en-US" sz="2200" dirty="0" smtClean="0">
                <a:solidFill>
                  <a:srgbClr val="0000FF"/>
                </a:solidFill>
              </a:rPr>
              <a:t>with nontrivial </a:t>
            </a:r>
            <a:r>
              <a:rPr lang="en-US" sz="2200" dirty="0">
                <a:solidFill>
                  <a:srgbClr val="0000FF"/>
                </a:solidFill>
              </a:rPr>
              <a:t>topology one need also to specify the </a:t>
            </a:r>
            <a:r>
              <a:rPr lang="en-US" sz="2200" dirty="0">
                <a:solidFill>
                  <a:srgbClr val="FF0000"/>
                </a:solidFill>
              </a:rPr>
              <a:t>periodicity conditions </a:t>
            </a:r>
            <a:r>
              <a:rPr lang="en-US" sz="2200" dirty="0">
                <a:solidFill>
                  <a:srgbClr val="0000FF"/>
                </a:solidFill>
              </a:rPr>
              <a:t>obeyed by the </a:t>
            </a:r>
            <a:r>
              <a:rPr lang="en-US" sz="2200" dirty="0" smtClean="0">
                <a:solidFill>
                  <a:srgbClr val="0000FF"/>
                </a:solidFill>
              </a:rPr>
              <a:t>field operator along </a:t>
            </a:r>
            <a:r>
              <a:rPr lang="en-US" sz="2200" dirty="0">
                <a:solidFill>
                  <a:srgbClr val="0000FF"/>
                </a:solidFill>
              </a:rPr>
              <a:t>compact dimensions</a:t>
            </a:r>
            <a:endParaRPr lang="ru-RU" altLang="en-US" sz="22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3254316"/>
            <a:ext cx="4786788" cy="479484"/>
          </a:xfrm>
          <a:prstGeom prst="rect">
            <a:avLst/>
          </a:prstGeom>
        </p:spPr>
      </p:pic>
      <p:sp>
        <p:nvSpPr>
          <p:cNvPr id="15" name="Oval 34"/>
          <p:cNvSpPr>
            <a:spLocks noChangeArrowheads="1"/>
          </p:cNvSpPr>
          <p:nvPr/>
        </p:nvSpPr>
        <p:spPr bwMode="auto">
          <a:xfrm>
            <a:off x="6781800" y="2971800"/>
            <a:ext cx="1295400" cy="12954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8021638" y="3581400"/>
            <a:ext cx="109537" cy="10953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Freeform 36"/>
          <p:cNvSpPr>
            <a:spLocks/>
          </p:cNvSpPr>
          <p:nvPr/>
        </p:nvSpPr>
        <p:spPr bwMode="auto">
          <a:xfrm>
            <a:off x="8015287" y="3330575"/>
            <a:ext cx="61913" cy="209550"/>
          </a:xfrm>
          <a:custGeom>
            <a:avLst/>
            <a:gdLst>
              <a:gd name="T0" fmla="*/ 0 w 39"/>
              <a:gd name="T1" fmla="*/ 0 h 132"/>
              <a:gd name="T2" fmla="*/ 61913 w 39"/>
              <a:gd name="T3" fmla="*/ 209550 h 1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9" h="132">
                <a:moveTo>
                  <a:pt x="0" y="0"/>
                </a:moveTo>
                <a:lnTo>
                  <a:pt x="39" y="132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37"/>
          <p:cNvSpPr>
            <a:spLocks/>
          </p:cNvSpPr>
          <p:nvPr/>
        </p:nvSpPr>
        <p:spPr bwMode="auto">
          <a:xfrm>
            <a:off x="8035925" y="3738563"/>
            <a:ext cx="36513" cy="122237"/>
          </a:xfrm>
          <a:custGeom>
            <a:avLst/>
            <a:gdLst>
              <a:gd name="T0" fmla="*/ 36513 w 23"/>
              <a:gd name="T1" fmla="*/ 0 h 77"/>
              <a:gd name="T2" fmla="*/ 0 w 23"/>
              <a:gd name="T3" fmla="*/ 122237 h 7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3" h="77">
                <a:moveTo>
                  <a:pt x="23" y="0"/>
                </a:moveTo>
                <a:lnTo>
                  <a:pt x="0" y="77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38"/>
          <p:cNvSpPr>
            <a:spLocks/>
          </p:cNvSpPr>
          <p:nvPr/>
        </p:nvSpPr>
        <p:spPr bwMode="auto">
          <a:xfrm>
            <a:off x="6911975" y="3354388"/>
            <a:ext cx="49213" cy="222250"/>
          </a:xfrm>
          <a:custGeom>
            <a:avLst/>
            <a:gdLst>
              <a:gd name="T0" fmla="*/ 0 w 31"/>
              <a:gd name="T1" fmla="*/ 222250 h 140"/>
              <a:gd name="T2" fmla="*/ 49213 w 31"/>
              <a:gd name="T3" fmla="*/ 0 h 14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1" h="140">
                <a:moveTo>
                  <a:pt x="0" y="140"/>
                </a:moveTo>
                <a:lnTo>
                  <a:pt x="31" y="0"/>
                </a:lnTo>
              </a:path>
            </a:pathLst>
          </a:custGeom>
          <a:noFill/>
          <a:ln w="9525">
            <a:solidFill>
              <a:srgbClr val="0000FF"/>
            </a:solidFill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33400" y="3805535"/>
            <a:ext cx="213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0000CC"/>
                </a:solidFill>
              </a:rPr>
              <a:t>Special cases:</a:t>
            </a:r>
            <a:endParaRPr lang="ru-RU" altLang="en-US" sz="2200" dirty="0">
              <a:solidFill>
                <a:srgbClr val="0000CC"/>
              </a:solidFill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743200" y="3805535"/>
            <a:ext cx="2438400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0000"/>
                </a:solidFill>
              </a:rPr>
              <a:t>Untwisted</a:t>
            </a:r>
            <a:r>
              <a:rPr lang="en-US" altLang="en-US" sz="2200" dirty="0">
                <a:solidFill>
                  <a:srgbClr val="0000CC"/>
                </a:solidFill>
              </a:rPr>
              <a:t> fields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FF0000"/>
                </a:solidFill>
              </a:rPr>
              <a:t>Twisted</a:t>
            </a:r>
            <a:r>
              <a:rPr lang="en-US" altLang="en-US" sz="2200" dirty="0">
                <a:solidFill>
                  <a:srgbClr val="0000CC"/>
                </a:solidFill>
              </a:rPr>
              <a:t> fields</a:t>
            </a:r>
            <a:endParaRPr lang="ru-RU" altLang="en-US" sz="2200" dirty="0">
              <a:solidFill>
                <a:srgbClr val="0000CC"/>
              </a:solidFill>
            </a:endParaRP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2590800" y="3973810"/>
            <a:ext cx="109538" cy="109538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AutoShape 25"/>
          <p:cNvSpPr>
            <a:spLocks noChangeArrowheads="1"/>
          </p:cNvSpPr>
          <p:nvPr/>
        </p:nvSpPr>
        <p:spPr bwMode="auto">
          <a:xfrm>
            <a:off x="2590800" y="4473873"/>
            <a:ext cx="109538" cy="109537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04800" y="3927772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4548" y="3882766"/>
            <a:ext cx="942852" cy="37996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4484" y="4439482"/>
            <a:ext cx="979116" cy="280453"/>
          </a:xfrm>
          <a:prstGeom prst="rect">
            <a:avLst/>
          </a:prstGeom>
        </p:spPr>
      </p:pic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04800" y="4909066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" name="TextBox 30"/>
          <p:cNvSpPr txBox="1"/>
          <p:nvPr/>
        </p:nvSpPr>
        <p:spPr>
          <a:xfrm>
            <a:off x="533400" y="4791670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We </a:t>
            </a:r>
            <a:r>
              <a:rPr lang="en-US" sz="2200" dirty="0">
                <a:solidFill>
                  <a:srgbClr val="0000FF"/>
                </a:solidFill>
              </a:rPr>
              <a:t>assume that the gauge </a:t>
            </a:r>
            <a:r>
              <a:rPr lang="en-US" sz="2200" dirty="0" smtClean="0">
                <a:solidFill>
                  <a:srgbClr val="0000FF"/>
                </a:solidFill>
              </a:rPr>
              <a:t>field </a:t>
            </a:r>
            <a:r>
              <a:rPr lang="en-US" sz="2200" dirty="0">
                <a:solidFill>
                  <a:srgbClr val="0000FF"/>
                </a:solidFill>
              </a:rPr>
              <a:t>is </a:t>
            </a:r>
            <a:r>
              <a:rPr lang="en-US" sz="2200" dirty="0" smtClean="0">
                <a:solidFill>
                  <a:srgbClr val="FF0000"/>
                </a:solidFill>
              </a:rPr>
              <a:t>constant</a:t>
            </a:r>
            <a:r>
              <a:rPr lang="en-US" sz="2200" dirty="0" smtClean="0">
                <a:solidFill>
                  <a:srgbClr val="0000FF"/>
                </a:solidFill>
              </a:rPr>
              <a:t>:</a:t>
            </a:r>
            <a:endParaRPr lang="ru-RU" altLang="en-US" sz="2200" dirty="0">
              <a:solidFill>
                <a:srgbClr val="0000FF"/>
              </a:solidFill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>
            <a:off x="304800" y="5486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533400" y="5369004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Though the </a:t>
            </a:r>
            <a:r>
              <a:rPr lang="en-US" sz="2200" dirty="0" smtClean="0">
                <a:solidFill>
                  <a:srgbClr val="0000FF"/>
                </a:solidFill>
              </a:rPr>
              <a:t>corresponding </a:t>
            </a:r>
            <a:r>
              <a:rPr lang="en-US" sz="2200" dirty="0" smtClean="0">
                <a:solidFill>
                  <a:srgbClr val="FF0000"/>
                </a:solidFill>
              </a:rPr>
              <a:t>field </a:t>
            </a:r>
            <a:r>
              <a:rPr lang="en-US" sz="2200" dirty="0">
                <a:solidFill>
                  <a:srgbClr val="FF0000"/>
                </a:solidFill>
              </a:rPr>
              <a:t>strength vanishes</a:t>
            </a:r>
            <a:r>
              <a:rPr lang="en-US" sz="2200" dirty="0">
                <a:solidFill>
                  <a:srgbClr val="0000FF"/>
                </a:solidFill>
              </a:rPr>
              <a:t>, the nontrivial topology </a:t>
            </a:r>
            <a:r>
              <a:rPr lang="en-US" sz="2200" dirty="0" smtClean="0">
                <a:solidFill>
                  <a:srgbClr val="0000FF"/>
                </a:solidFill>
              </a:rPr>
              <a:t>gives </a:t>
            </a:r>
            <a:r>
              <a:rPr lang="en-US" sz="2200" dirty="0">
                <a:solidFill>
                  <a:srgbClr val="0000FF"/>
                </a:solidFill>
              </a:rPr>
              <a:t>rise to </a:t>
            </a:r>
            <a:r>
              <a:rPr lang="en-US" sz="2200" dirty="0" err="1" smtClean="0">
                <a:solidFill>
                  <a:srgbClr val="FF0000"/>
                </a:solidFill>
              </a:rPr>
              <a:t>Aharonov</a:t>
            </a:r>
            <a:r>
              <a:rPr lang="en-US" sz="2200" dirty="0" smtClean="0">
                <a:solidFill>
                  <a:srgbClr val="FF0000"/>
                </a:solidFill>
              </a:rPr>
              <a:t>-Bohm</a:t>
            </a:r>
            <a:r>
              <a:rPr lang="en-US" sz="2200" dirty="0" smtClean="0">
                <a:solidFill>
                  <a:srgbClr val="0000FF"/>
                </a:solidFill>
              </a:rPr>
              <a:t>-like effects</a:t>
            </a:r>
            <a:endParaRPr lang="ru-RU" altLang="en-US" sz="2200" dirty="0">
              <a:solidFill>
                <a:srgbClr val="0000FF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931" y="4834532"/>
            <a:ext cx="1523069" cy="3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1"/>
          <p:cNvGrpSpPr>
            <a:grpSpLocks/>
          </p:cNvGrpSpPr>
          <p:nvPr/>
        </p:nvGrpSpPr>
        <p:grpSpPr bwMode="auto">
          <a:xfrm>
            <a:off x="2057400" y="1524000"/>
            <a:ext cx="5195888" cy="2609850"/>
            <a:chOff x="1815" y="1488"/>
            <a:chExt cx="3273" cy="1644"/>
          </a:xfrm>
        </p:grpSpPr>
        <p:grpSp>
          <p:nvGrpSpPr>
            <p:cNvPr id="9232" name="Group 11"/>
            <p:cNvGrpSpPr>
              <a:grpSpLocks/>
            </p:cNvGrpSpPr>
            <p:nvPr/>
          </p:nvGrpSpPr>
          <p:grpSpPr bwMode="auto">
            <a:xfrm>
              <a:off x="1815" y="1488"/>
              <a:ext cx="3273" cy="1644"/>
              <a:chOff x="558" y="1488"/>
              <a:chExt cx="3273" cy="1644"/>
            </a:xfrm>
          </p:grpSpPr>
          <p:pic>
            <p:nvPicPr>
              <p:cNvPr id="9238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" y="1619"/>
                <a:ext cx="1986" cy="14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239" name="Picture 10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1488"/>
                <a:ext cx="1047" cy="1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233" name="Rectangle 17"/>
            <p:cNvSpPr>
              <a:spLocks noChangeArrowheads="1"/>
            </p:cNvSpPr>
            <p:nvPr/>
          </p:nvSpPr>
          <p:spPr bwMode="auto">
            <a:xfrm>
              <a:off x="3024" y="264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34" name="Text Box 16"/>
            <p:cNvSpPr txBox="1">
              <a:spLocks noChangeArrowheads="1"/>
            </p:cNvSpPr>
            <p:nvPr/>
          </p:nvSpPr>
          <p:spPr bwMode="auto">
            <a:xfrm>
              <a:off x="2928" y="2640"/>
              <a:ext cx="6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>
                  <a:solidFill>
                    <a:srgbClr val="0000CC"/>
                  </a:solidFill>
                </a:rPr>
                <a:t>solenoid</a:t>
              </a:r>
              <a:endParaRPr lang="ru-RU" altLang="en-US">
                <a:solidFill>
                  <a:srgbClr val="0000CC"/>
                </a:solidFill>
              </a:endParaRPr>
            </a:p>
          </p:txBody>
        </p:sp>
        <p:sp>
          <p:nvSpPr>
            <p:cNvPr id="9235" name="Freeform 18"/>
            <p:cNvSpPr>
              <a:spLocks/>
            </p:cNvSpPr>
            <p:nvPr/>
          </p:nvSpPr>
          <p:spPr bwMode="auto">
            <a:xfrm>
              <a:off x="2997" y="2343"/>
              <a:ext cx="75" cy="297"/>
            </a:xfrm>
            <a:custGeom>
              <a:avLst/>
              <a:gdLst>
                <a:gd name="T0" fmla="*/ 75 w 75"/>
                <a:gd name="T1" fmla="*/ 297 h 297"/>
                <a:gd name="T2" fmla="*/ 0 w 75"/>
                <a:gd name="T3" fmla="*/ 0 h 29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5" h="297">
                  <a:moveTo>
                    <a:pt x="75" y="297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19"/>
            <p:cNvSpPr>
              <a:spLocks/>
            </p:cNvSpPr>
            <p:nvPr/>
          </p:nvSpPr>
          <p:spPr bwMode="auto">
            <a:xfrm>
              <a:off x="3696" y="1680"/>
              <a:ext cx="17" cy="1293"/>
            </a:xfrm>
            <a:custGeom>
              <a:avLst/>
              <a:gdLst>
                <a:gd name="T0" fmla="*/ 0 w 17"/>
                <a:gd name="T1" fmla="*/ 0 h 1293"/>
                <a:gd name="T2" fmla="*/ 17 w 17"/>
                <a:gd name="T3" fmla="*/ 1293 h 129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7" h="1293">
                  <a:moveTo>
                    <a:pt x="0" y="0"/>
                  </a:moveTo>
                  <a:lnTo>
                    <a:pt x="17" y="1293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Rectangle 20"/>
            <p:cNvSpPr>
              <a:spLocks noChangeArrowheads="1"/>
            </p:cNvSpPr>
            <p:nvPr/>
          </p:nvSpPr>
          <p:spPr bwMode="auto">
            <a:xfrm>
              <a:off x="1872" y="2208"/>
              <a:ext cx="192" cy="2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752600" y="152400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 smtClean="0">
                <a:solidFill>
                  <a:schemeClr val="bg1"/>
                </a:solidFill>
              </a:rPr>
              <a:t>Aharonov</a:t>
            </a:r>
            <a:r>
              <a:rPr lang="en-US" altLang="en-US" sz="2400" dirty="0" smtClean="0">
                <a:solidFill>
                  <a:schemeClr val="bg1"/>
                </a:solidFill>
              </a:rPr>
              <a:t>-Bohm effect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2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86995"/>
              </p:ext>
            </p:extLst>
          </p:nvPr>
        </p:nvGraphicFramePr>
        <p:xfrm>
          <a:off x="685800" y="4398962"/>
          <a:ext cx="6781800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3" name="Equation" r:id="rId5" imgW="2959100" imgH="508000" progId="Equation.3">
                  <p:embed/>
                </p:oleObj>
              </mc:Choice>
              <mc:Fallback>
                <p:oleObj name="Equation" r:id="rId5" imgW="2959100" imgH="508000" progId="Equation.3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398962"/>
                        <a:ext cx="6781800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13"/>
          <p:cNvSpPr txBox="1">
            <a:spLocks noChangeArrowheads="1"/>
          </p:cNvSpPr>
          <p:nvPr/>
        </p:nvSpPr>
        <p:spPr bwMode="auto">
          <a:xfrm>
            <a:off x="7696200" y="4475162"/>
            <a:ext cx="1219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0000CC"/>
                </a:solidFill>
              </a:rPr>
              <a:t>inside</a:t>
            </a:r>
            <a:endParaRPr lang="ru-RU" altLang="en-US" sz="2200">
              <a:solidFill>
                <a:srgbClr val="0000CC"/>
              </a:solidFill>
            </a:endParaRPr>
          </a:p>
        </p:txBody>
      </p:sp>
      <p:sp>
        <p:nvSpPr>
          <p:cNvPr id="9226" name="Text Box 14"/>
          <p:cNvSpPr txBox="1">
            <a:spLocks noChangeArrowheads="1"/>
          </p:cNvSpPr>
          <p:nvPr/>
        </p:nvSpPr>
        <p:spPr bwMode="auto">
          <a:xfrm>
            <a:off x="7696200" y="5038725"/>
            <a:ext cx="1219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>
                <a:solidFill>
                  <a:srgbClr val="0000CC"/>
                </a:solidFill>
              </a:rPr>
              <a:t>outside</a:t>
            </a:r>
            <a:endParaRPr lang="ru-RU" altLang="en-US" sz="2200">
              <a:solidFill>
                <a:srgbClr val="0000CC"/>
              </a:solidFill>
            </a:endParaRPr>
          </a:p>
        </p:txBody>
      </p:sp>
      <p:graphicFrame>
        <p:nvGraphicFramePr>
          <p:cNvPr id="922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350307"/>
              </p:ext>
            </p:extLst>
          </p:nvPr>
        </p:nvGraphicFramePr>
        <p:xfrm>
          <a:off x="4267200" y="3733800"/>
          <a:ext cx="322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4" name="Equation" r:id="rId7" imgW="139579" imgH="164957" progId="Equation.3">
                  <p:embed/>
                </p:oleObj>
              </mc:Choice>
              <mc:Fallback>
                <p:oleObj name="Equation" r:id="rId7" imgW="139579" imgH="164957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733800"/>
                        <a:ext cx="3222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Line 23"/>
          <p:cNvSpPr>
            <a:spLocks noChangeShapeType="1"/>
          </p:cNvSpPr>
          <p:nvPr/>
        </p:nvSpPr>
        <p:spPr bwMode="auto">
          <a:xfrm>
            <a:off x="46482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24"/>
          <p:cNvSpPr>
            <a:spLocks noChangeShapeType="1"/>
          </p:cNvSpPr>
          <p:nvPr/>
        </p:nvSpPr>
        <p:spPr bwMode="auto">
          <a:xfrm flipH="1">
            <a:off x="3810000" y="38862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3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412990"/>
              </p:ext>
            </p:extLst>
          </p:nvPr>
        </p:nvGraphicFramePr>
        <p:xfrm>
          <a:off x="3398838" y="2717800"/>
          <a:ext cx="2587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15" name="Equation" r:id="rId9" imgW="139579" imgH="177646" progId="Equation.3">
                  <p:embed/>
                </p:oleObj>
              </mc:Choice>
              <mc:Fallback>
                <p:oleObj name="Equation" r:id="rId9" imgW="139579" imgH="177646" progId="Equation.3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8838" y="2717800"/>
                        <a:ext cx="2587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99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752600" y="152400"/>
            <a:ext cx="586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bg1"/>
                </a:solidFill>
              </a:rPr>
              <a:t>Aharonov</a:t>
            </a:r>
            <a:r>
              <a:rPr lang="en-US" altLang="en-US" sz="2400" dirty="0">
                <a:solidFill>
                  <a:schemeClr val="bg1"/>
                </a:solidFill>
              </a:rPr>
              <a:t>-Bohm effect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3400" y="1279525"/>
            <a:ext cx="5562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FF0000"/>
                </a:solidFill>
              </a:rPr>
              <a:t>Phase</a:t>
            </a:r>
            <a:r>
              <a:rPr lang="en-US" altLang="en-US" sz="2200" dirty="0" smtClean="0">
                <a:solidFill>
                  <a:srgbClr val="0000CC"/>
                </a:solidFill>
              </a:rPr>
              <a:t> </a:t>
            </a:r>
            <a:r>
              <a:rPr lang="en-US" altLang="en-US" sz="2200" dirty="0">
                <a:solidFill>
                  <a:srgbClr val="0000CC"/>
                </a:solidFill>
              </a:rPr>
              <a:t>of the wave function is changed</a:t>
            </a:r>
            <a:endParaRPr lang="ru-RU" altLang="en-US" sz="2200" dirty="0">
              <a:solidFill>
                <a:srgbClr val="0000CC"/>
              </a:solidFill>
            </a:endParaRPr>
          </a:p>
        </p:txBody>
      </p:sp>
      <p:graphicFrame>
        <p:nvGraphicFramePr>
          <p:cNvPr id="1024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287806"/>
              </p:ext>
            </p:extLst>
          </p:nvPr>
        </p:nvGraphicFramePr>
        <p:xfrm>
          <a:off x="5791200" y="1173163"/>
          <a:ext cx="3048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6" name="Equation" r:id="rId3" imgW="1231366" imgH="241195" progId="Equation.3">
                  <p:embed/>
                </p:oleObj>
              </mc:Choice>
              <mc:Fallback>
                <p:oleObj name="Equation" r:id="rId3" imgW="1231366" imgH="241195" progId="Equation.3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173163"/>
                        <a:ext cx="3048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33400" y="1935163"/>
            <a:ext cx="5410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FF0000"/>
                </a:solidFill>
              </a:rPr>
              <a:t>Phase </a:t>
            </a:r>
            <a:r>
              <a:rPr lang="en-US" altLang="en-US" sz="2200" dirty="0">
                <a:solidFill>
                  <a:srgbClr val="FF0000"/>
                </a:solidFill>
              </a:rPr>
              <a:t>change</a:t>
            </a:r>
            <a:r>
              <a:rPr lang="en-US" altLang="en-US" sz="2200" dirty="0">
                <a:solidFill>
                  <a:srgbClr val="0000CC"/>
                </a:solidFill>
              </a:rPr>
              <a:t> along the trajectory</a:t>
            </a:r>
            <a:endParaRPr lang="ru-RU" altLang="en-US" sz="2200" dirty="0">
              <a:solidFill>
                <a:srgbClr val="0000CC"/>
              </a:solidFill>
            </a:endParaRPr>
          </a:p>
        </p:txBody>
      </p:sp>
      <p:graphicFrame>
        <p:nvGraphicFramePr>
          <p:cNvPr id="1024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153958"/>
              </p:ext>
            </p:extLst>
          </p:nvPr>
        </p:nvGraphicFramePr>
        <p:xfrm>
          <a:off x="5715000" y="1874838"/>
          <a:ext cx="28384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7" name="Equation" r:id="rId5" imgW="1409088" imgH="393529" progId="Equation.DSMT4">
                  <p:embed/>
                </p:oleObj>
              </mc:Choice>
              <mc:Fallback>
                <p:oleObj name="Equation" r:id="rId5" imgW="1409088" imgH="393529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874838"/>
                        <a:ext cx="2838450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33400" y="2498725"/>
            <a:ext cx="5410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0000CC"/>
                </a:solidFill>
              </a:rPr>
              <a:t>Change </a:t>
            </a:r>
            <a:r>
              <a:rPr lang="en-US" altLang="en-US" sz="2200" dirty="0">
                <a:solidFill>
                  <a:srgbClr val="0000CC"/>
                </a:solidFill>
              </a:rPr>
              <a:t>of the </a:t>
            </a:r>
            <a:r>
              <a:rPr lang="en-US" altLang="en-US" sz="2200" dirty="0">
                <a:solidFill>
                  <a:srgbClr val="FF0000"/>
                </a:solidFill>
              </a:rPr>
              <a:t>phase 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sz="2200" dirty="0">
                <a:solidFill>
                  <a:srgbClr val="FF0000"/>
                </a:solidFill>
              </a:rPr>
              <a:t>difference</a:t>
            </a:r>
            <a:endParaRPr lang="ru-RU" alt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1024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183146"/>
              </p:ext>
            </p:extLst>
          </p:nvPr>
        </p:nvGraphicFramePr>
        <p:xfrm>
          <a:off x="685800" y="3001963"/>
          <a:ext cx="82296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8" name="Equation" r:id="rId7" imgW="3771900" imgH="368300" progId="Equation.3">
                  <p:embed/>
                </p:oleObj>
              </mc:Choice>
              <mc:Fallback>
                <p:oleObj name="Equation" r:id="rId7" imgW="3771900" imgH="368300" progId="Equation.3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001963"/>
                        <a:ext cx="8229600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7162800" y="3611563"/>
            <a:ext cx="1905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>
                <a:solidFill>
                  <a:srgbClr val="0000CC"/>
                </a:solidFill>
              </a:rPr>
              <a:t>magnetic flux</a:t>
            </a:r>
            <a:endParaRPr lang="ru-RU" altLang="en-US" sz="2200" dirty="0">
              <a:solidFill>
                <a:srgbClr val="0000CC"/>
              </a:solidFill>
            </a:endParaRPr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 flipV="1">
            <a:off x="8458200" y="3459163"/>
            <a:ext cx="2286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Text Box 16"/>
          <p:cNvSpPr txBox="1">
            <a:spLocks noChangeArrowheads="1"/>
          </p:cNvSpPr>
          <p:nvPr/>
        </p:nvSpPr>
        <p:spPr bwMode="auto">
          <a:xfrm>
            <a:off x="533400" y="4098925"/>
            <a:ext cx="563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0000CC"/>
                </a:solidFill>
              </a:rPr>
              <a:t>Interference </a:t>
            </a:r>
            <a:r>
              <a:rPr lang="en-US" altLang="en-US" sz="2200" dirty="0">
                <a:solidFill>
                  <a:srgbClr val="0000CC"/>
                </a:solidFill>
              </a:rPr>
              <a:t>pattern is shifted by</a:t>
            </a:r>
            <a:endParaRPr lang="ru-RU" altLang="en-US" sz="2200" dirty="0">
              <a:solidFill>
                <a:srgbClr val="0000CC"/>
              </a:solidFill>
            </a:endParaRPr>
          </a:p>
        </p:txBody>
      </p:sp>
      <p:graphicFrame>
        <p:nvGraphicFramePr>
          <p:cNvPr id="102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320653"/>
              </p:ext>
            </p:extLst>
          </p:nvPr>
        </p:nvGraphicFramePr>
        <p:xfrm>
          <a:off x="5334000" y="4132263"/>
          <a:ext cx="20526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9" name="Equation" r:id="rId9" imgW="926698" imgH="177723" progId="Equation.3">
                  <p:embed/>
                </p:oleObj>
              </mc:Choice>
              <mc:Fallback>
                <p:oleObj name="Equation" r:id="rId9" imgW="926698" imgH="177723" progId="Equation.3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32263"/>
                        <a:ext cx="20526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4" name="Text Box 18"/>
          <p:cNvSpPr txBox="1">
            <a:spLocks noChangeArrowheads="1"/>
          </p:cNvSpPr>
          <p:nvPr/>
        </p:nvSpPr>
        <p:spPr bwMode="auto">
          <a:xfrm>
            <a:off x="533400" y="4678363"/>
            <a:ext cx="8305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dirty="0" smtClean="0">
                <a:solidFill>
                  <a:srgbClr val="0000CC"/>
                </a:solidFill>
              </a:rPr>
              <a:t>First </a:t>
            </a:r>
            <a:r>
              <a:rPr lang="en-US" altLang="en-US" sz="2200" dirty="0">
                <a:solidFill>
                  <a:srgbClr val="FF0000"/>
                </a:solidFill>
              </a:rPr>
              <a:t>experimental confirmation </a:t>
            </a:r>
            <a:r>
              <a:rPr lang="en-US" altLang="en-US" sz="2200" dirty="0">
                <a:solidFill>
                  <a:srgbClr val="0000CC"/>
                </a:solidFill>
              </a:rPr>
              <a:t>of the </a:t>
            </a:r>
            <a:r>
              <a:rPr lang="en-US" altLang="en-US" sz="2200" dirty="0" err="1">
                <a:solidFill>
                  <a:srgbClr val="0000CC"/>
                </a:solidFill>
              </a:rPr>
              <a:t>Aharonov</a:t>
            </a:r>
            <a:r>
              <a:rPr lang="en-US" altLang="en-US" sz="2200" dirty="0">
                <a:solidFill>
                  <a:srgbClr val="0000CC"/>
                </a:solidFill>
              </a:rPr>
              <a:t>-Bohm effect</a:t>
            </a:r>
            <a:endParaRPr lang="ru-RU" altLang="en-US" sz="2200" dirty="0">
              <a:solidFill>
                <a:srgbClr val="0000CC"/>
              </a:solidFill>
            </a:endParaRPr>
          </a:p>
        </p:txBody>
      </p:sp>
      <p:sp>
        <p:nvSpPr>
          <p:cNvPr id="10255" name="Text Box 19"/>
          <p:cNvSpPr txBox="1">
            <a:spLocks noChangeArrowheads="1"/>
          </p:cNvSpPr>
          <p:nvPr/>
        </p:nvSpPr>
        <p:spPr bwMode="auto">
          <a:xfrm>
            <a:off x="1600200" y="5105400"/>
            <a:ext cx="6324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 </a:t>
            </a:r>
            <a:r>
              <a:rPr lang="en-US" altLang="en-US" sz="2200" i="1" dirty="0">
                <a:solidFill>
                  <a:srgbClr val="0000CC"/>
                </a:solidFill>
              </a:rPr>
              <a:t>Chambers R. G. Phys. Rev. Letters </a:t>
            </a:r>
            <a:r>
              <a:rPr lang="en-US" altLang="en-US" sz="2200" b="1" i="1" dirty="0">
                <a:solidFill>
                  <a:srgbClr val="0000CC"/>
                </a:solidFill>
              </a:rPr>
              <a:t>5</a:t>
            </a:r>
            <a:r>
              <a:rPr lang="en-US" altLang="en-US" sz="2200" i="1" dirty="0">
                <a:solidFill>
                  <a:srgbClr val="0000CC"/>
                </a:solidFill>
              </a:rPr>
              <a:t>, 3 (1960)</a:t>
            </a:r>
            <a:r>
              <a:rPr lang="en-US" altLang="en-US" sz="2200" i="1" dirty="0"/>
              <a:t> </a:t>
            </a:r>
            <a:endParaRPr lang="ru-RU" altLang="en-US" sz="2200" i="1" dirty="0"/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304800" y="4800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304800" y="4191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304800" y="2590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304800" y="2057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304800" y="1371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344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143000" y="15240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Current density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762000" y="1143000"/>
            <a:ext cx="79248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 sz="2200" dirty="0">
                <a:solidFill>
                  <a:srgbClr val="0000CC"/>
                </a:solidFill>
              </a:rPr>
              <a:t>We are interested in the effects of non</a:t>
            </a:r>
            <a:r>
              <a:rPr lang="en-US" altLang="en-US" sz="2200" dirty="0">
                <a:solidFill>
                  <a:srgbClr val="0000CC"/>
                </a:solidFill>
              </a:rPr>
              <a:t>-</a:t>
            </a:r>
            <a:r>
              <a:rPr lang="ru-RU" altLang="en-US" sz="2200" dirty="0">
                <a:solidFill>
                  <a:srgbClr val="0000CC"/>
                </a:solidFill>
              </a:rPr>
              <a:t>trivial</a:t>
            </a:r>
            <a:r>
              <a:rPr lang="en-US" altLang="en-US" sz="2200" dirty="0">
                <a:solidFill>
                  <a:srgbClr val="0000CC"/>
                </a:solidFill>
              </a:rPr>
              <a:t> </a:t>
            </a:r>
            <a:r>
              <a:rPr lang="ru-RU" altLang="en-US" sz="2200" dirty="0">
                <a:solidFill>
                  <a:srgbClr val="0000CC"/>
                </a:solidFill>
              </a:rPr>
              <a:t>topology </a:t>
            </a:r>
            <a:r>
              <a:rPr lang="en-US" altLang="en-US" sz="2200" dirty="0" smtClean="0">
                <a:solidFill>
                  <a:srgbClr val="0000CC"/>
                </a:solidFill>
              </a:rPr>
              <a:t>and gravity </a:t>
            </a:r>
            <a:r>
              <a:rPr lang="ru-RU" altLang="en-US" sz="2200" dirty="0" smtClean="0">
                <a:solidFill>
                  <a:srgbClr val="0000CC"/>
                </a:solidFill>
              </a:rPr>
              <a:t>on </a:t>
            </a:r>
            <a:r>
              <a:rPr lang="ru-RU" altLang="en-US" sz="2200" dirty="0">
                <a:solidFill>
                  <a:srgbClr val="0000CC"/>
                </a:solidFill>
              </a:rPr>
              <a:t>the </a:t>
            </a:r>
            <a:r>
              <a:rPr lang="ru-RU" altLang="en-US" sz="2200" dirty="0">
                <a:solidFill>
                  <a:srgbClr val="FF0000"/>
                </a:solidFill>
              </a:rPr>
              <a:t>vacuum expectation value</a:t>
            </a:r>
            <a:r>
              <a:rPr lang="ru-RU" altLang="en-US" sz="2200" dirty="0">
                <a:solidFill>
                  <a:srgbClr val="0000CC"/>
                </a:solidFill>
              </a:rPr>
              <a:t> (VEV) of </a:t>
            </a:r>
            <a:r>
              <a:rPr lang="en-US" altLang="en-US" sz="2200" dirty="0" smtClean="0">
                <a:solidFill>
                  <a:srgbClr val="0000CC"/>
                </a:solidFill>
              </a:rPr>
              <a:t>the </a:t>
            </a:r>
            <a:r>
              <a:rPr lang="ru-RU" altLang="en-US" sz="2200" dirty="0" smtClean="0">
                <a:solidFill>
                  <a:srgbClr val="0000CC"/>
                </a:solidFill>
              </a:rPr>
              <a:t>current</a:t>
            </a:r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/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/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/>
            <a:r>
              <a:rPr lang="ru-RU" altLang="en-US" sz="2200" dirty="0">
                <a:solidFill>
                  <a:srgbClr val="0000CC"/>
                </a:solidFill>
              </a:rPr>
              <a:t>Th</a:t>
            </a:r>
            <a:r>
              <a:rPr lang="en-US" altLang="en-US" sz="2200" dirty="0">
                <a:solidFill>
                  <a:srgbClr val="0000CC"/>
                </a:solidFill>
              </a:rPr>
              <a:t>is VEV</a:t>
            </a:r>
            <a:r>
              <a:rPr lang="ru-RU" altLang="en-US" sz="2200" dirty="0">
                <a:solidFill>
                  <a:srgbClr val="0000CC"/>
                </a:solidFill>
              </a:rPr>
              <a:t> </a:t>
            </a:r>
            <a:r>
              <a:rPr lang="en-US" altLang="en-US" sz="2200" dirty="0">
                <a:solidFill>
                  <a:srgbClr val="0000CC"/>
                </a:solidFill>
              </a:rPr>
              <a:t>is</a:t>
            </a:r>
            <a:r>
              <a:rPr lang="ru-RU" altLang="en-US" sz="2200" dirty="0">
                <a:solidFill>
                  <a:srgbClr val="0000CC"/>
                </a:solidFill>
              </a:rPr>
              <a:t> among the</a:t>
            </a:r>
            <a:r>
              <a:rPr lang="en-US" altLang="en-US" sz="2200" dirty="0">
                <a:solidFill>
                  <a:srgbClr val="0000CC"/>
                </a:solidFill>
              </a:rPr>
              <a:t> </a:t>
            </a:r>
            <a:r>
              <a:rPr lang="ru-RU" altLang="en-US" sz="2200" dirty="0">
                <a:solidFill>
                  <a:srgbClr val="0000CC"/>
                </a:solidFill>
              </a:rPr>
              <a:t>most important quantities that characterize the </a:t>
            </a:r>
            <a:r>
              <a:rPr lang="ru-RU" altLang="en-US" sz="2200" dirty="0">
                <a:solidFill>
                  <a:srgbClr val="FF0000"/>
                </a:solidFill>
              </a:rPr>
              <a:t>properties</a:t>
            </a:r>
            <a:r>
              <a:rPr lang="en-US" altLang="en-US" sz="2200" dirty="0">
                <a:solidFill>
                  <a:srgbClr val="FF0000"/>
                </a:solidFill>
              </a:rPr>
              <a:t> </a:t>
            </a:r>
            <a:r>
              <a:rPr lang="ru-RU" altLang="en-US" sz="2200" dirty="0">
                <a:solidFill>
                  <a:srgbClr val="FF0000"/>
                </a:solidFill>
              </a:rPr>
              <a:t>of the quantum vacuum</a:t>
            </a:r>
            <a:endParaRPr lang="en-US" altLang="en-US" sz="2200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200" dirty="0">
              <a:solidFill>
                <a:srgbClr val="FF0000"/>
              </a:solidFill>
            </a:endParaRPr>
          </a:p>
          <a:p>
            <a:pPr eaLnBrk="1" hangingPunct="1"/>
            <a:r>
              <a:rPr lang="ru-RU" altLang="en-US" sz="2200" dirty="0">
                <a:solidFill>
                  <a:srgbClr val="0000CC"/>
                </a:solidFill>
              </a:rPr>
              <a:t>Although the corresponding operator is </a:t>
            </a:r>
            <a:r>
              <a:rPr lang="ru-RU" altLang="en-US" sz="2200" dirty="0">
                <a:solidFill>
                  <a:srgbClr val="FF0000"/>
                </a:solidFill>
              </a:rPr>
              <a:t>local</a:t>
            </a:r>
            <a:r>
              <a:rPr lang="ru-RU" altLang="en-US" sz="2200" dirty="0">
                <a:solidFill>
                  <a:srgbClr val="0000CC"/>
                </a:solidFill>
              </a:rPr>
              <a:t>, due to the</a:t>
            </a:r>
            <a:r>
              <a:rPr lang="en-US" altLang="en-US" sz="2200" dirty="0">
                <a:solidFill>
                  <a:srgbClr val="0000CC"/>
                </a:solidFill>
              </a:rPr>
              <a:t> </a:t>
            </a:r>
            <a:r>
              <a:rPr lang="ru-RU" altLang="en-US" sz="2200" dirty="0">
                <a:solidFill>
                  <a:srgbClr val="FF0000"/>
                </a:solidFill>
              </a:rPr>
              <a:t>global nature of the vacuum</a:t>
            </a:r>
            <a:r>
              <a:rPr lang="ru-RU" altLang="en-US" sz="2200" dirty="0">
                <a:solidFill>
                  <a:srgbClr val="0000CC"/>
                </a:solidFill>
              </a:rPr>
              <a:t>, th</a:t>
            </a:r>
            <a:r>
              <a:rPr lang="en-US" altLang="en-US" sz="2200" dirty="0">
                <a:solidFill>
                  <a:srgbClr val="0000CC"/>
                </a:solidFill>
              </a:rPr>
              <a:t>e</a:t>
            </a:r>
            <a:r>
              <a:rPr lang="ru-RU" altLang="en-US" sz="2200" dirty="0">
                <a:solidFill>
                  <a:srgbClr val="0000CC"/>
                </a:solidFill>
              </a:rPr>
              <a:t> </a:t>
            </a:r>
            <a:r>
              <a:rPr lang="en-US" altLang="en-US" sz="2200" dirty="0">
                <a:solidFill>
                  <a:srgbClr val="0000CC"/>
                </a:solidFill>
              </a:rPr>
              <a:t>VEV</a:t>
            </a:r>
            <a:r>
              <a:rPr lang="ru-RU" altLang="en-US" sz="2200" dirty="0">
                <a:solidFill>
                  <a:srgbClr val="0000CC"/>
                </a:solidFill>
              </a:rPr>
              <a:t> carries important</a:t>
            </a:r>
            <a:r>
              <a:rPr lang="en-US" altLang="en-US" sz="2200" dirty="0">
                <a:solidFill>
                  <a:srgbClr val="0000CC"/>
                </a:solidFill>
              </a:rPr>
              <a:t> </a:t>
            </a:r>
            <a:r>
              <a:rPr lang="ru-RU" altLang="en-US" sz="2200" dirty="0">
                <a:solidFill>
                  <a:srgbClr val="0000CC"/>
                </a:solidFill>
              </a:rPr>
              <a:t>information about the </a:t>
            </a:r>
            <a:r>
              <a:rPr lang="ru-RU" altLang="en-US" sz="2200" dirty="0">
                <a:solidFill>
                  <a:srgbClr val="FF0000"/>
                </a:solidFill>
              </a:rPr>
              <a:t>global properties</a:t>
            </a:r>
            <a:r>
              <a:rPr lang="ru-RU" altLang="en-US" sz="2200" dirty="0">
                <a:solidFill>
                  <a:srgbClr val="0000CC"/>
                </a:solidFill>
              </a:rPr>
              <a:t> of the background</a:t>
            </a:r>
            <a:r>
              <a:rPr lang="en-US" altLang="en-US" sz="2200" dirty="0">
                <a:solidFill>
                  <a:srgbClr val="0000CC"/>
                </a:solidFill>
              </a:rPr>
              <a:t> </a:t>
            </a:r>
            <a:r>
              <a:rPr lang="ru-RU" altLang="en-US" sz="2200" dirty="0">
                <a:solidFill>
                  <a:srgbClr val="0000CC"/>
                </a:solidFill>
              </a:rPr>
              <a:t>space</a:t>
            </a:r>
            <a:r>
              <a:rPr lang="en-US" altLang="en-US" sz="2200" dirty="0">
                <a:solidFill>
                  <a:srgbClr val="0000CC"/>
                </a:solidFill>
              </a:rPr>
              <a:t>-</a:t>
            </a:r>
            <a:r>
              <a:rPr lang="ru-RU" altLang="en-US" sz="2200" dirty="0" smtClean="0">
                <a:solidFill>
                  <a:srgbClr val="0000CC"/>
                </a:solidFill>
              </a:rPr>
              <a:t>time</a:t>
            </a:r>
            <a:r>
              <a:rPr lang="it-IT" altLang="en-US" sz="2200" dirty="0" smtClean="0">
                <a:solidFill>
                  <a:srgbClr val="0000CC"/>
                </a:solidFill>
              </a:rPr>
              <a:t> (e.g. </a:t>
            </a:r>
            <a:r>
              <a:rPr lang="it-IT" altLang="en-US" sz="2200" dirty="0">
                <a:solidFill>
                  <a:srgbClr val="0000CC"/>
                </a:solidFill>
              </a:rPr>
              <a:t>t</a:t>
            </a:r>
            <a:r>
              <a:rPr lang="it-IT" altLang="en-US" sz="2200" dirty="0" smtClean="0">
                <a:solidFill>
                  <a:srgbClr val="0000CC"/>
                </a:solidFill>
              </a:rPr>
              <a:t>he lengths of the compact dimensions)</a:t>
            </a:r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/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/>
            <a:r>
              <a:rPr lang="en-US" altLang="en-US" sz="2200" dirty="0">
                <a:solidFill>
                  <a:srgbClr val="0000CC"/>
                </a:solidFill>
              </a:rPr>
              <a:t>C</a:t>
            </a:r>
            <a:r>
              <a:rPr lang="ru-RU" altLang="en-US" sz="2200" dirty="0">
                <a:solidFill>
                  <a:srgbClr val="0000CC"/>
                </a:solidFill>
              </a:rPr>
              <a:t>urrent acts as the</a:t>
            </a:r>
            <a:r>
              <a:rPr lang="en-US" altLang="en-US" sz="2200" dirty="0">
                <a:solidFill>
                  <a:srgbClr val="0000CC"/>
                </a:solidFill>
              </a:rPr>
              <a:t> </a:t>
            </a:r>
            <a:r>
              <a:rPr lang="ru-RU" altLang="en-US" sz="2200" dirty="0">
                <a:solidFill>
                  <a:srgbClr val="FF0000"/>
                </a:solidFill>
              </a:rPr>
              <a:t>source</a:t>
            </a:r>
            <a:r>
              <a:rPr lang="ru-RU" altLang="en-US" sz="2200" dirty="0">
                <a:solidFill>
                  <a:srgbClr val="0000CC"/>
                </a:solidFill>
              </a:rPr>
              <a:t> in the </a:t>
            </a:r>
            <a:r>
              <a:rPr lang="ru-RU" altLang="en-US" sz="2200" dirty="0">
                <a:solidFill>
                  <a:srgbClr val="FF0000"/>
                </a:solidFill>
              </a:rPr>
              <a:t>Maxwell equations</a:t>
            </a:r>
            <a:r>
              <a:rPr lang="en-US" altLang="en-US" sz="2200" dirty="0">
                <a:solidFill>
                  <a:srgbClr val="0000CC"/>
                </a:solidFill>
              </a:rPr>
              <a:t> and </a:t>
            </a:r>
            <a:r>
              <a:rPr lang="ru-RU" altLang="en-US" sz="2200" dirty="0">
                <a:solidFill>
                  <a:srgbClr val="0000CC"/>
                </a:solidFill>
              </a:rPr>
              <a:t>therefore plays an</a:t>
            </a:r>
            <a:r>
              <a:rPr lang="en-US" altLang="en-US" sz="2200" dirty="0">
                <a:solidFill>
                  <a:srgbClr val="0000CC"/>
                </a:solidFill>
              </a:rPr>
              <a:t> </a:t>
            </a:r>
            <a:r>
              <a:rPr lang="ru-RU" altLang="en-US" sz="2200" dirty="0">
                <a:solidFill>
                  <a:srgbClr val="0000CC"/>
                </a:solidFill>
              </a:rPr>
              <a:t>important role in modeling a </a:t>
            </a:r>
            <a:r>
              <a:rPr lang="ru-RU" altLang="en-US" sz="2200" dirty="0">
                <a:solidFill>
                  <a:srgbClr val="FF0000"/>
                </a:solidFill>
              </a:rPr>
              <a:t>self-consistent dynamics</a:t>
            </a:r>
            <a:r>
              <a:rPr lang="ru-RU" altLang="en-US" sz="2200" dirty="0">
                <a:solidFill>
                  <a:srgbClr val="0000CC"/>
                </a:solidFill>
              </a:rPr>
              <a:t> involving</a:t>
            </a:r>
            <a:r>
              <a:rPr lang="en-US" altLang="en-US" sz="2200" dirty="0">
                <a:solidFill>
                  <a:srgbClr val="0000CC"/>
                </a:solidFill>
              </a:rPr>
              <a:t> </a:t>
            </a:r>
            <a:r>
              <a:rPr lang="ru-RU" altLang="en-US" sz="2200" dirty="0">
                <a:solidFill>
                  <a:srgbClr val="0000CC"/>
                </a:solidFill>
              </a:rPr>
              <a:t>the electromagnetic </a:t>
            </a:r>
            <a:r>
              <a:rPr lang="ru-RU" altLang="en-US" sz="2200" dirty="0" smtClean="0">
                <a:solidFill>
                  <a:srgbClr val="0000CC"/>
                </a:solidFill>
              </a:rPr>
              <a:t>field</a:t>
            </a:r>
            <a:r>
              <a:rPr lang="it-IT" altLang="en-US" sz="2200" dirty="0" smtClean="0">
                <a:solidFill>
                  <a:srgbClr val="0000CC"/>
                </a:solidFill>
              </a:rPr>
              <a:t> </a:t>
            </a:r>
            <a:r>
              <a:rPr lang="it-IT" altLang="en-US" sz="2200" dirty="0" smtClean="0">
                <a:solidFill>
                  <a:srgbClr val="FF0000"/>
                </a:solidFill>
              </a:rPr>
              <a:t>(back reaction)</a:t>
            </a:r>
            <a:endParaRPr lang="ru-RU" altLang="en-US" sz="2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2784" y="1981200"/>
            <a:ext cx="5838431" cy="452344"/>
          </a:xfrm>
          <a:prstGeom prst="rect">
            <a:avLst/>
          </a:prstGeom>
        </p:spPr>
      </p:pic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457200" y="5257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457200" y="3581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57200" y="2590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457200" y="1295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525963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dirty="0" smtClean="0"/>
              <a:t>In the present talk we show how to obtain the </a:t>
            </a:r>
            <a:r>
              <a:rPr lang="en-US" i="1" dirty="0" smtClean="0">
                <a:solidFill>
                  <a:srgbClr val="FF0000"/>
                </a:solidFill>
              </a:rPr>
              <a:t>brane-induced effects on the VEV of the current density </a:t>
            </a:r>
            <a:r>
              <a:rPr lang="en-US" dirty="0" smtClean="0"/>
              <a:t>for a charged scalar field in the background of locally </a:t>
            </a:r>
            <a:r>
              <a:rPr lang="en-US" dirty="0" err="1" smtClean="0"/>
              <a:t>AdS</a:t>
            </a:r>
            <a:r>
              <a:rPr lang="en-US" dirty="0" smtClean="0"/>
              <a:t> </a:t>
            </a:r>
            <a:r>
              <a:rPr lang="en-US" dirty="0" err="1" smtClean="0"/>
              <a:t>spacetime</a:t>
            </a:r>
            <a:r>
              <a:rPr lang="en-US" dirty="0" smtClean="0"/>
              <a:t> with an arbitrary number of </a:t>
            </a:r>
            <a:r>
              <a:rPr lang="en-US" i="1" dirty="0" err="1" smtClean="0">
                <a:solidFill>
                  <a:srgbClr val="0000FF"/>
                </a:solidFill>
              </a:rPr>
              <a:t>toroidally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compactified</a:t>
            </a:r>
            <a:r>
              <a:rPr lang="en-US" i="1" dirty="0" smtClean="0">
                <a:solidFill>
                  <a:srgbClr val="0000FF"/>
                </a:solidFill>
              </a:rPr>
              <a:t> spatial dimensions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smtClean="0"/>
              <a:t>in the presence of a brane parallel to the </a:t>
            </a:r>
            <a:r>
              <a:rPr lang="en-US" dirty="0" err="1" smtClean="0"/>
              <a:t>AdS</a:t>
            </a:r>
            <a:r>
              <a:rPr lang="en-US" dirty="0" smtClean="0"/>
              <a:t> boundary</a:t>
            </a:r>
          </a:p>
          <a:p>
            <a:pPr marL="0" indent="0" algn="just" eaLnBrk="1" hangingPunct="1">
              <a:buNone/>
            </a:pPr>
            <a:endParaRPr lang="en-US" dirty="0" smtClean="0"/>
          </a:p>
          <a:p>
            <a:pPr marL="0" indent="0" algn="just" eaLnBrk="1" hangingPunct="1">
              <a:buNone/>
            </a:pPr>
            <a:r>
              <a:rPr lang="en-US" sz="2800" b="1" dirty="0" smtClean="0">
                <a:hlinkClick r:id="rId2"/>
              </a:rPr>
              <a:t>arXiv:1508.07255</a:t>
            </a:r>
            <a:r>
              <a:rPr lang="en-US" sz="2800" b="1" dirty="0" smtClean="0"/>
              <a:t> [</a:t>
            </a:r>
            <a:r>
              <a:rPr lang="en-US" sz="2800" b="1" dirty="0" err="1" smtClean="0"/>
              <a:t>hep-th</a:t>
            </a:r>
            <a:r>
              <a:rPr lang="en-US" sz="2800" b="1" dirty="0" smtClean="0"/>
              <a:t>]. JHEP (in press)</a:t>
            </a:r>
            <a:endParaRPr lang="en-US" altLang="en-US" sz="2800" dirty="0">
              <a:solidFill>
                <a:srgbClr val="0000CC"/>
              </a:solidFill>
            </a:endParaRPr>
          </a:p>
          <a:p>
            <a:pPr marL="0" indent="0" algn="just" eaLnBrk="1" hangingPunct="1">
              <a:buNone/>
            </a:pPr>
            <a:endParaRPr lang="en-US" dirty="0" smtClean="0"/>
          </a:p>
          <a:p>
            <a:pPr eaLnBrk="1" hangingPunct="1"/>
            <a:endParaRPr lang="ru-RU" altLang="en-US" sz="2800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228600"/>
            <a:ext cx="586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0000"/>
                </a:solidFill>
              </a:rPr>
              <a:t>Summary</a:t>
            </a:r>
            <a:endParaRPr lang="ru-RU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524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" y="1524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Analog from condensed matter physics: </a:t>
            </a:r>
            <a:r>
              <a:rPr lang="en-US" altLang="en-US" sz="2400" dirty="0" smtClean="0">
                <a:solidFill>
                  <a:srgbClr val="FF0000"/>
                </a:solidFill>
              </a:rPr>
              <a:t>Persistent currents</a:t>
            </a:r>
            <a:endParaRPr lang="ru-RU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0"/>
            <a:ext cx="2590800" cy="1893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9906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Persistent currents </a:t>
            </a:r>
            <a:r>
              <a:rPr lang="en-US" sz="2200" dirty="0" smtClean="0">
                <a:solidFill>
                  <a:srgbClr val="0000FF"/>
                </a:solidFill>
              </a:rPr>
              <a:t>in metallic rings are predicted in </a:t>
            </a:r>
            <a:r>
              <a:rPr lang="en-US" sz="2200" i="1" dirty="0" smtClean="0">
                <a:solidFill>
                  <a:srgbClr val="FF0000"/>
                </a:solidFill>
              </a:rPr>
              <a:t>M. </a:t>
            </a:r>
            <a:r>
              <a:rPr lang="en-US" sz="2200" i="1" dirty="0" err="1" smtClean="0">
                <a:solidFill>
                  <a:srgbClr val="FF0000"/>
                </a:solidFill>
              </a:rPr>
              <a:t>Büttiker</a:t>
            </a:r>
            <a:r>
              <a:rPr lang="en-US" sz="2200" i="1" dirty="0" smtClean="0">
                <a:solidFill>
                  <a:srgbClr val="FF0000"/>
                </a:solidFill>
              </a:rPr>
              <a:t>, Y. </a:t>
            </a:r>
            <a:r>
              <a:rPr lang="en-US" sz="2200" i="1" dirty="0" err="1">
                <a:solidFill>
                  <a:srgbClr val="FF0000"/>
                </a:solidFill>
              </a:rPr>
              <a:t>Imry</a:t>
            </a:r>
            <a:r>
              <a:rPr lang="en-US" sz="2200" i="1" dirty="0">
                <a:solidFill>
                  <a:srgbClr val="FF0000"/>
                </a:solidFill>
              </a:rPr>
              <a:t>, </a:t>
            </a:r>
            <a:r>
              <a:rPr lang="en-US" sz="2200" i="1" dirty="0" smtClean="0">
                <a:solidFill>
                  <a:srgbClr val="FF0000"/>
                </a:solidFill>
              </a:rPr>
              <a:t>R. </a:t>
            </a:r>
            <a:r>
              <a:rPr lang="en-US" sz="2200" i="1" dirty="0" err="1" smtClean="0">
                <a:solidFill>
                  <a:srgbClr val="FF0000"/>
                </a:solidFill>
              </a:rPr>
              <a:t>Landauer</a:t>
            </a:r>
            <a:r>
              <a:rPr lang="en-US" sz="2200" i="1" dirty="0">
                <a:solidFill>
                  <a:srgbClr val="0000FF"/>
                </a:solidFill>
              </a:rPr>
              <a:t>, </a:t>
            </a:r>
            <a:r>
              <a:rPr lang="en-US" sz="2200" i="1" dirty="0" smtClean="0">
                <a:solidFill>
                  <a:srgbClr val="0000FF"/>
                </a:solidFill>
              </a:rPr>
              <a:t>Phys</a:t>
            </a:r>
            <a:r>
              <a:rPr lang="en-US" sz="2200" i="1" dirty="0">
                <a:solidFill>
                  <a:srgbClr val="0000FF"/>
                </a:solidFill>
              </a:rPr>
              <a:t>. Lett. A </a:t>
            </a:r>
            <a:r>
              <a:rPr lang="en-US" sz="2200" b="1" i="1" dirty="0" smtClean="0">
                <a:solidFill>
                  <a:srgbClr val="0000FF"/>
                </a:solidFill>
              </a:rPr>
              <a:t>96</a:t>
            </a:r>
            <a:r>
              <a:rPr lang="en-US" sz="2200" i="1" dirty="0" smtClean="0">
                <a:solidFill>
                  <a:srgbClr val="0000FF"/>
                </a:solidFill>
              </a:rPr>
              <a:t>, 7</a:t>
            </a:r>
            <a:r>
              <a:rPr lang="en-US" sz="2200" i="1" dirty="0">
                <a:solidFill>
                  <a:srgbClr val="0000FF"/>
                </a:solidFill>
              </a:rPr>
              <a:t> (1983</a:t>
            </a:r>
            <a:r>
              <a:rPr lang="en-US" sz="2200" i="1" dirty="0" smtClean="0">
                <a:solidFill>
                  <a:srgbClr val="0000FF"/>
                </a:solidFill>
              </a:rPr>
              <a:t>)</a:t>
            </a:r>
            <a:r>
              <a:rPr lang="en-US" sz="2200" dirty="0" smtClean="0"/>
              <a:t>.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04800" y="1066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TextBox 6"/>
          <p:cNvSpPr txBox="1"/>
          <p:nvPr/>
        </p:nvSpPr>
        <p:spPr>
          <a:xfrm>
            <a:off x="533400" y="5414427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Measurements </a:t>
            </a:r>
            <a:r>
              <a:rPr lang="en-US" sz="2200" dirty="0">
                <a:solidFill>
                  <a:srgbClr val="0000FF"/>
                </a:solidFill>
              </a:rPr>
              <a:t>of persistent currents in </a:t>
            </a:r>
            <a:r>
              <a:rPr lang="en-US" sz="2200" dirty="0" smtClean="0">
                <a:solidFill>
                  <a:srgbClr val="0000FF"/>
                </a:solidFill>
              </a:rPr>
              <a:t>nanoscale gold</a:t>
            </a:r>
            <a:r>
              <a:rPr lang="en-US" sz="2200" dirty="0">
                <a:solidFill>
                  <a:srgbClr val="0000FF"/>
                </a:solidFill>
              </a:rPr>
              <a:t> </a:t>
            </a:r>
            <a:r>
              <a:rPr lang="en-US" sz="2200" dirty="0" smtClean="0">
                <a:solidFill>
                  <a:srgbClr val="0000FF"/>
                </a:solidFill>
              </a:rPr>
              <a:t>and aluminum</a:t>
            </a:r>
            <a:r>
              <a:rPr lang="en-US" sz="2200" dirty="0">
                <a:solidFill>
                  <a:srgbClr val="0000FF"/>
                </a:solidFill>
              </a:rPr>
              <a:t> </a:t>
            </a:r>
            <a:r>
              <a:rPr lang="en-US" sz="2200" dirty="0" smtClean="0">
                <a:solidFill>
                  <a:srgbClr val="0000FF"/>
                </a:solidFill>
              </a:rPr>
              <a:t>rings: </a:t>
            </a:r>
            <a:r>
              <a:rPr lang="en-US" sz="2200" dirty="0" smtClean="0">
                <a:solidFill>
                  <a:srgbClr val="FF0000"/>
                </a:solidFill>
              </a:rPr>
              <a:t>A.C. </a:t>
            </a:r>
            <a:r>
              <a:rPr lang="en-US" sz="2200" dirty="0" err="1" smtClean="0">
                <a:solidFill>
                  <a:srgbClr val="FF0000"/>
                </a:solidFill>
              </a:rPr>
              <a:t>Bleszynski-Jayich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et. al., </a:t>
            </a:r>
            <a:r>
              <a:rPr lang="en-US" sz="2200" i="1" dirty="0">
                <a:solidFill>
                  <a:srgbClr val="0000FF"/>
                </a:solidFill>
              </a:rPr>
              <a:t>Science</a:t>
            </a:r>
            <a:r>
              <a:rPr lang="en-US" sz="2200" dirty="0">
                <a:solidFill>
                  <a:srgbClr val="0000FF"/>
                </a:solidFill>
              </a:rPr>
              <a:t> </a:t>
            </a:r>
            <a:r>
              <a:rPr lang="en-US" sz="2200" b="1" dirty="0" smtClean="0">
                <a:solidFill>
                  <a:srgbClr val="0000FF"/>
                </a:solidFill>
              </a:rPr>
              <a:t>326</a:t>
            </a:r>
            <a:r>
              <a:rPr lang="en-US" sz="2200" dirty="0">
                <a:solidFill>
                  <a:srgbClr val="0000FF"/>
                </a:solidFill>
              </a:rPr>
              <a:t> </a:t>
            </a:r>
            <a:r>
              <a:rPr lang="en-US" sz="2200" dirty="0" smtClean="0">
                <a:solidFill>
                  <a:srgbClr val="0000FF"/>
                </a:solidFill>
              </a:rPr>
              <a:t>(2009); </a:t>
            </a:r>
            <a:r>
              <a:rPr lang="en-US" sz="2200" dirty="0" smtClean="0">
                <a:solidFill>
                  <a:srgbClr val="FF0000"/>
                </a:solidFill>
              </a:rPr>
              <a:t>H. </a:t>
            </a:r>
            <a:r>
              <a:rPr lang="en-US" sz="2200" dirty="0" err="1" smtClean="0">
                <a:solidFill>
                  <a:srgbClr val="FF0000"/>
                </a:solidFill>
              </a:rPr>
              <a:t>Bluhm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et. al., </a:t>
            </a:r>
            <a:r>
              <a:rPr lang="en-US" sz="2200" i="1" dirty="0">
                <a:solidFill>
                  <a:srgbClr val="0000FF"/>
                </a:solidFill>
              </a:rPr>
              <a:t>Phys. Rev. Lett.</a:t>
            </a:r>
            <a:r>
              <a:rPr lang="en-US" sz="2200" dirty="0">
                <a:solidFill>
                  <a:srgbClr val="0000FF"/>
                </a:solidFill>
              </a:rPr>
              <a:t> </a:t>
            </a:r>
            <a:r>
              <a:rPr lang="en-US" sz="2200" b="1" dirty="0">
                <a:solidFill>
                  <a:srgbClr val="0000FF"/>
                </a:solidFill>
              </a:rPr>
              <a:t>102</a:t>
            </a:r>
            <a:r>
              <a:rPr lang="en-US" sz="2200" dirty="0">
                <a:solidFill>
                  <a:srgbClr val="0000FF"/>
                </a:solidFill>
              </a:rPr>
              <a:t> </a:t>
            </a:r>
            <a:r>
              <a:rPr lang="en-US" sz="2200" dirty="0" smtClean="0">
                <a:solidFill>
                  <a:srgbClr val="0000FF"/>
                </a:solidFill>
              </a:rPr>
              <a:t>(2009).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20980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Existence </a:t>
            </a:r>
            <a:r>
              <a:rPr lang="en-US" sz="2200" dirty="0">
                <a:solidFill>
                  <a:srgbClr val="0000FF"/>
                </a:solidFill>
              </a:rPr>
              <a:t>of persistent currents in normal </a:t>
            </a:r>
            <a:r>
              <a:rPr lang="en-US" sz="2200" dirty="0" smtClean="0">
                <a:solidFill>
                  <a:srgbClr val="0000FF"/>
                </a:solidFill>
              </a:rPr>
              <a:t>metal rings is a </a:t>
            </a:r>
            <a:r>
              <a:rPr lang="en-US" sz="2200" dirty="0">
                <a:solidFill>
                  <a:srgbClr val="0000FF"/>
                </a:solidFill>
              </a:rPr>
              <a:t>signature of </a:t>
            </a:r>
            <a:r>
              <a:rPr lang="en-US" sz="2200" dirty="0">
                <a:solidFill>
                  <a:srgbClr val="FF0000"/>
                </a:solidFill>
              </a:rPr>
              <a:t>phase coherence </a:t>
            </a:r>
            <a:r>
              <a:rPr lang="en-US" sz="2200" dirty="0">
                <a:solidFill>
                  <a:srgbClr val="0000FF"/>
                </a:solidFill>
              </a:rPr>
              <a:t>in </a:t>
            </a:r>
            <a:r>
              <a:rPr lang="en-US" sz="2200" dirty="0">
                <a:solidFill>
                  <a:srgbClr val="FF0000"/>
                </a:solidFill>
              </a:rPr>
              <a:t>mesoscopic systems </a:t>
            </a:r>
            <a:r>
              <a:rPr lang="en-US" sz="2200" dirty="0">
                <a:solidFill>
                  <a:srgbClr val="0000FF"/>
                </a:solidFill>
              </a:rPr>
              <a:t>and an example of the </a:t>
            </a:r>
            <a:r>
              <a:rPr lang="en-US" sz="2200" dirty="0" err="1" smtClean="0">
                <a:solidFill>
                  <a:srgbClr val="0000FF"/>
                </a:solidFill>
              </a:rPr>
              <a:t>Aharonov</a:t>
            </a:r>
            <a:r>
              <a:rPr lang="en-US" sz="2200" dirty="0" smtClean="0">
                <a:solidFill>
                  <a:srgbClr val="0000FF"/>
                </a:solidFill>
              </a:rPr>
              <a:t>-Bohm effect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811250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Temperature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must be sufficiently low to reduce the probability of inelastic scattering </a:t>
            </a:r>
            <a:r>
              <a:rPr lang="en-US" sz="2200" dirty="0" smtClean="0">
                <a:solidFill>
                  <a:srgbClr val="0000FF"/>
                </a:solidFill>
              </a:rPr>
              <a:t>and </a:t>
            </a:r>
            <a:r>
              <a:rPr lang="en-US" sz="2200" dirty="0">
                <a:solidFill>
                  <a:srgbClr val="0000FF"/>
                </a:solidFill>
              </a:rPr>
              <a:t>the circumference of the ring </a:t>
            </a:r>
            <a:r>
              <a:rPr lang="en-US" sz="2200" dirty="0">
                <a:solidFill>
                  <a:srgbClr val="FF0000"/>
                </a:solidFill>
              </a:rPr>
              <a:t>short</a:t>
            </a:r>
            <a:r>
              <a:rPr lang="en-US" sz="2200" dirty="0">
                <a:solidFill>
                  <a:srgbClr val="0000FF"/>
                </a:solidFill>
              </a:rPr>
              <a:t> enough that the phase coherence of the electronic wave functions is preserved around the </a:t>
            </a:r>
            <a:r>
              <a:rPr lang="en-US" sz="2200" dirty="0" smtClean="0">
                <a:solidFill>
                  <a:srgbClr val="0000FF"/>
                </a:solidFill>
              </a:rPr>
              <a:t>loop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304800" y="5562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04800" y="3886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304800" y="2286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560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99" y="1676400"/>
            <a:ext cx="3429001" cy="2812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685800"/>
            <a:ext cx="815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In the problem under consideration the presence of a </a:t>
            </a:r>
            <a:r>
              <a:rPr lang="en-US" sz="2200" dirty="0" smtClean="0">
                <a:solidFill>
                  <a:srgbClr val="FF0000"/>
                </a:solidFill>
              </a:rPr>
              <a:t>constant gauge field </a:t>
            </a:r>
            <a:r>
              <a:rPr lang="en-US" sz="2200" dirty="0" smtClean="0">
                <a:solidFill>
                  <a:srgbClr val="0000FF"/>
                </a:solidFill>
              </a:rPr>
              <a:t>is equivalent to the </a:t>
            </a:r>
            <a:r>
              <a:rPr lang="en-US" sz="2200" dirty="0" smtClean="0">
                <a:solidFill>
                  <a:srgbClr val="FF0000"/>
                </a:solidFill>
              </a:rPr>
              <a:t>magnetic flux </a:t>
            </a:r>
            <a:r>
              <a:rPr lang="en-US" sz="2200" dirty="0" smtClean="0">
                <a:solidFill>
                  <a:srgbClr val="0000FF"/>
                </a:solidFill>
              </a:rPr>
              <a:t>enclosed by the compact dimension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886129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Flux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of the </a:t>
            </a:r>
            <a:r>
              <a:rPr lang="en-US" sz="2200" dirty="0" smtClean="0">
                <a:solidFill>
                  <a:srgbClr val="0000FF"/>
                </a:solidFill>
              </a:rPr>
              <a:t>field </a:t>
            </a:r>
            <a:r>
              <a:rPr lang="en-US" sz="2200" dirty="0">
                <a:solidFill>
                  <a:srgbClr val="0000FF"/>
                </a:solidFill>
              </a:rPr>
              <a:t>strength which threads the </a:t>
            </a:r>
            <a:r>
              <a:rPr lang="en-US" sz="2200" i="1" dirty="0" smtClean="0">
                <a:solidFill>
                  <a:srgbClr val="0000FF"/>
                </a:solidFill>
              </a:rPr>
              <a:t>l-</a:t>
            </a:r>
            <a:r>
              <a:rPr lang="en-US" sz="2200" dirty="0" err="1" smtClean="0">
                <a:solidFill>
                  <a:srgbClr val="0000FF"/>
                </a:solidFill>
              </a:rPr>
              <a:t>th</a:t>
            </a:r>
            <a:r>
              <a:rPr lang="en-US" sz="2200" dirty="0" smtClean="0">
                <a:solidFill>
                  <a:srgbClr val="0000FF"/>
                </a:solidFill>
              </a:rPr>
              <a:t> compact dimension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0787" y="2758469"/>
            <a:ext cx="2175813" cy="4071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3500574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By the gauge transformation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4064365"/>
            <a:ext cx="3880200" cy="434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4922" y="4064365"/>
            <a:ext cx="1414278" cy="3980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4498615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the problem </a:t>
            </a:r>
            <a:r>
              <a:rPr lang="en-US" sz="2200" dirty="0" smtClean="0">
                <a:solidFill>
                  <a:srgbClr val="0000FF"/>
                </a:solidFill>
              </a:rPr>
              <a:t>with a </a:t>
            </a:r>
            <a:r>
              <a:rPr lang="en-US" sz="2200" dirty="0">
                <a:solidFill>
                  <a:srgbClr val="0000FF"/>
                </a:solidFill>
              </a:rPr>
              <a:t>constant gauge </a:t>
            </a:r>
            <a:r>
              <a:rPr lang="en-US" sz="2200" dirty="0" smtClean="0">
                <a:solidFill>
                  <a:srgbClr val="0000FF"/>
                </a:solidFill>
              </a:rPr>
              <a:t>field is reduced </a:t>
            </a:r>
            <a:r>
              <a:rPr lang="en-US" sz="2200" dirty="0">
                <a:solidFill>
                  <a:srgbClr val="0000FF"/>
                </a:solidFill>
              </a:rPr>
              <a:t>to the problem in the </a:t>
            </a:r>
            <a:r>
              <a:rPr lang="en-US" sz="2200" dirty="0">
                <a:solidFill>
                  <a:srgbClr val="FF0000"/>
                </a:solidFill>
              </a:rPr>
              <a:t>absence of the gauge </a:t>
            </a:r>
            <a:r>
              <a:rPr lang="en-US" sz="2200" dirty="0" smtClean="0">
                <a:solidFill>
                  <a:srgbClr val="FF0000"/>
                </a:solidFill>
              </a:rPr>
              <a:t>field </a:t>
            </a:r>
            <a:r>
              <a:rPr lang="en-US" sz="2200" dirty="0">
                <a:solidFill>
                  <a:srgbClr val="0000FF"/>
                </a:solidFill>
              </a:rPr>
              <a:t>with </a:t>
            </a:r>
            <a:r>
              <a:rPr lang="en-US" sz="2200" dirty="0" smtClean="0">
                <a:solidFill>
                  <a:srgbClr val="0000FF"/>
                </a:solidFill>
              </a:rPr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shifted </a:t>
            </a:r>
            <a:r>
              <a:rPr lang="en-US" sz="2200" dirty="0">
                <a:solidFill>
                  <a:srgbClr val="FF0000"/>
                </a:solidFill>
              </a:rPr>
              <a:t>phases </a:t>
            </a:r>
            <a:r>
              <a:rPr lang="en-US" sz="2200" dirty="0">
                <a:solidFill>
                  <a:srgbClr val="0000FF"/>
                </a:solidFill>
              </a:rPr>
              <a:t>in the periodicity </a:t>
            </a:r>
            <a:r>
              <a:rPr lang="en-US" sz="2200" dirty="0" smtClean="0">
                <a:solidFill>
                  <a:srgbClr val="0000FF"/>
                </a:solidFill>
              </a:rPr>
              <a:t>conditions: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69815" y="5646471"/>
            <a:ext cx="5004369" cy="452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29957" y="6078937"/>
            <a:ext cx="2175813" cy="398063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Induced currents in models with compact dimensions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81000" y="838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3810000" y="2008172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3810000" y="3628735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6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Evaluation procedure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1673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VEV of the current density can be expressed in terms of the </a:t>
            </a:r>
            <a:r>
              <a:rPr lang="en-US" sz="2200" dirty="0" err="1">
                <a:solidFill>
                  <a:srgbClr val="FF0000"/>
                </a:solidFill>
              </a:rPr>
              <a:t>Hadamard</a:t>
            </a:r>
            <a:r>
              <a:rPr lang="en-US" sz="2200" dirty="0">
                <a:solidFill>
                  <a:srgbClr val="FF0000"/>
                </a:solidFill>
              </a:rPr>
              <a:t> function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78738"/>
            <a:ext cx="5838431" cy="506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1726338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Vacuum state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38631" y="2107338"/>
            <a:ext cx="333769" cy="24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2412138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The corresponding relation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98939" y="2885669"/>
            <a:ext cx="6346121" cy="669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3657651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Mode sum </a:t>
            </a:r>
            <a:r>
              <a:rPr lang="en-US" sz="2200" dirty="0" smtClean="0">
                <a:solidFill>
                  <a:srgbClr val="0000FF"/>
                </a:solidFill>
              </a:rPr>
              <a:t>for the </a:t>
            </a:r>
            <a:r>
              <a:rPr lang="en-US" sz="2200" dirty="0" err="1" smtClean="0">
                <a:solidFill>
                  <a:srgbClr val="0000FF"/>
                </a:solidFill>
              </a:rPr>
              <a:t>Hadamard</a:t>
            </a:r>
            <a:r>
              <a:rPr lang="en-US" sz="2200" dirty="0" smtClean="0">
                <a:solidFill>
                  <a:srgbClr val="0000FF"/>
                </a:solidFill>
              </a:rPr>
              <a:t> function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8606" y="4164738"/>
            <a:ext cx="4786788" cy="823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5064204"/>
            <a:ext cx="2393394" cy="4432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2800" y="5064204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complete set </a:t>
            </a:r>
            <a:r>
              <a:rPr lang="en-US" sz="2200" dirty="0">
                <a:solidFill>
                  <a:srgbClr val="0000FF"/>
                </a:solidFill>
              </a:rPr>
              <a:t>of normalized positive- and </a:t>
            </a:r>
            <a:r>
              <a:rPr lang="en-US" sz="2200" dirty="0" smtClean="0">
                <a:solidFill>
                  <a:srgbClr val="0000FF"/>
                </a:solidFill>
              </a:rPr>
              <a:t>negative-energy </a:t>
            </a:r>
            <a:r>
              <a:rPr lang="en-US" sz="2200" dirty="0" smtClean="0">
                <a:solidFill>
                  <a:srgbClr val="FF0000"/>
                </a:solidFill>
              </a:rPr>
              <a:t>solutions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to the </a:t>
            </a:r>
            <a:r>
              <a:rPr lang="en-US" sz="2200" dirty="0" smtClean="0">
                <a:solidFill>
                  <a:srgbClr val="0000FF"/>
                </a:solidFill>
              </a:rPr>
              <a:t>field </a:t>
            </a:r>
            <a:r>
              <a:rPr lang="en-US" sz="2200" dirty="0">
                <a:solidFill>
                  <a:srgbClr val="0000FF"/>
                </a:solidFill>
              </a:rPr>
              <a:t>equation obeying the periodicity </a:t>
            </a:r>
            <a:r>
              <a:rPr lang="en-US" sz="2200" dirty="0" smtClean="0">
                <a:solidFill>
                  <a:srgbClr val="0000FF"/>
                </a:solidFill>
              </a:rPr>
              <a:t>conditions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3124200" y="5238489"/>
            <a:ext cx="273606" cy="221649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457200" y="1192938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457200" y="3783738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457200" y="2488338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7568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Vacuum current density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144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Charge density </a:t>
            </a:r>
            <a:r>
              <a:rPr lang="en-US" sz="2200" dirty="0" smtClean="0">
                <a:solidFill>
                  <a:srgbClr val="0000FF"/>
                </a:solidFill>
              </a:rPr>
              <a:t>vanishes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474113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Components of the current density along </a:t>
            </a:r>
            <a:r>
              <a:rPr lang="en-US" sz="2200" dirty="0" smtClean="0">
                <a:solidFill>
                  <a:srgbClr val="FF0000"/>
                </a:solidFill>
              </a:rPr>
              <a:t>uncompact dimensions </a:t>
            </a:r>
            <a:r>
              <a:rPr lang="en-US" sz="2200" dirty="0" smtClean="0">
                <a:solidFill>
                  <a:srgbClr val="0000FF"/>
                </a:solidFill>
              </a:rPr>
              <a:t>vanish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286000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Current density along </a:t>
            </a:r>
            <a:r>
              <a:rPr lang="en-US" sz="2200" i="1" dirty="0" smtClean="0">
                <a:solidFill>
                  <a:srgbClr val="FF0000"/>
                </a:solidFill>
              </a:rPr>
              <a:t>l</a:t>
            </a:r>
            <a:r>
              <a:rPr lang="en-US" sz="2200" dirty="0" smtClean="0">
                <a:solidFill>
                  <a:srgbClr val="FF0000"/>
                </a:solidFill>
              </a:rPr>
              <a:t>-</a:t>
            </a:r>
            <a:r>
              <a:rPr lang="en-US" sz="2200" dirty="0" err="1" smtClean="0">
                <a:solidFill>
                  <a:srgbClr val="FF0000"/>
                </a:solidFill>
              </a:rPr>
              <a:t>th</a:t>
            </a:r>
            <a:r>
              <a:rPr lang="en-US" sz="2200" dirty="0" smtClean="0">
                <a:solidFill>
                  <a:srgbClr val="FF0000"/>
                </a:solidFill>
              </a:rPr>
              <a:t> compact dimension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771006"/>
            <a:ext cx="8763000" cy="886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602" y="3703866"/>
            <a:ext cx="4677998" cy="334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703866"/>
            <a:ext cx="2937347" cy="325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038600"/>
            <a:ext cx="5874695" cy="1194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400" y="5390344"/>
            <a:ext cx="2828557" cy="705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5390344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Associated Legendre function of the second kind</a:t>
            </a:r>
            <a:endParaRPr lang="en-US" sz="22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723894" y="5613788"/>
            <a:ext cx="333770" cy="13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3793" y="6159785"/>
            <a:ext cx="2150407" cy="393415"/>
          </a:xfrm>
          <a:prstGeom prst="rect">
            <a:avLst/>
          </a:prstGeom>
        </p:spPr>
      </p:pic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457200" y="990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457200" y="2362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457200" y="1600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32328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Current density: Properties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7620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Current </a:t>
            </a:r>
            <a:r>
              <a:rPr lang="en-US" sz="2200" dirty="0">
                <a:solidFill>
                  <a:srgbClr val="0000FF"/>
                </a:solidFill>
              </a:rPr>
              <a:t>density along the </a:t>
            </a:r>
            <a:r>
              <a:rPr lang="en-US" sz="2200" i="1" dirty="0" smtClean="0">
                <a:solidFill>
                  <a:srgbClr val="0000FF"/>
                </a:solidFill>
              </a:rPr>
              <a:t>l-</a:t>
            </a:r>
            <a:r>
              <a:rPr lang="en-US" sz="2200" dirty="0" err="1" smtClean="0">
                <a:solidFill>
                  <a:srgbClr val="0000FF"/>
                </a:solidFill>
              </a:rPr>
              <a:t>th</a:t>
            </a:r>
            <a:r>
              <a:rPr lang="en-US" sz="2200" dirty="0" smtClean="0">
                <a:solidFill>
                  <a:srgbClr val="0000FF"/>
                </a:solidFill>
              </a:rPr>
              <a:t> compact </a:t>
            </a:r>
            <a:r>
              <a:rPr lang="en-US" sz="2200" dirty="0">
                <a:solidFill>
                  <a:srgbClr val="0000FF"/>
                </a:solidFill>
              </a:rPr>
              <a:t>dimension is an </a:t>
            </a:r>
            <a:r>
              <a:rPr lang="en-US" sz="2200" dirty="0">
                <a:solidFill>
                  <a:srgbClr val="FF0000"/>
                </a:solidFill>
              </a:rPr>
              <a:t>odd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periodic function </a:t>
            </a:r>
            <a:r>
              <a:rPr lang="en-US" sz="2200" dirty="0">
                <a:solidFill>
                  <a:srgbClr val="0000FF"/>
                </a:solidFill>
              </a:rPr>
              <a:t>of the phase </a:t>
            </a:r>
            <a:r>
              <a:rPr lang="en-US" sz="2200" dirty="0" smtClean="0">
                <a:solidFill>
                  <a:srgbClr val="0000FF"/>
                </a:solidFill>
              </a:rPr>
              <a:t>      and </a:t>
            </a:r>
            <a:r>
              <a:rPr lang="en-US" sz="2200" dirty="0">
                <a:solidFill>
                  <a:srgbClr val="0000FF"/>
                </a:solidFill>
              </a:rPr>
              <a:t>an </a:t>
            </a:r>
            <a:r>
              <a:rPr lang="en-US" sz="2200" dirty="0">
                <a:solidFill>
                  <a:srgbClr val="FF0000"/>
                </a:solidFill>
              </a:rPr>
              <a:t>even periodic function </a:t>
            </a:r>
            <a:r>
              <a:rPr lang="en-US" sz="2200" dirty="0">
                <a:solidFill>
                  <a:srgbClr val="0000FF"/>
                </a:solidFill>
              </a:rPr>
              <a:t>of </a:t>
            </a:r>
            <a:r>
              <a:rPr lang="en-US" sz="2200" dirty="0" smtClean="0">
                <a:solidFill>
                  <a:srgbClr val="0000FF"/>
                </a:solidFill>
              </a:rPr>
              <a:t>the phases                   , with the period 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7784" y="1141833"/>
            <a:ext cx="362815" cy="3821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599" y="1515776"/>
            <a:ext cx="1371601" cy="371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95655" y="1515776"/>
            <a:ext cx="435163" cy="298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9050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In particular, the current density is </a:t>
            </a:r>
            <a:r>
              <a:rPr lang="en-US" sz="2200" dirty="0" smtClean="0">
                <a:solidFill>
                  <a:srgbClr val="0000FF"/>
                </a:solidFill>
              </a:rPr>
              <a:t>a </a:t>
            </a:r>
            <a:r>
              <a:rPr lang="en-US" sz="2200" dirty="0" smtClean="0">
                <a:solidFill>
                  <a:srgbClr val="FF0000"/>
                </a:solidFill>
              </a:rPr>
              <a:t>periodic </a:t>
            </a:r>
            <a:r>
              <a:rPr lang="en-US" sz="2200" dirty="0">
                <a:solidFill>
                  <a:srgbClr val="FF0000"/>
                </a:solidFill>
              </a:rPr>
              <a:t>function </a:t>
            </a:r>
            <a:r>
              <a:rPr lang="en-US" sz="2200" dirty="0">
                <a:solidFill>
                  <a:srgbClr val="0000FF"/>
                </a:solidFill>
              </a:rPr>
              <a:t>of the </a:t>
            </a:r>
            <a:r>
              <a:rPr lang="en-US" sz="2200" dirty="0">
                <a:solidFill>
                  <a:srgbClr val="FF0000"/>
                </a:solidFill>
              </a:rPr>
              <a:t>magnetic </a:t>
            </a:r>
            <a:r>
              <a:rPr lang="en-US" sz="2200" dirty="0" smtClean="0">
                <a:solidFill>
                  <a:srgbClr val="FF0000"/>
                </a:solidFill>
              </a:rPr>
              <a:t>fluxes </a:t>
            </a:r>
            <a:r>
              <a:rPr lang="en-US" sz="2200" dirty="0">
                <a:solidFill>
                  <a:srgbClr val="0000FF"/>
                </a:solidFill>
              </a:rPr>
              <a:t>with the period equal to the </a:t>
            </a:r>
            <a:r>
              <a:rPr lang="en-US" sz="2200" dirty="0" smtClean="0">
                <a:solidFill>
                  <a:srgbClr val="0000FF"/>
                </a:solidFill>
              </a:rPr>
              <a:t>flux </a:t>
            </a:r>
            <a:r>
              <a:rPr lang="en-US" sz="2200" dirty="0">
                <a:solidFill>
                  <a:srgbClr val="0000FF"/>
                </a:solidFill>
              </a:rPr>
              <a:t>quantum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27432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In </a:t>
            </a:r>
            <a:r>
              <a:rPr lang="en-US" sz="2200" dirty="0" smtClean="0">
                <a:solidFill>
                  <a:srgbClr val="0000FF"/>
                </a:solidFill>
              </a:rPr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absence </a:t>
            </a:r>
            <a:r>
              <a:rPr lang="en-US" sz="2200" dirty="0">
                <a:solidFill>
                  <a:srgbClr val="FF0000"/>
                </a:solidFill>
              </a:rPr>
              <a:t>of the gauge </a:t>
            </a:r>
            <a:r>
              <a:rPr lang="en-US" sz="2200" dirty="0" smtClean="0">
                <a:solidFill>
                  <a:srgbClr val="FF0000"/>
                </a:solidFill>
              </a:rPr>
              <a:t>field</a:t>
            </a:r>
            <a:r>
              <a:rPr lang="en-US" sz="2200" dirty="0">
                <a:solidFill>
                  <a:srgbClr val="0000FF"/>
                </a:solidFill>
              </a:rPr>
              <a:t>, the current density along the </a:t>
            </a:r>
            <a:r>
              <a:rPr lang="en-US" sz="2200" i="1" dirty="0" smtClean="0">
                <a:solidFill>
                  <a:srgbClr val="0000FF"/>
                </a:solidFill>
              </a:rPr>
              <a:t>l-</a:t>
            </a:r>
            <a:r>
              <a:rPr lang="en-US" sz="2200" dirty="0" err="1" smtClean="0">
                <a:solidFill>
                  <a:srgbClr val="0000FF"/>
                </a:solidFill>
              </a:rPr>
              <a:t>th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compact dimension </a:t>
            </a:r>
            <a:r>
              <a:rPr lang="en-US" sz="2200" dirty="0">
                <a:solidFill>
                  <a:srgbClr val="FF0000"/>
                </a:solidFill>
              </a:rPr>
              <a:t>vanishes</a:t>
            </a:r>
            <a:r>
              <a:rPr lang="en-US" sz="2200" dirty="0">
                <a:solidFill>
                  <a:srgbClr val="0000FF"/>
                </a:solidFill>
              </a:rPr>
              <a:t> for </a:t>
            </a:r>
            <a:r>
              <a:rPr lang="en-US" sz="2200" dirty="0" smtClean="0">
                <a:solidFill>
                  <a:srgbClr val="FF0000"/>
                </a:solidFill>
              </a:rPr>
              <a:t>untwisted</a:t>
            </a:r>
            <a:r>
              <a:rPr lang="en-US" sz="2200" dirty="0" smtClean="0">
                <a:solidFill>
                  <a:srgbClr val="0000FF"/>
                </a:solidFill>
              </a:rPr>
              <a:t> and </a:t>
            </a:r>
            <a:r>
              <a:rPr lang="en-US" sz="2200" dirty="0">
                <a:solidFill>
                  <a:srgbClr val="FF0000"/>
                </a:solidFill>
              </a:rPr>
              <a:t>twisted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fields </a:t>
            </a:r>
            <a:r>
              <a:rPr lang="en-US" sz="2200" dirty="0">
                <a:solidFill>
                  <a:srgbClr val="0000FF"/>
                </a:solidFill>
              </a:rPr>
              <a:t>along that direction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8862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Charge flux </a:t>
            </a:r>
            <a:r>
              <a:rPr lang="en-US" sz="2200" dirty="0">
                <a:solidFill>
                  <a:srgbClr val="0000FF"/>
                </a:solidFill>
              </a:rPr>
              <a:t>through </a:t>
            </a:r>
            <a:r>
              <a:rPr lang="en-US" sz="2200" dirty="0" smtClean="0">
                <a:solidFill>
                  <a:srgbClr val="0000FF"/>
                </a:solidFill>
              </a:rPr>
              <a:t>(</a:t>
            </a:r>
            <a:r>
              <a:rPr lang="en-US" sz="2200" i="1" dirty="0" smtClean="0">
                <a:solidFill>
                  <a:srgbClr val="0000FF"/>
                </a:solidFill>
              </a:rPr>
              <a:t>D -1</a:t>
            </a:r>
            <a:r>
              <a:rPr lang="en-US" sz="2200" dirty="0" smtClean="0">
                <a:solidFill>
                  <a:srgbClr val="0000FF"/>
                </a:solidFill>
              </a:rPr>
              <a:t>)-</a:t>
            </a:r>
            <a:r>
              <a:rPr lang="en-US" sz="2200" dirty="0">
                <a:solidFill>
                  <a:srgbClr val="0000FF"/>
                </a:solidFill>
              </a:rPr>
              <a:t>dimensional </a:t>
            </a:r>
            <a:r>
              <a:rPr lang="en-US" sz="2200" dirty="0" smtClean="0">
                <a:solidFill>
                  <a:srgbClr val="0000FF"/>
                </a:solidFill>
              </a:rPr>
              <a:t>hypersurface 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2305048"/>
            <a:ext cx="870325" cy="352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15200" y="3925229"/>
            <a:ext cx="1523069" cy="352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33600" y="4350841"/>
            <a:ext cx="942852" cy="379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24200" y="4406153"/>
            <a:ext cx="1341751" cy="3256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47791" y="4331731"/>
            <a:ext cx="361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Normal to the hypersurface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4526994" y="4458172"/>
            <a:ext cx="273606" cy="221649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48006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Charge flux </a:t>
            </a:r>
            <a:r>
              <a:rPr lang="en-US" sz="2200" dirty="0" smtClean="0">
                <a:solidFill>
                  <a:srgbClr val="0000FF"/>
                </a:solidFill>
              </a:rPr>
              <a:t>depends </a:t>
            </a:r>
            <a:r>
              <a:rPr lang="en-US" sz="2200" dirty="0">
                <a:solidFill>
                  <a:srgbClr val="0000FF"/>
                </a:solidFill>
              </a:rPr>
              <a:t>on the coordinate lengths of the compact dimensions </a:t>
            </a:r>
            <a:r>
              <a:rPr lang="en-US" sz="2200" dirty="0" smtClean="0">
                <a:solidFill>
                  <a:srgbClr val="0000FF"/>
                </a:solidFill>
              </a:rPr>
              <a:t>in </a:t>
            </a:r>
            <a:r>
              <a:rPr lang="en-US" sz="2200" dirty="0">
                <a:solidFill>
                  <a:srgbClr val="0000FF"/>
                </a:solidFill>
              </a:rPr>
              <a:t>the form </a:t>
            </a:r>
            <a:r>
              <a:rPr lang="en-US" sz="2200" dirty="0" smtClean="0">
                <a:solidFill>
                  <a:srgbClr val="0000FF"/>
                </a:solidFill>
              </a:rPr>
              <a:t>of 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95400" y="5589166"/>
            <a:ext cx="689007" cy="361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57400" y="5493841"/>
            <a:ext cx="6585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= </a:t>
            </a:r>
            <a:r>
              <a:rPr lang="en-US" sz="2000" dirty="0">
                <a:solidFill>
                  <a:srgbClr val="0000FF"/>
                </a:solidFill>
              </a:rPr>
              <a:t>proper length of the compact dimension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>
                <a:solidFill>
                  <a:srgbClr val="0000FF"/>
                </a:solidFill>
              </a:rPr>
              <a:t>measured</a:t>
            </a:r>
          </a:p>
          <a:p>
            <a:r>
              <a:rPr lang="en-US" sz="2000" dirty="0">
                <a:solidFill>
                  <a:srgbClr val="0000FF"/>
                </a:solidFill>
              </a:rPr>
              <a:t>in units of the </a:t>
            </a:r>
            <a:r>
              <a:rPr lang="en-US" sz="2000" dirty="0" err="1">
                <a:solidFill>
                  <a:srgbClr val="0000FF"/>
                </a:solidFill>
              </a:rPr>
              <a:t>AdS</a:t>
            </a:r>
            <a:r>
              <a:rPr lang="en-US" sz="2000" dirty="0">
                <a:solidFill>
                  <a:srgbClr val="0000FF"/>
                </a:solidFill>
              </a:rPr>
              <a:t> curvature </a:t>
            </a:r>
            <a:r>
              <a:rPr lang="en-US" sz="2000" dirty="0" smtClean="0">
                <a:solidFill>
                  <a:srgbClr val="0000FF"/>
                </a:solidFill>
              </a:rPr>
              <a:t>radius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95400" y="6204197"/>
            <a:ext cx="1849441" cy="4252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05200" y="622929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proper </a:t>
            </a:r>
            <a:r>
              <a:rPr lang="en-US" sz="2000" dirty="0">
                <a:solidFill>
                  <a:srgbClr val="FF0000"/>
                </a:solidFill>
              </a:rPr>
              <a:t>length </a:t>
            </a:r>
            <a:r>
              <a:rPr lang="en-US" sz="2000" dirty="0">
                <a:solidFill>
                  <a:srgbClr val="0000FF"/>
                </a:solidFill>
              </a:rPr>
              <a:t>of the compact </a:t>
            </a:r>
            <a:r>
              <a:rPr lang="en-US" sz="2000" dirty="0" smtClean="0">
                <a:solidFill>
                  <a:srgbClr val="0000FF"/>
                </a:solidFill>
              </a:rPr>
              <a:t>dimension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>
            <a:off x="3208402" y="6318520"/>
            <a:ext cx="273606" cy="221649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381000" y="838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381000" y="1981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381000" y="2819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381000" y="3962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81000" y="4876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06097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Limiting cases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096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Large</a:t>
            </a:r>
            <a:r>
              <a:rPr lang="en-US" sz="2200" dirty="0" smtClean="0">
                <a:solidFill>
                  <a:srgbClr val="0000FF"/>
                </a:solidFill>
              </a:rPr>
              <a:t> values of the </a:t>
            </a:r>
            <a:r>
              <a:rPr lang="en-US" sz="2200" dirty="0" smtClean="0">
                <a:solidFill>
                  <a:srgbClr val="FF0000"/>
                </a:solidFill>
              </a:rPr>
              <a:t>curvature radius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719194"/>
            <a:ext cx="1015379" cy="271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030537"/>
            <a:ext cx="8763000" cy="8744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217" y="1905000"/>
            <a:ext cx="1440696" cy="351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88589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MacDonald function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012394" y="1984675"/>
            <a:ext cx="273606" cy="221649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2312313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Leading term coincides with the current in </a:t>
            </a:r>
            <a:r>
              <a:rPr lang="en-US" sz="2200" dirty="0" err="1" smtClean="0">
                <a:solidFill>
                  <a:srgbClr val="0000FF"/>
                </a:solidFill>
              </a:rPr>
              <a:t>Minkowski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spacetime</a:t>
            </a:r>
            <a:r>
              <a:rPr lang="en-US" sz="2200" dirty="0" smtClean="0">
                <a:solidFill>
                  <a:srgbClr val="0000FF"/>
                </a:solidFill>
              </a:rPr>
              <a:t> with </a:t>
            </a:r>
            <a:r>
              <a:rPr lang="en-US" sz="2200" dirty="0" err="1" smtClean="0">
                <a:solidFill>
                  <a:srgbClr val="0000FF"/>
                </a:solidFill>
              </a:rPr>
              <a:t>toroidally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</a:rPr>
              <a:t>compactified</a:t>
            </a:r>
            <a:r>
              <a:rPr lang="en-US" sz="2200" dirty="0" smtClean="0">
                <a:solidFill>
                  <a:srgbClr val="0000FF"/>
                </a:solidFill>
              </a:rPr>
              <a:t> dimensions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04800" y="762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609600" y="3497759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Large</a:t>
            </a:r>
            <a:r>
              <a:rPr lang="en-US" sz="2200" dirty="0" smtClean="0">
                <a:solidFill>
                  <a:srgbClr val="0000FF"/>
                </a:solidFill>
              </a:rPr>
              <a:t> values </a:t>
            </a:r>
            <a:r>
              <a:rPr lang="en-US" sz="2200" dirty="0">
                <a:solidFill>
                  <a:srgbClr val="0000FF"/>
                </a:solidFill>
              </a:rPr>
              <a:t>of the </a:t>
            </a:r>
            <a:r>
              <a:rPr lang="en-US" sz="2200" dirty="0">
                <a:solidFill>
                  <a:srgbClr val="FF0000"/>
                </a:solidFill>
              </a:rPr>
              <a:t>proper length </a:t>
            </a:r>
            <a:r>
              <a:rPr lang="en-US" sz="2200" dirty="0">
                <a:solidFill>
                  <a:srgbClr val="0000FF"/>
                </a:solidFill>
              </a:rPr>
              <a:t>compared with the </a:t>
            </a:r>
            <a:r>
              <a:rPr lang="en-US" sz="2200" dirty="0" err="1">
                <a:solidFill>
                  <a:srgbClr val="0000FF"/>
                </a:solidFill>
              </a:rPr>
              <a:t>AdS</a:t>
            </a:r>
            <a:r>
              <a:rPr lang="en-US" sz="2200" dirty="0">
                <a:solidFill>
                  <a:srgbClr val="0000FF"/>
                </a:solidFill>
              </a:rPr>
              <a:t> curvature </a:t>
            </a:r>
            <a:r>
              <a:rPr lang="en-US" sz="2200" dirty="0" smtClean="0">
                <a:solidFill>
                  <a:srgbClr val="0000FF"/>
                </a:solidFill>
              </a:rPr>
              <a:t>radius: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381000" y="3573959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3886200"/>
            <a:ext cx="1305488" cy="3709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21993" y="4267200"/>
            <a:ext cx="4569207" cy="3347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6801" y="4637390"/>
            <a:ext cx="7004632" cy="9551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61912" y="5594393"/>
            <a:ext cx="1305488" cy="3528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6801" y="5516334"/>
            <a:ext cx="7696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At </a:t>
            </a:r>
            <a:r>
              <a:rPr lang="en-US" sz="2200" dirty="0">
                <a:solidFill>
                  <a:srgbClr val="0000FF"/>
                </a:solidFill>
              </a:rPr>
              <a:t>least one of the </a:t>
            </a:r>
            <a:r>
              <a:rPr lang="en-US" sz="2200" dirty="0" smtClean="0">
                <a:solidFill>
                  <a:srgbClr val="0000FF"/>
                </a:solidFill>
              </a:rPr>
              <a:t>phases                    is </a:t>
            </a:r>
            <a:r>
              <a:rPr lang="en-US" sz="2200" dirty="0">
                <a:solidFill>
                  <a:srgbClr val="0000FF"/>
                </a:solidFill>
              </a:rPr>
              <a:t>not equal to zero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1000" y="5909475"/>
            <a:ext cx="5765904" cy="7961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96979" y="6100238"/>
            <a:ext cx="2870821" cy="452344"/>
          </a:xfrm>
          <a:prstGeom prst="rect">
            <a:avLst/>
          </a:prstGeom>
        </p:spPr>
      </p:pic>
      <p:sp>
        <p:nvSpPr>
          <p:cNvPr id="22" name="Diamond 21"/>
          <p:cNvSpPr/>
          <p:nvPr/>
        </p:nvSpPr>
        <p:spPr>
          <a:xfrm>
            <a:off x="857819" y="4316775"/>
            <a:ext cx="228600" cy="217790"/>
          </a:xfrm>
          <a:prstGeom prst="diamond">
            <a:avLst/>
          </a:prstGeom>
          <a:solidFill>
            <a:srgbClr val="23D80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/>
          <p:cNvSpPr/>
          <p:nvPr/>
        </p:nvSpPr>
        <p:spPr>
          <a:xfrm>
            <a:off x="838200" y="5649610"/>
            <a:ext cx="228600" cy="217790"/>
          </a:xfrm>
          <a:prstGeom prst="diamond">
            <a:avLst/>
          </a:prstGeom>
          <a:solidFill>
            <a:srgbClr val="23D80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1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Limiting cases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858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Small</a:t>
            </a:r>
            <a:r>
              <a:rPr lang="en-US" sz="2200" dirty="0" smtClean="0">
                <a:solidFill>
                  <a:srgbClr val="0000FF"/>
                </a:solidFill>
              </a:rPr>
              <a:t> values </a:t>
            </a:r>
            <a:r>
              <a:rPr lang="en-US" sz="2200" dirty="0">
                <a:solidFill>
                  <a:srgbClr val="0000FF"/>
                </a:solidFill>
              </a:rPr>
              <a:t>of the </a:t>
            </a:r>
            <a:r>
              <a:rPr lang="en-US" sz="2200" dirty="0">
                <a:solidFill>
                  <a:srgbClr val="FF0000"/>
                </a:solidFill>
              </a:rPr>
              <a:t>proper length </a:t>
            </a:r>
            <a:r>
              <a:rPr lang="en-US" sz="2200" dirty="0">
                <a:solidFill>
                  <a:srgbClr val="0000FF"/>
                </a:solidFill>
              </a:rPr>
              <a:t>compared with the </a:t>
            </a:r>
            <a:r>
              <a:rPr lang="en-US" sz="2200" dirty="0" err="1">
                <a:solidFill>
                  <a:srgbClr val="0000FF"/>
                </a:solidFill>
              </a:rPr>
              <a:t>AdS</a:t>
            </a:r>
            <a:r>
              <a:rPr lang="en-US" sz="2200" dirty="0">
                <a:solidFill>
                  <a:srgbClr val="0000FF"/>
                </a:solidFill>
              </a:rPr>
              <a:t> curvature </a:t>
            </a:r>
            <a:r>
              <a:rPr lang="en-US" sz="2200" dirty="0" smtClean="0">
                <a:solidFill>
                  <a:srgbClr val="0000FF"/>
                </a:solidFill>
              </a:rPr>
              <a:t>radius: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81000" y="762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7947" y="1435594"/>
            <a:ext cx="4968106" cy="850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1130794"/>
            <a:ext cx="1124170" cy="307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2286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Coincides </a:t>
            </a:r>
            <a:r>
              <a:rPr lang="en-US" sz="2000" dirty="0">
                <a:solidFill>
                  <a:srgbClr val="0000FF"/>
                </a:solidFill>
              </a:rPr>
              <a:t>with the VEV of the current density for a massless scalar </a:t>
            </a:r>
            <a:r>
              <a:rPr lang="en-US" sz="2000" dirty="0" smtClean="0">
                <a:solidFill>
                  <a:srgbClr val="0000FF"/>
                </a:solidFill>
              </a:rPr>
              <a:t>field </a:t>
            </a:r>
            <a:r>
              <a:rPr lang="en-US" sz="2000" dirty="0">
                <a:solidFill>
                  <a:srgbClr val="0000FF"/>
                </a:solidFill>
              </a:rPr>
              <a:t>in (</a:t>
            </a:r>
            <a:r>
              <a:rPr lang="en-US" sz="2000" i="1" dirty="0">
                <a:solidFill>
                  <a:srgbClr val="0000FF"/>
                </a:solidFill>
              </a:rPr>
              <a:t>D </a:t>
            </a:r>
            <a:r>
              <a:rPr lang="en-US" sz="2000" dirty="0">
                <a:solidFill>
                  <a:srgbClr val="0000FF"/>
                </a:solidFill>
              </a:rPr>
              <a:t>+ 1</a:t>
            </a:r>
            <a:r>
              <a:rPr lang="en-US" sz="2000" dirty="0" smtClean="0">
                <a:solidFill>
                  <a:srgbClr val="0000FF"/>
                </a:solidFill>
              </a:rPr>
              <a:t>)-dimensional </a:t>
            </a:r>
            <a:r>
              <a:rPr lang="en-US" sz="2000" dirty="0" err="1">
                <a:solidFill>
                  <a:srgbClr val="0000FF"/>
                </a:solidFill>
              </a:rPr>
              <a:t>Minkowski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spacetime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compactified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along the direction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53092" y="2895600"/>
            <a:ext cx="290108" cy="325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3269159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Near the </a:t>
            </a:r>
            <a:r>
              <a:rPr lang="en-US" sz="2200" dirty="0" err="1" smtClean="0">
                <a:solidFill>
                  <a:srgbClr val="FF0000"/>
                </a:solidFill>
              </a:rPr>
              <a:t>AdS</a:t>
            </a:r>
            <a:r>
              <a:rPr lang="en-US" sz="2200" dirty="0" smtClean="0">
                <a:solidFill>
                  <a:srgbClr val="FF0000"/>
                </a:solidFill>
              </a:rPr>
              <a:t> boundary</a:t>
            </a:r>
            <a:r>
              <a:rPr lang="en-US" sz="2200" dirty="0" smtClean="0">
                <a:solidFill>
                  <a:srgbClr val="0000FF"/>
                </a:solidFill>
              </a:rPr>
              <a:t>, 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381000" y="3345359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3386194"/>
            <a:ext cx="834062" cy="271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5867" y="3657600"/>
            <a:ext cx="8521933" cy="8594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4572000"/>
            <a:ext cx="838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Near the </a:t>
            </a:r>
            <a:r>
              <a:rPr lang="en-US" sz="2200" dirty="0" err="1" smtClean="0">
                <a:solidFill>
                  <a:srgbClr val="FF0000"/>
                </a:solidFill>
              </a:rPr>
              <a:t>AdS</a:t>
            </a:r>
            <a:r>
              <a:rPr lang="en-US" sz="2200" dirty="0" smtClean="0">
                <a:solidFill>
                  <a:srgbClr val="FF0000"/>
                </a:solidFill>
              </a:rPr>
              <a:t> horizon</a:t>
            </a:r>
            <a:r>
              <a:rPr lang="en-US" sz="2200" dirty="0" smtClean="0">
                <a:solidFill>
                  <a:srgbClr val="0000FF"/>
                </a:solidFill>
              </a:rPr>
              <a:t>,            : 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381000" y="4648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4717781"/>
            <a:ext cx="870325" cy="235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4543366"/>
            <a:ext cx="2808850" cy="4934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18723" y="5029200"/>
            <a:ext cx="7506554" cy="8232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4400" y="5867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Current </a:t>
            </a:r>
            <a:r>
              <a:rPr lang="en-US" sz="2000" dirty="0">
                <a:solidFill>
                  <a:srgbClr val="0000FF"/>
                </a:solidFill>
              </a:rPr>
              <a:t>density in </a:t>
            </a:r>
            <a:r>
              <a:rPr lang="en-US" sz="2000" dirty="0" err="1">
                <a:solidFill>
                  <a:srgbClr val="0000FF"/>
                </a:solidFill>
              </a:rPr>
              <a:t>Minkowski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spacetime</a:t>
            </a:r>
            <a:r>
              <a:rPr lang="en-US" sz="2000" dirty="0">
                <a:solidFill>
                  <a:srgbClr val="0000FF"/>
                </a:solidFill>
              </a:rPr>
              <a:t> for a massless scalar </a:t>
            </a:r>
            <a:r>
              <a:rPr lang="en-US" sz="2000" dirty="0" smtClean="0">
                <a:solidFill>
                  <a:srgbClr val="0000FF"/>
                </a:solidFill>
              </a:rPr>
              <a:t>field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990600" y="5638800"/>
            <a:ext cx="304800" cy="228600"/>
          </a:xfrm>
          <a:prstGeom prst="up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Numerical example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3779" y="1756628"/>
            <a:ext cx="6293821" cy="4948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D=4 </a:t>
            </a:r>
            <a:r>
              <a:rPr lang="en-US" sz="2000" dirty="0" smtClean="0">
                <a:solidFill>
                  <a:srgbClr val="FF0000"/>
                </a:solidFill>
              </a:rPr>
              <a:t>minimally</a:t>
            </a:r>
            <a:r>
              <a:rPr lang="en-US" sz="2000" dirty="0" smtClean="0">
                <a:solidFill>
                  <a:srgbClr val="0000FF"/>
                </a:solidFill>
              </a:rPr>
              <a:t> (full curves) and </a:t>
            </a:r>
            <a:r>
              <a:rPr lang="en-US" sz="2000" dirty="0" err="1" smtClean="0">
                <a:solidFill>
                  <a:srgbClr val="FF0000"/>
                </a:solidFill>
              </a:rPr>
              <a:t>conformally</a:t>
            </a:r>
            <a:r>
              <a:rPr lang="en-US" sz="2000" dirty="0" smtClean="0">
                <a:solidFill>
                  <a:srgbClr val="0000FF"/>
                </a:solidFill>
              </a:rPr>
              <a:t> (dashed curves) coupled fields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762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Single compact dimension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438400"/>
            <a:ext cx="580217" cy="3618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4343400" y="2619337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368" y="2166993"/>
            <a:ext cx="1450542" cy="452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0708" y="6251031"/>
            <a:ext cx="1152529" cy="610997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6243237" y="6556529"/>
            <a:ext cx="386163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228600" y="838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228600" y="1371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3556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Numerical example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5790" y="1676400"/>
            <a:ext cx="5808010" cy="4568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368" y="2166993"/>
            <a:ext cx="1450542" cy="452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6172200"/>
            <a:ext cx="885250" cy="52200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715000" y="6400800"/>
            <a:ext cx="533400" cy="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39378" y="1167413"/>
            <a:ext cx="1124170" cy="35282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3739378" y="3581400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91000" y="3371925"/>
            <a:ext cx="580217" cy="36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Geometry with a brane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32936"/>
            <a:ext cx="2139549" cy="1755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15749" y="785336"/>
            <a:ext cx="243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Brane at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9211" y="915347"/>
            <a:ext cx="906589" cy="27140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990600" y="1016168"/>
            <a:ext cx="1225149" cy="348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68149" y="1314271"/>
            <a:ext cx="513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Boundary condition on the brane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0651" y="1856073"/>
            <a:ext cx="4206571" cy="4161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89851" y="234309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Normal to the brane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4261251" y="2190690"/>
            <a:ext cx="228600" cy="3524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2343090"/>
            <a:ext cx="1221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Constant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727851" y="2272228"/>
            <a:ext cx="228600" cy="1470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" y="3071336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Robin</a:t>
            </a:r>
            <a:r>
              <a:rPr lang="en-US" sz="2400" dirty="0" smtClean="0">
                <a:solidFill>
                  <a:srgbClr val="0000FF"/>
                </a:solidFill>
              </a:rPr>
              <a:t> boundary condition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591" y="3657600"/>
            <a:ext cx="8206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Special cases: </a:t>
            </a:r>
            <a:r>
              <a:rPr lang="en-US" sz="2400" dirty="0" err="1" smtClean="0">
                <a:solidFill>
                  <a:srgbClr val="FF0000"/>
                </a:solidFill>
              </a:rPr>
              <a:t>Dirichlet</a:t>
            </a:r>
            <a:r>
              <a:rPr lang="en-US" sz="2400" dirty="0" smtClean="0">
                <a:solidFill>
                  <a:srgbClr val="0000FF"/>
                </a:solidFill>
              </a:rPr>
              <a:t> (            ) and </a:t>
            </a:r>
            <a:r>
              <a:rPr lang="en-US" sz="2400" dirty="0" smtClean="0">
                <a:solidFill>
                  <a:srgbClr val="FF0000"/>
                </a:solidFill>
              </a:rPr>
              <a:t>Neumann</a:t>
            </a:r>
            <a:r>
              <a:rPr lang="en-US" sz="2400" dirty="0" smtClean="0">
                <a:solidFill>
                  <a:srgbClr val="0000FF"/>
                </a:solidFill>
              </a:rPr>
              <a:t> (             )</a:t>
            </a:r>
            <a:endParaRPr lang="en-US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30979" y="3672245"/>
                <a:ext cx="10982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979" y="3672245"/>
                <a:ext cx="1098221" cy="52322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185991" y="3672245"/>
                <a:ext cx="12722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991" y="3672245"/>
                <a:ext cx="1272209" cy="523220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3400" y="427166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There is a region in the space of the parameter       in which the vacuum becomes </a:t>
            </a:r>
            <a:r>
              <a:rPr lang="en-US" sz="2400" dirty="0" smtClean="0">
                <a:solidFill>
                  <a:srgbClr val="FF0000"/>
                </a:solidFill>
              </a:rPr>
              <a:t>unstable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934200" y="4253300"/>
                <a:ext cx="56482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253300"/>
                <a:ext cx="564821" cy="523220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33400" y="5257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Critical value </a:t>
            </a:r>
            <a:r>
              <a:rPr lang="en-US" sz="2400" dirty="0">
                <a:solidFill>
                  <a:srgbClr val="0000FF"/>
                </a:solidFill>
              </a:rPr>
              <a:t>for the Robin coefficient depends on the </a:t>
            </a:r>
            <a:r>
              <a:rPr lang="en-US" sz="2400" dirty="0">
                <a:solidFill>
                  <a:srgbClr val="FF0000"/>
                </a:solidFill>
              </a:rPr>
              <a:t>lengths</a:t>
            </a:r>
            <a:r>
              <a:rPr lang="en-US" sz="2400" dirty="0">
                <a:solidFill>
                  <a:srgbClr val="0000FF"/>
                </a:solidFill>
              </a:rPr>
              <a:t> of the compact dimensions, on the </a:t>
            </a:r>
            <a:r>
              <a:rPr lang="en-US" sz="2400" dirty="0">
                <a:solidFill>
                  <a:srgbClr val="FF0000"/>
                </a:solidFill>
              </a:rPr>
              <a:t>phases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in periodicity </a:t>
            </a:r>
            <a:r>
              <a:rPr lang="en-US" sz="2400" dirty="0">
                <a:solidFill>
                  <a:srgbClr val="0000FF"/>
                </a:solidFill>
              </a:rPr>
              <a:t>conditions and on the </a:t>
            </a:r>
            <a:r>
              <a:rPr lang="en-US" sz="2400" dirty="0">
                <a:solidFill>
                  <a:srgbClr val="FF0000"/>
                </a:solidFill>
              </a:rPr>
              <a:t>mass</a:t>
            </a:r>
            <a:r>
              <a:rPr lang="en-US" sz="2400" dirty="0">
                <a:solidFill>
                  <a:srgbClr val="0000FF"/>
                </a:solidFill>
              </a:rPr>
              <a:t> of the </a:t>
            </a:r>
            <a:r>
              <a:rPr lang="en-US" sz="2400" dirty="0" smtClean="0">
                <a:solidFill>
                  <a:srgbClr val="0000FF"/>
                </a:solidFill>
              </a:rPr>
              <a:t>field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304800" y="3200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304800" y="5391329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04800" y="4400729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" name="Rectangle 32"/>
          <p:cNvSpPr>
            <a:spLocks noChangeArrowheads="1"/>
          </p:cNvSpPr>
          <p:nvPr/>
        </p:nvSpPr>
        <p:spPr bwMode="auto">
          <a:xfrm>
            <a:off x="304800" y="3791129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2133600" y="1447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42666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Motivation</a:t>
            </a: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Quantum vacuum</a:t>
            </a: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Experimentally verified effects of vacuum fluctuations</a:t>
            </a: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Background geometry: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AdS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spacetime</a:t>
            </a:r>
            <a:r>
              <a:rPr lang="en-US" altLang="en-US" sz="2800" dirty="0" smtClean="0">
                <a:solidFill>
                  <a:srgbClr val="0000FF"/>
                </a:solidFill>
              </a:rPr>
              <a:t> with compact dimensions</a:t>
            </a: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Vacuum currents in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AdS</a:t>
            </a:r>
            <a:r>
              <a:rPr lang="en-US" altLang="en-US" sz="2800" dirty="0" smtClean="0">
                <a:solidFill>
                  <a:srgbClr val="0000FF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</a:rPr>
              <a:t>spacetime</a:t>
            </a:r>
            <a:endParaRPr lang="en-US" altLang="en-US" sz="2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Vacuum currents in the presence of a brane</a:t>
            </a:r>
          </a:p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</a:rPr>
              <a:t>Conclusions</a:t>
            </a:r>
          </a:p>
          <a:p>
            <a:pPr eaLnBrk="1" hangingPunct="1"/>
            <a:endParaRPr lang="ru-RU" altLang="en-US" sz="2800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762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52600" y="228600"/>
            <a:ext cx="586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FF0000"/>
                </a:solidFill>
              </a:rPr>
              <a:t>Outline</a:t>
            </a:r>
            <a:endParaRPr lang="ru-RU" alt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5400000">
            <a:off x="952500" y="3634770"/>
            <a:ext cx="2514600" cy="609600"/>
          </a:xfrm>
          <a:prstGeom prst="trapezoid">
            <a:avLst>
              <a:gd name="adj" fmla="val 82391"/>
            </a:avLst>
          </a:prstGeom>
          <a:solidFill>
            <a:srgbClr val="0000CC"/>
          </a:solidFill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rapezoid 2"/>
          <p:cNvSpPr/>
          <p:nvPr/>
        </p:nvSpPr>
        <p:spPr>
          <a:xfrm rot="5400000">
            <a:off x="-266700" y="3653254"/>
            <a:ext cx="2514600" cy="609600"/>
          </a:xfrm>
          <a:prstGeom prst="trapezoid">
            <a:avLst>
              <a:gd name="adj" fmla="val 82391"/>
            </a:avLst>
          </a:prstGeom>
          <a:solidFill>
            <a:srgbClr val="FF0000"/>
          </a:solidFill>
          <a:ln w="38100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09800" y="3919954"/>
            <a:ext cx="14478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" idx="2"/>
          </p:cNvCxnSpPr>
          <p:nvPr/>
        </p:nvCxnSpPr>
        <p:spPr>
          <a:xfrm>
            <a:off x="1066800" y="3919954"/>
            <a:ext cx="838200" cy="196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65984" y="3565386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57225" y="4633555"/>
                <a:ext cx="695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225" y="4633555"/>
                <a:ext cx="695575" cy="276999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l="-3509" r="-175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66800" y="4785955"/>
                <a:ext cx="7749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85955"/>
                <a:ext cx="774956" cy="276999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315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469821" y="4963804"/>
            <a:ext cx="959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Brane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6779" y="5196244"/>
            <a:ext cx="1936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AdS</a:t>
            </a:r>
            <a:r>
              <a:rPr lang="en-US" sz="2000" dirty="0" smtClean="0">
                <a:solidFill>
                  <a:srgbClr val="0000FF"/>
                </a:solidFill>
              </a:rPr>
              <a:t> boundary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806779" y="4785955"/>
            <a:ext cx="260021" cy="42939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209800" y="4681954"/>
            <a:ext cx="260021" cy="429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2000" y="2514600"/>
            <a:ext cx="98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L-region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8149" y="2514600"/>
            <a:ext cx="984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R-region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9861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Properties of the vacuum are different in L- and R-regions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304800" y="1115199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Geometry with a brane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15957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L-region</a:t>
            </a:r>
            <a:r>
              <a:rPr lang="en-US" sz="2400" dirty="0" smtClean="0">
                <a:solidFill>
                  <a:srgbClr val="0000FF"/>
                </a:solidFill>
              </a:rPr>
              <a:t>        Region between the brane and </a:t>
            </a:r>
            <a:r>
              <a:rPr lang="en-US" sz="2400" dirty="0" err="1" smtClean="0">
                <a:solidFill>
                  <a:srgbClr val="0000FF"/>
                </a:solidFill>
              </a:rPr>
              <a:t>AdS</a:t>
            </a:r>
            <a:r>
              <a:rPr lang="en-US" sz="2400" dirty="0" smtClean="0">
                <a:solidFill>
                  <a:srgbClr val="0000FF"/>
                </a:solidFill>
              </a:rPr>
              <a:t> boundary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905000" y="17526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33400" y="212913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R-region</a:t>
            </a:r>
            <a:r>
              <a:rPr lang="en-US" sz="2400" dirty="0" smtClean="0">
                <a:solidFill>
                  <a:srgbClr val="0000FF"/>
                </a:solidFill>
              </a:rPr>
              <a:t>        Region between the brane and horizon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905000" y="22860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86200" y="29718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both L- and R-regions the </a:t>
            </a:r>
            <a:r>
              <a:rPr lang="en-US" sz="2400" dirty="0" err="1" smtClean="0">
                <a:solidFill>
                  <a:srgbClr val="FF0000"/>
                </a:solidFill>
              </a:rPr>
              <a:t>Hadamard</a:t>
            </a:r>
            <a:r>
              <a:rPr lang="en-US" sz="2400" dirty="0" smtClean="0">
                <a:solidFill>
                  <a:srgbClr val="FF0000"/>
                </a:solidFill>
              </a:rPr>
              <a:t> function </a:t>
            </a:r>
            <a:r>
              <a:rPr lang="en-US" sz="2400" dirty="0" smtClean="0">
                <a:solidFill>
                  <a:srgbClr val="0000FF"/>
                </a:solidFill>
              </a:rPr>
              <a:t>is decomposed into </a:t>
            </a:r>
            <a:r>
              <a:rPr lang="en-US" sz="2400" dirty="0" smtClean="0">
                <a:solidFill>
                  <a:srgbClr val="FF0000"/>
                </a:solidFill>
              </a:rPr>
              <a:t>pure </a:t>
            </a:r>
            <a:r>
              <a:rPr lang="en-US" sz="2400" dirty="0" err="1" smtClean="0">
                <a:solidFill>
                  <a:srgbClr val="FF0000"/>
                </a:solidFill>
              </a:rPr>
              <a:t>AdS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brane-induced</a:t>
            </a:r>
            <a:r>
              <a:rPr lang="en-US" sz="2400" dirty="0" smtClean="0">
                <a:solidFill>
                  <a:srgbClr val="0000FF"/>
                </a:solidFill>
              </a:rPr>
              <a:t> contributions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3619500" y="3089773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TextBox 24"/>
          <p:cNvSpPr txBox="1"/>
          <p:nvPr/>
        </p:nvSpPr>
        <p:spPr>
          <a:xfrm>
            <a:off x="3886200" y="460254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Current density </a:t>
            </a:r>
            <a:r>
              <a:rPr lang="en-US" sz="2400" dirty="0" smtClean="0">
                <a:solidFill>
                  <a:srgbClr val="0000FF"/>
                </a:solidFill>
              </a:rPr>
              <a:t>along the </a:t>
            </a:r>
            <a:r>
              <a:rPr lang="en-US" sz="2400" i="1" dirty="0" smtClean="0">
                <a:solidFill>
                  <a:srgbClr val="0000FF"/>
                </a:solidFill>
              </a:rPr>
              <a:t>l</a:t>
            </a:r>
            <a:r>
              <a:rPr lang="en-US" sz="2400" dirty="0" smtClean="0">
                <a:solidFill>
                  <a:srgbClr val="0000FF"/>
                </a:solidFill>
              </a:rPr>
              <a:t>-</a:t>
            </a:r>
            <a:r>
              <a:rPr lang="en-US" sz="2400" dirty="0" err="1" smtClean="0">
                <a:solidFill>
                  <a:srgbClr val="0000FF"/>
                </a:solidFill>
              </a:rPr>
              <a:t>th</a:t>
            </a:r>
            <a:r>
              <a:rPr lang="en-US" sz="2400" dirty="0" smtClean="0">
                <a:solidFill>
                  <a:srgbClr val="0000FF"/>
                </a:solidFill>
              </a:rPr>
              <a:t> compact dimension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3619500" y="4720513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8296" y="5408427"/>
            <a:ext cx="6073304" cy="61137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14425" y="6172200"/>
            <a:ext cx="2448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Pure </a:t>
            </a:r>
            <a:r>
              <a:rPr lang="en-US" dirty="0" err="1" smtClean="0">
                <a:solidFill>
                  <a:srgbClr val="0000FF"/>
                </a:solidFill>
              </a:rPr>
              <a:t>AdS</a:t>
            </a:r>
            <a:r>
              <a:rPr lang="en-US" dirty="0" smtClean="0">
                <a:solidFill>
                  <a:srgbClr val="0000FF"/>
                </a:solidFill>
              </a:rPr>
              <a:t> (in the absence of the brane)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52825" y="6096000"/>
            <a:ext cx="244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Brane-induced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886200" y="6019800"/>
            <a:ext cx="228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1"/>
          </p:cNvCxnSpPr>
          <p:nvPr/>
        </p:nvCxnSpPr>
        <p:spPr>
          <a:xfrm flipH="1" flipV="1">
            <a:off x="5410200" y="6019800"/>
            <a:ext cx="142625" cy="2608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Brane-induced current density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762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Brane-induced current density in the </a:t>
            </a:r>
            <a:r>
              <a:rPr lang="en-US" sz="2400" dirty="0" smtClean="0">
                <a:solidFill>
                  <a:srgbClr val="FF0000"/>
                </a:solidFill>
              </a:rPr>
              <a:t>R-region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04800" y="891064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9865"/>
            <a:ext cx="8163872" cy="908845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441828"/>
              </p:ext>
            </p:extLst>
          </p:nvPr>
        </p:nvGraphicFramePr>
        <p:xfrm>
          <a:off x="838200" y="2201565"/>
          <a:ext cx="792162" cy="459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8" name="Equation" r:id="rId4" imgW="393480" imgH="228600" progId="Equation.DSMT4">
                  <p:embed/>
                </p:oleObj>
              </mc:Choice>
              <mc:Fallback>
                <p:oleObj name="Equation" r:id="rId4" imgW="393480" imgH="22860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01565"/>
                        <a:ext cx="792162" cy="4592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2600" y="2208710"/>
            <a:ext cx="3429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modified Bessel functions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3838" y="2164569"/>
            <a:ext cx="2437182" cy="773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2815765"/>
            <a:ext cx="4861699" cy="10144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877" y="4459989"/>
            <a:ext cx="4112059" cy="49393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3985072"/>
            <a:ext cx="8011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Barred notation </a:t>
            </a:r>
            <a:r>
              <a:rPr lang="en-US" sz="2400" dirty="0" smtClean="0">
                <a:solidFill>
                  <a:srgbClr val="0000FF"/>
                </a:solidFill>
              </a:rPr>
              <a:t>for a given function </a:t>
            </a:r>
            <a:r>
              <a:rPr lang="en-US" sz="2400" i="1" dirty="0" smtClean="0">
                <a:solidFill>
                  <a:srgbClr val="0000FF"/>
                </a:solidFill>
              </a:rPr>
              <a:t>F(x)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00600" y="4384758"/>
            <a:ext cx="4223544" cy="725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49557" y="5068758"/>
            <a:ext cx="6801402" cy="3823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54864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Brane-induced current density in the </a:t>
            </a:r>
            <a:r>
              <a:rPr lang="en-US" sz="2400" dirty="0" smtClean="0">
                <a:solidFill>
                  <a:srgbClr val="FF0000"/>
                </a:solidFill>
              </a:rPr>
              <a:t>L-region </a:t>
            </a:r>
            <a:r>
              <a:rPr lang="en-US" sz="2400" dirty="0" smtClean="0">
                <a:solidFill>
                  <a:srgbClr val="0000FF"/>
                </a:solidFill>
              </a:rPr>
              <a:t>by the replacements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304800" y="5615464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589421"/>
              </p:ext>
            </p:extLst>
          </p:nvPr>
        </p:nvGraphicFramePr>
        <p:xfrm>
          <a:off x="3613422" y="5916613"/>
          <a:ext cx="1415778" cy="554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9" name="Equation" r:id="rId11" imgW="583920" imgH="228600" progId="Equation.DSMT4">
                  <p:embed/>
                </p:oleObj>
              </mc:Choice>
              <mc:Fallback>
                <p:oleObj name="Equation" r:id="rId11" imgW="583920" imgH="2286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422" y="5916613"/>
                        <a:ext cx="1415778" cy="5548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507" name="Picture 4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89" y="5928822"/>
            <a:ext cx="1506537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79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536" y="2528920"/>
            <a:ext cx="2697798" cy="1026102"/>
          </a:xfrm>
          <a:prstGeom prst="rect">
            <a:avLst/>
          </a:prstGeom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 smtClean="0">
                <a:solidFill>
                  <a:schemeClr val="bg1"/>
                </a:solidFill>
              </a:rPr>
              <a:t>Asymptotics</a:t>
            </a:r>
            <a:r>
              <a:rPr lang="en-US" altLang="en-US" sz="2400" dirty="0" smtClean="0">
                <a:solidFill>
                  <a:schemeClr val="bg1"/>
                </a:solidFill>
              </a:rPr>
              <a:t> of the brane-induced current density in R-region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762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At </a:t>
            </a:r>
            <a:r>
              <a:rPr lang="en-US" sz="2400" dirty="0">
                <a:solidFill>
                  <a:srgbClr val="FF0000"/>
                </a:solidFill>
              </a:rPr>
              <a:t>large distances </a:t>
            </a:r>
            <a:r>
              <a:rPr lang="en-US" sz="2400" dirty="0">
                <a:solidFill>
                  <a:srgbClr val="0000FF"/>
                </a:solidFill>
              </a:rPr>
              <a:t>from the brane compared with the </a:t>
            </a:r>
            <a:r>
              <a:rPr lang="en-US" sz="2400" dirty="0" err="1">
                <a:solidFill>
                  <a:srgbClr val="0000FF"/>
                </a:solidFill>
              </a:rPr>
              <a:t>AdS</a:t>
            </a:r>
            <a:r>
              <a:rPr lang="en-US" sz="2400" dirty="0">
                <a:solidFill>
                  <a:srgbClr val="0000FF"/>
                </a:solidFill>
              </a:rPr>
              <a:t> curvature </a:t>
            </a:r>
            <a:r>
              <a:rPr lang="en-US" sz="2400" dirty="0" smtClean="0">
                <a:solidFill>
                  <a:srgbClr val="0000FF"/>
                </a:solidFill>
              </a:rPr>
              <a:t>radius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206714"/>
            <a:ext cx="1044309" cy="359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524000"/>
            <a:ext cx="6660734" cy="1138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25908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Near </a:t>
            </a:r>
            <a:r>
              <a:rPr lang="en-US" sz="2400" dirty="0">
                <a:solidFill>
                  <a:srgbClr val="0000FF"/>
                </a:solidFill>
              </a:rPr>
              <a:t>the horizon the </a:t>
            </a:r>
            <a:r>
              <a:rPr lang="en-US" sz="2400" dirty="0" smtClean="0">
                <a:solidFill>
                  <a:srgbClr val="0000FF"/>
                </a:solidFill>
              </a:rPr>
              <a:t>boundary-free </a:t>
            </a:r>
            <a:r>
              <a:rPr lang="en-US" sz="2400" dirty="0">
                <a:solidFill>
                  <a:srgbClr val="0000FF"/>
                </a:solidFill>
              </a:rPr>
              <a:t>part dominates</a:t>
            </a: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457200" y="838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Curved Right Arrow 9"/>
          <p:cNvSpPr/>
          <p:nvPr/>
        </p:nvSpPr>
        <p:spPr>
          <a:xfrm>
            <a:off x="609600" y="2209800"/>
            <a:ext cx="533400" cy="79649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6648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When </a:t>
            </a:r>
            <a:r>
              <a:rPr lang="en-US" sz="2400" dirty="0">
                <a:solidFill>
                  <a:srgbClr val="0000FF"/>
                </a:solidFill>
              </a:rPr>
              <a:t>the location of the brane tends to the </a:t>
            </a:r>
            <a:r>
              <a:rPr lang="en-US" sz="2400" dirty="0" err="1">
                <a:solidFill>
                  <a:srgbClr val="0000FF"/>
                </a:solidFill>
              </a:rPr>
              <a:t>AdS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boundary,              , </a:t>
            </a:r>
            <a:r>
              <a:rPr lang="en-US" sz="2400" dirty="0">
                <a:solidFill>
                  <a:srgbClr val="0000FF"/>
                </a:solidFill>
              </a:rPr>
              <a:t>the VEV vanishes as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457200" y="3741003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56408" y="4086801"/>
            <a:ext cx="1128475" cy="3485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4006768"/>
            <a:ext cx="528715" cy="4748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5800" y="46554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An important result </a:t>
            </a:r>
            <a:r>
              <a:rPr lang="en-US" sz="2400" dirty="0" smtClean="0">
                <a:solidFill>
                  <a:srgbClr val="0000FF"/>
                </a:solidFill>
              </a:rPr>
              <a:t>is </a:t>
            </a:r>
            <a:r>
              <a:rPr lang="en-US" sz="2400" dirty="0">
                <a:solidFill>
                  <a:srgbClr val="0000FF"/>
                </a:solidFill>
              </a:rPr>
              <a:t>that the VEV of the current density is </a:t>
            </a:r>
            <a:r>
              <a:rPr lang="en-US" sz="2400" dirty="0" smtClean="0">
                <a:solidFill>
                  <a:srgbClr val="FF0000"/>
                </a:solidFill>
              </a:rPr>
              <a:t>finite on the brane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457200" y="4800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TextBox 19"/>
          <p:cNvSpPr txBox="1"/>
          <p:nvPr/>
        </p:nvSpPr>
        <p:spPr>
          <a:xfrm>
            <a:off x="685800" y="55698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For </a:t>
            </a:r>
            <a:r>
              <a:rPr lang="en-US" sz="2400" dirty="0" err="1">
                <a:solidFill>
                  <a:srgbClr val="FF0000"/>
                </a:solidFill>
              </a:rPr>
              <a:t>Dirichlet</a:t>
            </a:r>
            <a:r>
              <a:rPr lang="en-US" sz="2400" dirty="0">
                <a:solidFill>
                  <a:srgbClr val="0000FF"/>
                </a:solidFill>
              </a:rPr>
              <a:t> boundary condition both the current density </a:t>
            </a:r>
            <a:r>
              <a:rPr lang="en-US" sz="2400" dirty="0" smtClean="0">
                <a:solidFill>
                  <a:srgbClr val="0000FF"/>
                </a:solidFill>
              </a:rPr>
              <a:t>and its </a:t>
            </a:r>
            <a:r>
              <a:rPr lang="en-US" sz="2400" dirty="0">
                <a:solidFill>
                  <a:srgbClr val="0000FF"/>
                </a:solidFill>
              </a:rPr>
              <a:t>normal derivative </a:t>
            </a:r>
            <a:r>
              <a:rPr lang="en-US" sz="2400" dirty="0">
                <a:solidFill>
                  <a:srgbClr val="FF0000"/>
                </a:solidFill>
              </a:rPr>
              <a:t>vanish on the </a:t>
            </a:r>
            <a:r>
              <a:rPr lang="en-US" sz="2400" dirty="0" smtClean="0">
                <a:solidFill>
                  <a:srgbClr val="FF0000"/>
                </a:solidFill>
              </a:rPr>
              <a:t>brane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457200" y="5715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8392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609600"/>
            <a:ext cx="8686800" cy="621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200" dirty="0" smtClean="0">
                <a:solidFill>
                  <a:srgbClr val="FF0000"/>
                </a:solidFill>
              </a:rPr>
              <a:t>Finiteness </a:t>
            </a:r>
            <a:r>
              <a:rPr lang="en-US" sz="2200" dirty="0">
                <a:solidFill>
                  <a:srgbClr val="FF0000"/>
                </a:solidFill>
              </a:rPr>
              <a:t>of the current density </a:t>
            </a:r>
            <a:r>
              <a:rPr lang="en-US" sz="2200" dirty="0">
                <a:solidFill>
                  <a:srgbClr val="0000FF"/>
                </a:solidFill>
              </a:rPr>
              <a:t>is in clear contrast </a:t>
            </a:r>
            <a:r>
              <a:rPr lang="en-US" sz="2200" dirty="0" smtClean="0">
                <a:solidFill>
                  <a:srgbClr val="0000FF"/>
                </a:solidFill>
              </a:rPr>
              <a:t>to the </a:t>
            </a:r>
            <a:r>
              <a:rPr lang="en-US" sz="2200" dirty="0">
                <a:solidFill>
                  <a:srgbClr val="0000FF"/>
                </a:solidFill>
              </a:rPr>
              <a:t>behavior of the VEVs for the </a:t>
            </a:r>
            <a:r>
              <a:rPr lang="en-US" sz="2200" dirty="0" smtClean="0">
                <a:solidFill>
                  <a:srgbClr val="FF0000"/>
                </a:solidFill>
              </a:rPr>
              <a:t>field </a:t>
            </a:r>
            <a:r>
              <a:rPr lang="en-US" sz="2200" dirty="0">
                <a:solidFill>
                  <a:srgbClr val="FF0000"/>
                </a:solidFill>
              </a:rPr>
              <a:t>squared </a:t>
            </a:r>
            <a:r>
              <a:rPr lang="en-US" sz="2200" dirty="0">
                <a:solidFill>
                  <a:srgbClr val="0000FF"/>
                </a:solidFill>
              </a:rPr>
              <a:t>and the </a:t>
            </a:r>
            <a:r>
              <a:rPr lang="en-US" sz="2200" dirty="0">
                <a:solidFill>
                  <a:srgbClr val="FF0000"/>
                </a:solidFill>
              </a:rPr>
              <a:t>energy-momentum tensor </a:t>
            </a:r>
            <a:r>
              <a:rPr lang="en-US" sz="2200" dirty="0">
                <a:solidFill>
                  <a:srgbClr val="0000FF"/>
                </a:solidFill>
              </a:rPr>
              <a:t>which suffer </a:t>
            </a:r>
            <a:r>
              <a:rPr lang="en-US" sz="2200" dirty="0" smtClean="0">
                <a:solidFill>
                  <a:srgbClr val="0000FF"/>
                </a:solidFill>
              </a:rPr>
              <a:t>surface divergences </a:t>
            </a:r>
          </a:p>
          <a:p>
            <a:endParaRPr lang="en-US" sz="2200" dirty="0">
              <a:solidFill>
                <a:srgbClr val="0000FF"/>
              </a:solidFill>
            </a:endParaRPr>
          </a:p>
          <a:p>
            <a:r>
              <a:rPr lang="en-US" sz="2200" dirty="0" smtClean="0">
                <a:solidFill>
                  <a:srgbClr val="0000FF"/>
                </a:solidFill>
              </a:rPr>
              <a:t>Feature that the </a:t>
            </a:r>
            <a:r>
              <a:rPr lang="en-US" sz="2200" dirty="0">
                <a:solidFill>
                  <a:srgbClr val="0000FF"/>
                </a:solidFill>
              </a:rPr>
              <a:t>VEV of the current density is </a:t>
            </a:r>
            <a:r>
              <a:rPr lang="en-US" sz="2200" dirty="0" smtClean="0">
                <a:solidFill>
                  <a:srgbClr val="0000FF"/>
                </a:solidFill>
              </a:rPr>
              <a:t>finite </a:t>
            </a:r>
            <a:r>
              <a:rPr lang="en-US" sz="2200" dirty="0">
                <a:solidFill>
                  <a:srgbClr val="0000FF"/>
                </a:solidFill>
              </a:rPr>
              <a:t>on the brane could be argued on the base of </a:t>
            </a:r>
            <a:r>
              <a:rPr lang="en-US" sz="2200" dirty="0">
                <a:solidFill>
                  <a:srgbClr val="FF0000"/>
                </a:solidFill>
              </a:rPr>
              <a:t>general </a:t>
            </a:r>
            <a:r>
              <a:rPr lang="en-US" sz="2200" dirty="0" smtClean="0">
                <a:solidFill>
                  <a:srgbClr val="FF0000"/>
                </a:solidFill>
              </a:rPr>
              <a:t>arguments </a:t>
            </a:r>
          </a:p>
          <a:p>
            <a:endParaRPr lang="en-US" sz="2200" dirty="0">
              <a:solidFill>
                <a:srgbClr val="0000FF"/>
              </a:solidFill>
            </a:endParaRPr>
          </a:p>
          <a:p>
            <a:r>
              <a:rPr lang="en-US" sz="2200" dirty="0" smtClean="0">
                <a:solidFill>
                  <a:srgbClr val="0000FF"/>
                </a:solidFill>
              </a:rPr>
              <a:t>In </a:t>
            </a:r>
            <a:r>
              <a:rPr lang="en-US" sz="2200" dirty="0">
                <a:solidFill>
                  <a:srgbClr val="0000FF"/>
                </a:solidFill>
              </a:rPr>
              <a:t>quantum </a:t>
            </a:r>
            <a:r>
              <a:rPr lang="en-US" sz="2200" dirty="0" smtClean="0">
                <a:solidFill>
                  <a:srgbClr val="0000FF"/>
                </a:solidFill>
              </a:rPr>
              <a:t>field </a:t>
            </a:r>
            <a:r>
              <a:rPr lang="en-US" sz="2200" dirty="0">
                <a:solidFill>
                  <a:srgbClr val="0000FF"/>
                </a:solidFill>
              </a:rPr>
              <a:t>theory the ultraviolet divergences in the VEVs of physical observables bilinear </a:t>
            </a:r>
            <a:r>
              <a:rPr lang="en-US" sz="2200" dirty="0" smtClean="0">
                <a:solidFill>
                  <a:srgbClr val="0000FF"/>
                </a:solidFill>
              </a:rPr>
              <a:t>in the field </a:t>
            </a:r>
            <a:r>
              <a:rPr lang="en-US" sz="2200" dirty="0">
                <a:solidFill>
                  <a:srgbClr val="0000FF"/>
                </a:solidFill>
              </a:rPr>
              <a:t>are determined by the </a:t>
            </a:r>
            <a:r>
              <a:rPr lang="en-US" sz="2200" dirty="0">
                <a:solidFill>
                  <a:srgbClr val="FF0000"/>
                </a:solidFill>
              </a:rPr>
              <a:t>local geometrical characteristics</a:t>
            </a:r>
            <a:r>
              <a:rPr lang="en-US" sz="2200" dirty="0">
                <a:solidFill>
                  <a:srgbClr val="0000FF"/>
                </a:solidFill>
              </a:rPr>
              <a:t> of the bulk and </a:t>
            </a:r>
            <a:r>
              <a:rPr lang="en-US" sz="2200" dirty="0" smtClean="0">
                <a:solidFill>
                  <a:srgbClr val="0000FF"/>
                </a:solidFill>
              </a:rPr>
              <a:t>boundary </a:t>
            </a:r>
          </a:p>
          <a:p>
            <a:endParaRPr lang="en-US" sz="2200" dirty="0">
              <a:solidFill>
                <a:srgbClr val="0000FF"/>
              </a:solidFill>
            </a:endParaRPr>
          </a:p>
          <a:p>
            <a:r>
              <a:rPr lang="en-US" sz="2200" dirty="0" smtClean="0">
                <a:solidFill>
                  <a:srgbClr val="0000FF"/>
                </a:solidFill>
              </a:rPr>
              <a:t>On the background </a:t>
            </a:r>
            <a:r>
              <a:rPr lang="en-US" sz="2200" dirty="0">
                <a:solidFill>
                  <a:srgbClr val="0000FF"/>
                </a:solidFill>
              </a:rPr>
              <a:t>of standard </a:t>
            </a:r>
            <a:r>
              <a:rPr lang="en-US" sz="2200" dirty="0" err="1">
                <a:solidFill>
                  <a:srgbClr val="0000FF"/>
                </a:solidFill>
              </a:rPr>
              <a:t>AdS</a:t>
            </a:r>
            <a:r>
              <a:rPr lang="en-US" sz="2200" dirty="0">
                <a:solidFill>
                  <a:srgbClr val="0000FF"/>
                </a:solidFill>
              </a:rPr>
              <a:t> geometry with non-compact dimensions the VEV of the current </a:t>
            </a:r>
            <a:r>
              <a:rPr lang="en-US" sz="2200" dirty="0" smtClean="0">
                <a:solidFill>
                  <a:srgbClr val="0000FF"/>
                </a:solidFill>
              </a:rPr>
              <a:t>density in </a:t>
            </a:r>
            <a:r>
              <a:rPr lang="en-US" sz="2200" dirty="0">
                <a:solidFill>
                  <a:srgbClr val="0000FF"/>
                </a:solidFill>
              </a:rPr>
              <a:t>the problem under consideration vanishes by the </a:t>
            </a:r>
            <a:r>
              <a:rPr lang="en-US" sz="2200" dirty="0" smtClean="0">
                <a:solidFill>
                  <a:srgbClr val="0000FF"/>
                </a:solidFill>
              </a:rPr>
              <a:t>symmetry </a:t>
            </a:r>
          </a:p>
          <a:p>
            <a:endParaRPr lang="en-US" sz="2200" dirty="0">
              <a:solidFill>
                <a:srgbClr val="0000FF"/>
              </a:solidFill>
            </a:endParaRPr>
          </a:p>
          <a:p>
            <a:r>
              <a:rPr lang="en-US" sz="2200" smtClean="0">
                <a:solidFill>
                  <a:srgbClr val="0000FF"/>
                </a:solidFill>
              </a:rPr>
              <a:t>Compactification </a:t>
            </a:r>
            <a:r>
              <a:rPr lang="en-US" sz="2200" dirty="0">
                <a:solidFill>
                  <a:srgbClr val="0000FF"/>
                </a:solidFill>
              </a:rPr>
              <a:t>of the part </a:t>
            </a:r>
            <a:r>
              <a:rPr lang="en-US" sz="2200" dirty="0" smtClean="0">
                <a:solidFill>
                  <a:srgbClr val="0000FF"/>
                </a:solidFill>
              </a:rPr>
              <a:t>of spatial </a:t>
            </a:r>
            <a:r>
              <a:rPr lang="en-US" sz="2200" dirty="0">
                <a:solidFill>
                  <a:srgbClr val="0000FF"/>
                </a:solidFill>
              </a:rPr>
              <a:t>dimensions to </a:t>
            </a:r>
            <a:r>
              <a:rPr lang="en-US" sz="2200" dirty="0" smtClean="0">
                <a:solidFill>
                  <a:srgbClr val="0000FF"/>
                </a:solidFill>
              </a:rPr>
              <a:t>torus </a:t>
            </a:r>
            <a:r>
              <a:rPr lang="en-US" sz="2200" dirty="0">
                <a:solidFill>
                  <a:srgbClr val="FF0000"/>
                </a:solidFill>
              </a:rPr>
              <a:t>does not change</a:t>
            </a:r>
            <a:r>
              <a:rPr lang="en-US" sz="2200" dirty="0">
                <a:solidFill>
                  <a:srgbClr val="0000FF"/>
                </a:solidFill>
              </a:rPr>
              <a:t> the local bulk and boundary </a:t>
            </a:r>
            <a:r>
              <a:rPr lang="en-US" sz="2200" dirty="0" smtClean="0">
                <a:solidFill>
                  <a:srgbClr val="0000FF"/>
                </a:solidFill>
              </a:rPr>
              <a:t>geometries and </a:t>
            </a:r>
            <a:r>
              <a:rPr lang="en-US" sz="2200" dirty="0">
                <a:solidFill>
                  <a:srgbClr val="0000FF"/>
                </a:solidFill>
              </a:rPr>
              <a:t>does not add new divergences </a:t>
            </a:r>
            <a:r>
              <a:rPr lang="en-US" sz="2200" dirty="0" smtClean="0">
                <a:solidFill>
                  <a:srgbClr val="0000FF"/>
                </a:solidFill>
              </a:rPr>
              <a:t>compared </a:t>
            </a:r>
            <a:r>
              <a:rPr lang="en-US" sz="2200" dirty="0">
                <a:solidFill>
                  <a:srgbClr val="0000FF"/>
                </a:solidFill>
              </a:rPr>
              <a:t>with the case </a:t>
            </a:r>
            <a:r>
              <a:rPr lang="en-US" sz="2200" dirty="0" smtClean="0">
                <a:solidFill>
                  <a:srgbClr val="0000FF"/>
                </a:solidFill>
              </a:rPr>
              <a:t>of trivial topology</a:t>
            </a:r>
            <a:endParaRPr lang="ru-RU" altLang="en-US" sz="22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76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</a:rPr>
              <a:t>Finiteness of the current density on the brane</a:t>
            </a:r>
            <a:endParaRPr lang="en-US" sz="2400" dirty="0"/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152400" y="762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152400" y="5715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152400" y="4419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152400" y="3048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152400" y="20574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0775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bg1"/>
                </a:solidFill>
              </a:rPr>
              <a:t>Asymptotics</a:t>
            </a:r>
            <a:r>
              <a:rPr lang="en-US" altLang="en-US" sz="2400" dirty="0">
                <a:solidFill>
                  <a:schemeClr val="bg1"/>
                </a:solidFill>
              </a:rPr>
              <a:t> of the brane-induced current density in </a:t>
            </a:r>
            <a:r>
              <a:rPr lang="en-US" altLang="en-US" sz="2400" dirty="0" smtClean="0">
                <a:solidFill>
                  <a:schemeClr val="bg1"/>
                </a:solidFill>
              </a:rPr>
              <a:t>L-region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990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On the </a:t>
            </a:r>
            <a:r>
              <a:rPr lang="en-US" sz="2400" dirty="0" err="1">
                <a:solidFill>
                  <a:srgbClr val="FF0000"/>
                </a:solidFill>
              </a:rPr>
              <a:t>AdS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boundary </a:t>
            </a:r>
            <a:r>
              <a:rPr lang="en-US" sz="2400" dirty="0" smtClean="0">
                <a:solidFill>
                  <a:srgbClr val="0000FF"/>
                </a:solidFill>
              </a:rPr>
              <a:t>the brane-induced contribution </a:t>
            </a:r>
            <a:r>
              <a:rPr lang="en-US" sz="2400" dirty="0" smtClean="0">
                <a:solidFill>
                  <a:srgbClr val="FF0000"/>
                </a:solidFill>
              </a:rPr>
              <a:t>vanishes</a:t>
            </a:r>
            <a:r>
              <a:rPr lang="en-US" sz="2400" dirty="0" smtClean="0">
                <a:solidFill>
                  <a:srgbClr val="0000FF"/>
                </a:solidFill>
              </a:rPr>
              <a:t> as                ,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371600"/>
            <a:ext cx="1197163" cy="423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864" y="1455815"/>
            <a:ext cx="972236" cy="254676"/>
          </a:xfrm>
          <a:prstGeom prst="rect">
            <a:avLst/>
          </a:prstGeom>
        </p:spPr>
      </p:pic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228600" y="1066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TextBox 7"/>
          <p:cNvSpPr txBox="1"/>
          <p:nvPr/>
        </p:nvSpPr>
        <p:spPr>
          <a:xfrm>
            <a:off x="457200" y="1912203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Near </a:t>
            </a:r>
            <a:r>
              <a:rPr lang="en-US" sz="2400" dirty="0">
                <a:solidFill>
                  <a:srgbClr val="0000FF"/>
                </a:solidFill>
              </a:rPr>
              <a:t>the </a:t>
            </a:r>
            <a:r>
              <a:rPr lang="en-US" sz="2400" dirty="0" err="1">
                <a:solidFill>
                  <a:srgbClr val="FF0000"/>
                </a:solidFill>
              </a:rPr>
              <a:t>AdS</a:t>
            </a:r>
            <a:r>
              <a:rPr lang="en-US" sz="2400" dirty="0">
                <a:solidFill>
                  <a:srgbClr val="FF0000"/>
                </a:solidFill>
              </a:rPr>
              <a:t> boundary </a:t>
            </a:r>
            <a:r>
              <a:rPr lang="en-US" sz="2400" dirty="0">
                <a:solidFill>
                  <a:srgbClr val="0000FF"/>
                </a:solidFill>
              </a:rPr>
              <a:t>the </a:t>
            </a:r>
            <a:r>
              <a:rPr lang="en-US" sz="2400" dirty="0" smtClean="0">
                <a:solidFill>
                  <a:srgbClr val="0000FF"/>
                </a:solidFill>
              </a:rPr>
              <a:t>boundary-free part in </a:t>
            </a:r>
            <a:r>
              <a:rPr lang="en-US" sz="2400" dirty="0">
                <a:solidFill>
                  <a:srgbClr val="0000FF"/>
                </a:solidFill>
              </a:rPr>
              <a:t>the VEV of the current density behaves in a similar way </a:t>
            </a:r>
            <a:endParaRPr lang="en-US" sz="2400" dirty="0" smtClean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   On </a:t>
            </a:r>
            <a:r>
              <a:rPr lang="en-US" sz="2400" dirty="0">
                <a:solidFill>
                  <a:srgbClr val="0000FF"/>
                </a:solidFill>
              </a:rPr>
              <a:t>the </a:t>
            </a:r>
            <a:r>
              <a:rPr lang="en-US" sz="2400" dirty="0" err="1">
                <a:solidFill>
                  <a:srgbClr val="0000FF"/>
                </a:solidFill>
              </a:rPr>
              <a:t>AdS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boundary the </a:t>
            </a:r>
            <a:r>
              <a:rPr lang="en-US" sz="2400" dirty="0">
                <a:solidFill>
                  <a:srgbClr val="0000FF"/>
                </a:solidFill>
              </a:rPr>
              <a:t>ratio of the brane-induced and </a:t>
            </a:r>
            <a:r>
              <a:rPr lang="en-US" sz="2400" dirty="0" smtClean="0">
                <a:solidFill>
                  <a:srgbClr val="0000FF"/>
                </a:solidFill>
              </a:rPr>
              <a:t>  </a:t>
            </a:r>
          </a:p>
          <a:p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  boundary-free </a:t>
            </a:r>
            <a:r>
              <a:rPr lang="en-US" sz="2400" dirty="0">
                <a:solidFill>
                  <a:srgbClr val="0000FF"/>
                </a:solidFill>
              </a:rPr>
              <a:t>contributions tend to a </a:t>
            </a:r>
            <a:r>
              <a:rPr lang="en-US" sz="2400" dirty="0" smtClean="0">
                <a:solidFill>
                  <a:srgbClr val="FF0000"/>
                </a:solidFill>
              </a:rPr>
              <a:t>finite </a:t>
            </a:r>
            <a:r>
              <a:rPr lang="en-US" sz="2400" dirty="0">
                <a:solidFill>
                  <a:srgbClr val="FF0000"/>
                </a:solidFill>
              </a:rPr>
              <a:t>limiting value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228600" y="1988403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Down Arrow 11"/>
          <p:cNvSpPr/>
          <p:nvPr/>
        </p:nvSpPr>
        <p:spPr>
          <a:xfrm>
            <a:off x="3429000" y="2667000"/>
            <a:ext cx="685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3962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</a:t>
            </a:r>
            <a:r>
              <a:rPr lang="en-US" sz="2400" dirty="0">
                <a:solidFill>
                  <a:srgbClr val="0000FF"/>
                </a:solidFill>
              </a:rPr>
              <a:t>a </a:t>
            </a:r>
            <a:r>
              <a:rPr lang="en-US" sz="2400" dirty="0" smtClean="0">
                <a:solidFill>
                  <a:srgbClr val="0000FF"/>
                </a:solidFill>
              </a:rPr>
              <a:t>fixed </a:t>
            </a:r>
            <a:r>
              <a:rPr lang="en-US" sz="2400" dirty="0">
                <a:solidFill>
                  <a:srgbClr val="0000FF"/>
                </a:solidFill>
              </a:rPr>
              <a:t>value of </a:t>
            </a:r>
            <a:r>
              <a:rPr lang="en-US" sz="2400" i="1" dirty="0">
                <a:solidFill>
                  <a:srgbClr val="0000FF"/>
                </a:solidFill>
              </a:rPr>
              <a:t>z</a:t>
            </a:r>
            <a:r>
              <a:rPr lang="en-US" sz="2400" dirty="0">
                <a:solidFill>
                  <a:srgbClr val="0000FF"/>
                </a:solidFill>
              </a:rPr>
              <a:t>, when the brane location tends to the </a:t>
            </a:r>
            <a:r>
              <a:rPr lang="en-US" sz="2400" dirty="0" err="1">
                <a:solidFill>
                  <a:srgbClr val="FF0000"/>
                </a:solidFill>
              </a:rPr>
              <a:t>AdS</a:t>
            </a:r>
            <a:r>
              <a:rPr lang="en-US" sz="2400" dirty="0">
                <a:solidFill>
                  <a:srgbClr val="FF0000"/>
                </a:solidFill>
              </a:rPr>
              <a:t> horizon</a:t>
            </a:r>
            <a:r>
              <a:rPr lang="en-US" sz="2400" dirty="0">
                <a:solidFill>
                  <a:srgbClr val="0000FF"/>
                </a:solidFill>
              </a:rPr>
              <a:t>, the </a:t>
            </a:r>
            <a:r>
              <a:rPr lang="en-US" sz="2400" dirty="0" smtClean="0">
                <a:solidFill>
                  <a:srgbClr val="0000FF"/>
                </a:solidFill>
              </a:rPr>
              <a:t>brane-induced contribution </a:t>
            </a:r>
            <a:r>
              <a:rPr lang="en-US" sz="2400" dirty="0">
                <a:solidFill>
                  <a:srgbClr val="0000FF"/>
                </a:solidFill>
              </a:rPr>
              <a:t>is </a:t>
            </a:r>
            <a:r>
              <a:rPr lang="en-US" sz="2400" dirty="0">
                <a:solidFill>
                  <a:srgbClr val="FF0000"/>
                </a:solidFill>
              </a:rPr>
              <a:t>exponentially </a:t>
            </a:r>
            <a:r>
              <a:rPr lang="en-US" sz="2400" dirty="0" smtClean="0">
                <a:solidFill>
                  <a:srgbClr val="FF0000"/>
                </a:solidFill>
              </a:rPr>
              <a:t>suppressed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32"/>
          <p:cNvSpPr>
            <a:spLocks noChangeArrowheads="1"/>
          </p:cNvSpPr>
          <p:nvPr/>
        </p:nvSpPr>
        <p:spPr bwMode="auto">
          <a:xfrm>
            <a:off x="228600" y="4038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273934"/>
            <a:ext cx="7021595" cy="9744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5562600"/>
            <a:ext cx="1204446" cy="31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76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smtClean="0">
                <a:solidFill>
                  <a:schemeClr val="bg1"/>
                </a:solidFill>
              </a:rPr>
              <a:t>Applications to Randall-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Sundrum</a:t>
            </a:r>
            <a:r>
              <a:rPr lang="en-US" altLang="en-US" sz="2400" dirty="0" smtClean="0">
                <a:solidFill>
                  <a:schemeClr val="bg1"/>
                </a:solidFill>
              </a:rPr>
              <a:t> 1-brane model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9906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From the results </a:t>
            </a:r>
            <a:r>
              <a:rPr lang="en-US" sz="2200" dirty="0" smtClean="0">
                <a:solidFill>
                  <a:srgbClr val="0000FF"/>
                </a:solidFill>
              </a:rPr>
              <a:t>for the R-region one </a:t>
            </a:r>
            <a:r>
              <a:rPr lang="en-US" sz="2200" dirty="0">
                <a:solidFill>
                  <a:srgbClr val="0000FF"/>
                </a:solidFill>
              </a:rPr>
              <a:t>can obtain the current density in </a:t>
            </a:r>
            <a:r>
              <a:rPr lang="en-US" sz="2200" dirty="0" smtClean="0">
                <a:solidFill>
                  <a:srgbClr val="0000FF"/>
                </a:solidFill>
              </a:rPr>
              <a:t>    - symmetric </a:t>
            </a:r>
            <a:r>
              <a:rPr lang="en-US" sz="2200" dirty="0" err="1" smtClean="0">
                <a:solidFill>
                  <a:srgbClr val="0000FF"/>
                </a:solidFill>
              </a:rPr>
              <a:t>braneworld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models of the </a:t>
            </a:r>
            <a:r>
              <a:rPr lang="en-US" sz="2200" dirty="0" smtClean="0">
                <a:solidFill>
                  <a:srgbClr val="FF0000"/>
                </a:solidFill>
              </a:rPr>
              <a:t>Randall-</a:t>
            </a:r>
            <a:r>
              <a:rPr lang="en-US" sz="2200" dirty="0" err="1" smtClean="0">
                <a:solidFill>
                  <a:srgbClr val="FF0000"/>
                </a:solidFill>
              </a:rPr>
              <a:t>Sundrum</a:t>
            </a:r>
            <a:r>
              <a:rPr lang="en-US" sz="2200" dirty="0" smtClean="0">
                <a:solidFill>
                  <a:srgbClr val="0000FF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type with a </a:t>
            </a:r>
            <a:r>
              <a:rPr lang="en-US" sz="2200" dirty="0">
                <a:solidFill>
                  <a:srgbClr val="FF0000"/>
                </a:solidFill>
              </a:rPr>
              <a:t>single </a:t>
            </a:r>
            <a:r>
              <a:rPr lang="en-US" sz="2200" dirty="0" smtClean="0">
                <a:solidFill>
                  <a:srgbClr val="FF0000"/>
                </a:solidFill>
              </a:rPr>
              <a:t>brane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304800" y="10668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533400" y="2243555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In the original </a:t>
            </a:r>
            <a:r>
              <a:rPr lang="en-US" sz="2200" dirty="0" smtClean="0">
                <a:solidFill>
                  <a:srgbClr val="0000FF"/>
                </a:solidFill>
              </a:rPr>
              <a:t>RS 1-brane </a:t>
            </a:r>
            <a:r>
              <a:rPr lang="en-US" sz="2200" dirty="0">
                <a:solidFill>
                  <a:srgbClr val="0000FF"/>
                </a:solidFill>
              </a:rPr>
              <a:t>model </a:t>
            </a:r>
            <a:r>
              <a:rPr lang="en-US" sz="2200" dirty="0" smtClean="0">
                <a:solidFill>
                  <a:srgbClr val="0000FF"/>
                </a:solidFill>
              </a:rPr>
              <a:t>the </a:t>
            </a:r>
            <a:r>
              <a:rPr lang="en-US" sz="2200" dirty="0">
                <a:solidFill>
                  <a:srgbClr val="0000FF"/>
                </a:solidFill>
              </a:rPr>
              <a:t>universe is realized as a </a:t>
            </a:r>
            <a:r>
              <a:rPr lang="en-US" sz="2200" dirty="0" smtClean="0">
                <a:solidFill>
                  <a:srgbClr val="0000FF"/>
                </a:solidFill>
              </a:rPr>
              <a:t>   -</a:t>
            </a:r>
            <a:r>
              <a:rPr lang="en-US" sz="2200" dirty="0">
                <a:solidFill>
                  <a:srgbClr val="0000FF"/>
                </a:solidFill>
              </a:rPr>
              <a:t>symmetric </a:t>
            </a:r>
            <a:r>
              <a:rPr lang="en-US" sz="2200" dirty="0">
                <a:solidFill>
                  <a:srgbClr val="FF0000"/>
                </a:solidFill>
              </a:rPr>
              <a:t>positive tension brane </a:t>
            </a:r>
            <a:r>
              <a:rPr lang="en-US" sz="2200" dirty="0">
                <a:solidFill>
                  <a:srgbClr val="0000FF"/>
                </a:solidFill>
              </a:rPr>
              <a:t>in </a:t>
            </a:r>
            <a:r>
              <a:rPr lang="en-US" sz="2200" dirty="0" smtClean="0">
                <a:solidFill>
                  <a:srgbClr val="FF0000"/>
                </a:solidFill>
              </a:rPr>
              <a:t>5D </a:t>
            </a:r>
            <a:r>
              <a:rPr lang="en-US" sz="2200" dirty="0" err="1" smtClean="0">
                <a:solidFill>
                  <a:srgbClr val="FF0000"/>
                </a:solidFill>
              </a:rPr>
              <a:t>AdS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and the </a:t>
            </a:r>
            <a:r>
              <a:rPr lang="en-US" sz="2200" dirty="0">
                <a:solidFill>
                  <a:srgbClr val="0000FF"/>
                </a:solidFill>
              </a:rPr>
              <a:t>only contribution to the curvature comes from the </a:t>
            </a:r>
            <a:r>
              <a:rPr lang="en-US" sz="2200" dirty="0" smtClean="0">
                <a:solidFill>
                  <a:srgbClr val="0000FF"/>
                </a:solidFill>
              </a:rPr>
              <a:t>negative cosmological </a:t>
            </a:r>
            <a:r>
              <a:rPr lang="en-US" sz="2200" dirty="0">
                <a:solidFill>
                  <a:srgbClr val="0000FF"/>
                </a:solidFill>
              </a:rPr>
              <a:t>constant in the </a:t>
            </a:r>
            <a:r>
              <a:rPr lang="en-US" sz="2200" dirty="0" smtClean="0">
                <a:solidFill>
                  <a:srgbClr val="0000FF"/>
                </a:solidFill>
              </a:rPr>
              <a:t>bulk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04800" y="2319755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TextBox 11"/>
          <p:cNvSpPr txBox="1"/>
          <p:nvPr/>
        </p:nvSpPr>
        <p:spPr>
          <a:xfrm>
            <a:off x="533400" y="3843755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Most </a:t>
            </a:r>
            <a:r>
              <a:rPr lang="en-US" sz="2200" dirty="0">
                <a:solidFill>
                  <a:srgbClr val="0000FF"/>
                </a:solidFill>
              </a:rPr>
              <a:t>scenarios motivated from string theories </a:t>
            </a:r>
            <a:r>
              <a:rPr lang="en-US" sz="2200" dirty="0" smtClean="0">
                <a:solidFill>
                  <a:srgbClr val="0000FF"/>
                </a:solidFill>
              </a:rPr>
              <a:t>predict the </a:t>
            </a:r>
            <a:r>
              <a:rPr lang="en-US" sz="2200" dirty="0">
                <a:solidFill>
                  <a:srgbClr val="0000FF"/>
                </a:solidFill>
              </a:rPr>
              <a:t>presence of other </a:t>
            </a:r>
            <a:r>
              <a:rPr lang="en-US" sz="2200" dirty="0">
                <a:solidFill>
                  <a:srgbClr val="FF0000"/>
                </a:solidFill>
              </a:rPr>
              <a:t>bulk </a:t>
            </a:r>
            <a:r>
              <a:rPr lang="en-US" sz="2200" dirty="0" smtClean="0">
                <a:solidFill>
                  <a:srgbClr val="FF0000"/>
                </a:solidFill>
              </a:rPr>
              <a:t>fields</a:t>
            </a:r>
            <a:r>
              <a:rPr lang="en-US" sz="2200" dirty="0">
                <a:solidFill>
                  <a:srgbClr val="0000FF"/>
                </a:solidFill>
              </a:rPr>
              <a:t>, such as scalar </a:t>
            </a:r>
            <a:r>
              <a:rPr lang="en-US" sz="2200" dirty="0" smtClean="0">
                <a:solidFill>
                  <a:srgbClr val="0000FF"/>
                </a:solidFill>
              </a:rPr>
              <a:t>fields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304800" y="3919955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533400" y="50217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In addition, </a:t>
            </a:r>
            <a:r>
              <a:rPr lang="en-US" sz="2200" dirty="0" smtClean="0">
                <a:solidFill>
                  <a:srgbClr val="0000FF"/>
                </a:solidFill>
              </a:rPr>
              <a:t>string theories </a:t>
            </a:r>
            <a:r>
              <a:rPr lang="en-US" sz="2200" smtClean="0">
                <a:solidFill>
                  <a:srgbClr val="0000FF"/>
                </a:solidFill>
              </a:rPr>
              <a:t>also predict </a:t>
            </a:r>
            <a:r>
              <a:rPr lang="en-US" sz="2200" dirty="0">
                <a:solidFill>
                  <a:srgbClr val="FF0000"/>
                </a:solidFill>
              </a:rPr>
              <a:t>small </a:t>
            </a:r>
            <a:r>
              <a:rPr lang="en-US" sz="2200" dirty="0" smtClean="0">
                <a:solidFill>
                  <a:srgbClr val="FF0000"/>
                </a:solidFill>
              </a:rPr>
              <a:t>compact dimensions </a:t>
            </a:r>
            <a:r>
              <a:rPr lang="en-US" sz="2200" dirty="0">
                <a:solidFill>
                  <a:srgbClr val="0000FF"/>
                </a:solidFill>
              </a:rPr>
              <a:t>originating from 10D string </a:t>
            </a:r>
            <a:r>
              <a:rPr lang="en-US" sz="2200" dirty="0" smtClean="0">
                <a:solidFill>
                  <a:srgbClr val="0000FF"/>
                </a:solidFill>
              </a:rPr>
              <a:t>backgrounds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5" name="Rectangle 32"/>
          <p:cNvSpPr>
            <a:spLocks noChangeArrowheads="1"/>
          </p:cNvSpPr>
          <p:nvPr/>
        </p:nvSpPr>
        <p:spPr bwMode="auto">
          <a:xfrm>
            <a:off x="304800" y="5097959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523096"/>
              </p:ext>
            </p:extLst>
          </p:nvPr>
        </p:nvGraphicFramePr>
        <p:xfrm>
          <a:off x="922339" y="1355718"/>
          <a:ext cx="373061" cy="446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Equation" r:id="rId3" imgW="190440" imgH="228600" progId="Equation.DSMT4">
                  <p:embed/>
                </p:oleObj>
              </mc:Choice>
              <mc:Fallback>
                <p:oleObj name="Equation" r:id="rId3" imgW="190440" imgH="2286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9" y="1355718"/>
                        <a:ext cx="373061" cy="446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228595"/>
              </p:ext>
            </p:extLst>
          </p:nvPr>
        </p:nvGraphicFramePr>
        <p:xfrm>
          <a:off x="8237539" y="2296331"/>
          <a:ext cx="373061" cy="446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7539" y="2296331"/>
                        <a:ext cx="373061" cy="446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99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461665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76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dirty="0" smtClean="0">
                <a:solidFill>
                  <a:schemeClr val="bg1"/>
                </a:solidFill>
              </a:rPr>
              <a:t>Generalized RS 1-brane model with compact dimensions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85800"/>
            <a:ext cx="853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Background geometry: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Rectangle 32"/>
          <p:cNvSpPr>
            <a:spLocks noChangeArrowheads="1"/>
          </p:cNvSpPr>
          <p:nvPr/>
        </p:nvSpPr>
        <p:spPr bwMode="auto">
          <a:xfrm>
            <a:off x="304800" y="762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898990"/>
              </p:ext>
            </p:extLst>
          </p:nvPr>
        </p:nvGraphicFramePr>
        <p:xfrm>
          <a:off x="3581400" y="661466"/>
          <a:ext cx="4114800" cy="557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Equation" r:id="rId3" imgW="1777680" imgH="241200" progId="Equation.DSMT4">
                  <p:embed/>
                </p:oleObj>
              </mc:Choice>
              <mc:Fallback>
                <p:oleObj name="Equation" r:id="rId3" imgW="1777680" imgH="2412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661466"/>
                        <a:ext cx="4114800" cy="5577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95800" y="1295400"/>
            <a:ext cx="259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Topology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1367135"/>
            <a:ext cx="1213485" cy="3714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638800" y="1192887"/>
            <a:ext cx="457200" cy="1787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1905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Background </a:t>
            </a:r>
            <a:r>
              <a:rPr lang="en-US" sz="2200" dirty="0">
                <a:solidFill>
                  <a:srgbClr val="0000FF"/>
                </a:solidFill>
              </a:rPr>
              <a:t>geometry contains </a:t>
            </a:r>
            <a:r>
              <a:rPr lang="en-US" sz="2200" dirty="0">
                <a:solidFill>
                  <a:srgbClr val="FF0000"/>
                </a:solidFill>
              </a:rPr>
              <a:t>two patches </a:t>
            </a:r>
            <a:r>
              <a:rPr lang="en-US" sz="2200" dirty="0" smtClean="0">
                <a:solidFill>
                  <a:srgbClr val="FF0000"/>
                </a:solidFill>
              </a:rPr>
              <a:t>               </a:t>
            </a:r>
            <a:r>
              <a:rPr lang="en-US" sz="2200" dirty="0" smtClean="0">
                <a:solidFill>
                  <a:srgbClr val="0000FF"/>
                </a:solidFill>
              </a:rPr>
              <a:t>of the </a:t>
            </a:r>
            <a:r>
              <a:rPr lang="en-US" sz="2200" dirty="0" err="1">
                <a:solidFill>
                  <a:srgbClr val="0000FF"/>
                </a:solidFill>
              </a:rPr>
              <a:t>AdS</a:t>
            </a:r>
            <a:r>
              <a:rPr lang="en-US" sz="2200" dirty="0">
                <a:solidFill>
                  <a:srgbClr val="0000FF"/>
                </a:solidFill>
              </a:rPr>
              <a:t> glued by the brane and related by the </a:t>
            </a:r>
            <a:r>
              <a:rPr lang="en-US" sz="2200" dirty="0" smtClean="0">
                <a:solidFill>
                  <a:srgbClr val="0000FF"/>
                </a:solidFill>
              </a:rPr>
              <a:t>    -</a:t>
            </a:r>
            <a:r>
              <a:rPr lang="en-US" sz="2200" dirty="0">
                <a:solidFill>
                  <a:srgbClr val="0000FF"/>
                </a:solidFill>
              </a:rPr>
              <a:t>symmetry </a:t>
            </a:r>
            <a:r>
              <a:rPr lang="en-US" sz="2200" dirty="0" smtClean="0">
                <a:solidFill>
                  <a:srgbClr val="0000FF"/>
                </a:solidFill>
              </a:rPr>
              <a:t>identification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304800" y="1981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36974"/>
              </p:ext>
            </p:extLst>
          </p:nvPr>
        </p:nvGraphicFramePr>
        <p:xfrm>
          <a:off x="5334000" y="2296331"/>
          <a:ext cx="373061" cy="446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Equation" r:id="rId6" imgW="190440" imgH="228600" progId="Equation.DSMT4">
                  <p:embed/>
                </p:oleObj>
              </mc:Choice>
              <mc:Fallback>
                <p:oleObj name="Equation" r:id="rId6" imgW="190440" imgH="2286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96331"/>
                        <a:ext cx="373061" cy="4468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166" y="2705100"/>
            <a:ext cx="2707616" cy="350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02626" y="1971693"/>
            <a:ext cx="1142767" cy="3529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3400" y="3200400"/>
            <a:ext cx="5173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Spatial </a:t>
            </a:r>
            <a:r>
              <a:rPr lang="en-US" sz="2200" dirty="0">
                <a:solidFill>
                  <a:srgbClr val="0000FF"/>
                </a:solidFill>
              </a:rPr>
              <a:t>geometry in the case </a:t>
            </a:r>
            <a:r>
              <a:rPr lang="en-US" sz="2200" i="1" dirty="0">
                <a:solidFill>
                  <a:srgbClr val="0000FF"/>
                </a:solidFill>
              </a:rPr>
              <a:t>D </a:t>
            </a:r>
            <a:r>
              <a:rPr lang="en-US" sz="2200" dirty="0">
                <a:solidFill>
                  <a:srgbClr val="0000FF"/>
                </a:solidFill>
              </a:rPr>
              <a:t>= 2, embedded into a 3D Euclidean space</a:t>
            </a:r>
          </a:p>
        </p:txBody>
      </p: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304800" y="3276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1200" y="2916422"/>
            <a:ext cx="2683502" cy="16555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543800" y="2743200"/>
            <a:ext cx="99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Brane</a:t>
            </a:r>
            <a:endParaRPr lang="en-US" sz="2200" dirty="0">
              <a:solidFill>
                <a:srgbClr val="0000FF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7162800" y="2916422"/>
            <a:ext cx="381000" cy="131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33400" y="4495800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For fields </a:t>
            </a:r>
            <a:r>
              <a:rPr lang="en-US" sz="2200" dirty="0">
                <a:solidFill>
                  <a:srgbClr val="0000FF"/>
                </a:solidFill>
              </a:rPr>
              <a:t>even under the </a:t>
            </a:r>
            <a:r>
              <a:rPr lang="en-US" sz="2200" dirty="0" smtClean="0">
                <a:solidFill>
                  <a:srgbClr val="0000FF"/>
                </a:solidFill>
              </a:rPr>
              <a:t>reflection </a:t>
            </a:r>
            <a:r>
              <a:rPr lang="en-US" sz="2200" dirty="0">
                <a:solidFill>
                  <a:srgbClr val="0000FF"/>
                </a:solidFill>
              </a:rPr>
              <a:t>with respect to the brane</a:t>
            </a:r>
          </a:p>
          <a:p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dirty="0">
                <a:solidFill>
                  <a:srgbClr val="FF0000"/>
                </a:solidFill>
              </a:rPr>
              <a:t>untwisted scalar </a:t>
            </a:r>
            <a:r>
              <a:rPr lang="en-US" sz="2200" dirty="0" smtClean="0">
                <a:solidFill>
                  <a:srgbClr val="FF0000"/>
                </a:solidFill>
              </a:rPr>
              <a:t>field</a:t>
            </a:r>
            <a:r>
              <a:rPr lang="en-US" sz="2200" dirty="0">
                <a:solidFill>
                  <a:srgbClr val="0000FF"/>
                </a:solidFill>
              </a:rPr>
              <a:t>) the boundary condition is of the </a:t>
            </a:r>
            <a:r>
              <a:rPr lang="en-US" sz="2200" dirty="0">
                <a:solidFill>
                  <a:srgbClr val="FF0000"/>
                </a:solidFill>
              </a:rPr>
              <a:t>Robin</a:t>
            </a:r>
            <a:r>
              <a:rPr lang="en-US" sz="2200" dirty="0">
                <a:solidFill>
                  <a:srgbClr val="0000FF"/>
                </a:solidFill>
              </a:rPr>
              <a:t> type </a:t>
            </a:r>
            <a:r>
              <a:rPr lang="en-US" sz="2200" dirty="0" smtClean="0">
                <a:solidFill>
                  <a:srgbClr val="0000FF"/>
                </a:solidFill>
              </a:rPr>
              <a:t>with                                  , with </a:t>
            </a:r>
            <a:r>
              <a:rPr lang="en-US" sz="2200" i="1" dirty="0" smtClean="0">
                <a:solidFill>
                  <a:srgbClr val="0000FF"/>
                </a:solidFill>
              </a:rPr>
              <a:t>c</a:t>
            </a:r>
            <a:r>
              <a:rPr lang="en-US" sz="2200" dirty="0" smtClean="0">
                <a:solidFill>
                  <a:srgbClr val="0000FF"/>
                </a:solidFill>
              </a:rPr>
              <a:t> being the </a:t>
            </a:r>
            <a:r>
              <a:rPr lang="en-US" sz="2200" dirty="0" smtClean="0">
                <a:solidFill>
                  <a:srgbClr val="FF0000"/>
                </a:solidFill>
              </a:rPr>
              <a:t>brane mass term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304800" y="46482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" name="TextBox 28"/>
          <p:cNvSpPr txBox="1"/>
          <p:nvPr/>
        </p:nvSpPr>
        <p:spPr>
          <a:xfrm>
            <a:off x="533400" y="567380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For </a:t>
            </a:r>
            <a:r>
              <a:rPr lang="en-US" sz="2200" dirty="0" smtClean="0">
                <a:solidFill>
                  <a:srgbClr val="0000FF"/>
                </a:solidFill>
              </a:rPr>
              <a:t>fields </a:t>
            </a:r>
            <a:r>
              <a:rPr lang="en-US" sz="2200" dirty="0">
                <a:solidFill>
                  <a:srgbClr val="0000FF"/>
                </a:solidFill>
              </a:rPr>
              <a:t>odd with respect to the </a:t>
            </a:r>
            <a:r>
              <a:rPr lang="en-US" sz="2200" dirty="0" smtClean="0">
                <a:solidFill>
                  <a:srgbClr val="0000FF"/>
                </a:solidFill>
              </a:rPr>
              <a:t>reflection </a:t>
            </a:r>
            <a:r>
              <a:rPr lang="en-US" sz="2200" dirty="0">
                <a:solidFill>
                  <a:srgbClr val="0000FF"/>
                </a:solidFill>
              </a:rPr>
              <a:t>(</a:t>
            </a:r>
            <a:r>
              <a:rPr lang="en-US" sz="2200" dirty="0">
                <a:solidFill>
                  <a:srgbClr val="FF0000"/>
                </a:solidFill>
              </a:rPr>
              <a:t>twisted </a:t>
            </a:r>
            <a:r>
              <a:rPr lang="en-US" sz="2200" dirty="0" smtClean="0">
                <a:solidFill>
                  <a:srgbClr val="FF0000"/>
                </a:solidFill>
              </a:rPr>
              <a:t>fields</a:t>
            </a:r>
            <a:r>
              <a:rPr lang="en-US" sz="2200" dirty="0">
                <a:solidFill>
                  <a:srgbClr val="0000FF"/>
                </a:solidFill>
              </a:rPr>
              <a:t>) the </a:t>
            </a:r>
            <a:r>
              <a:rPr lang="en-US" sz="2200" dirty="0" smtClean="0">
                <a:solidFill>
                  <a:srgbClr val="0000FF"/>
                </a:solidFill>
              </a:rPr>
              <a:t>boundary condition </a:t>
            </a:r>
            <a:r>
              <a:rPr lang="en-US" sz="2200" dirty="0">
                <a:solidFill>
                  <a:srgbClr val="0000FF"/>
                </a:solidFill>
              </a:rPr>
              <a:t>is reduced to the </a:t>
            </a:r>
            <a:r>
              <a:rPr lang="en-US" sz="2200" dirty="0" err="1">
                <a:solidFill>
                  <a:srgbClr val="FF0000"/>
                </a:solidFill>
              </a:rPr>
              <a:t>Dirichlet</a:t>
            </a:r>
            <a:r>
              <a:rPr lang="en-US" sz="2200" dirty="0">
                <a:solidFill>
                  <a:srgbClr val="0000FF"/>
                </a:solidFill>
              </a:rPr>
              <a:t> </a:t>
            </a:r>
            <a:r>
              <a:rPr lang="en-US" sz="2200" dirty="0" smtClean="0">
                <a:solidFill>
                  <a:srgbClr val="0000FF"/>
                </a:solidFill>
              </a:rPr>
              <a:t>one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304800" y="5826204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5212352"/>
            <a:ext cx="2615106" cy="3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4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156" y="1846161"/>
            <a:ext cx="5701878" cy="4446494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Vacuum current as a function of the Robin coefficient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6248400"/>
            <a:ext cx="710231" cy="420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277" y="2268937"/>
            <a:ext cx="1668123" cy="398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2746" y="1524000"/>
            <a:ext cx="4025254" cy="361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1277" y="838200"/>
            <a:ext cx="7764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D </a:t>
            </a:r>
            <a:r>
              <a:rPr lang="en-US" sz="2400" dirty="0">
                <a:solidFill>
                  <a:srgbClr val="0000FF"/>
                </a:solidFill>
              </a:rPr>
              <a:t>= 4 </a:t>
            </a:r>
            <a:r>
              <a:rPr lang="en-US" sz="2400" dirty="0" err="1">
                <a:solidFill>
                  <a:srgbClr val="0000FF"/>
                </a:solidFill>
              </a:rPr>
              <a:t>AdS</a:t>
            </a:r>
            <a:r>
              <a:rPr lang="en-US" sz="2400" dirty="0">
                <a:solidFill>
                  <a:srgbClr val="0000FF"/>
                </a:solidFill>
              </a:rPr>
              <a:t> space with a single compact dimension</a:t>
            </a:r>
          </a:p>
        </p:txBody>
      </p:sp>
    </p:spTree>
    <p:extLst>
      <p:ext uri="{BB962C8B-B14F-4D97-AF65-F5344CB8AC3E}">
        <p14:creationId xmlns:p14="http://schemas.microsoft.com/office/powerpoint/2010/main" val="23865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Vacuum current: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Dirichlet</a:t>
            </a:r>
            <a:r>
              <a:rPr lang="en-US" altLang="en-US" sz="2400" dirty="0" smtClean="0">
                <a:solidFill>
                  <a:schemeClr val="bg1"/>
                </a:solidFill>
              </a:rPr>
              <a:t> BC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7288" y="1743520"/>
            <a:ext cx="5775112" cy="4504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477" y="2192737"/>
            <a:ext cx="1668123" cy="3980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68817" y="6215270"/>
            <a:ext cx="827183" cy="429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581400"/>
            <a:ext cx="634846" cy="33938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5791200" y="3733800"/>
            <a:ext cx="2937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8158" y="1219200"/>
            <a:ext cx="1351484" cy="44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Vacuum current: </a:t>
            </a:r>
            <a:r>
              <a:rPr lang="en-US" altLang="en-US" sz="2400" dirty="0" smtClean="0">
                <a:solidFill>
                  <a:srgbClr val="FF0000"/>
                </a:solidFill>
              </a:rPr>
              <a:t>Neumann</a:t>
            </a:r>
            <a:r>
              <a:rPr lang="en-US" altLang="en-US" sz="2400" dirty="0" smtClean="0">
                <a:solidFill>
                  <a:schemeClr val="bg1"/>
                </a:solidFill>
              </a:rPr>
              <a:t> BC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024" y="1525112"/>
            <a:ext cx="5811376" cy="4570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817" y="6096000"/>
            <a:ext cx="827183" cy="429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277" y="2268937"/>
            <a:ext cx="1668123" cy="3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Vacuum in classical physics</a:t>
            </a:r>
            <a:endParaRPr lang="ru-RU" altLang="en-US" sz="2400">
              <a:solidFill>
                <a:schemeClr val="bg1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685800" y="1976438"/>
            <a:ext cx="8077200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rgbClr val="0000CC"/>
                </a:solidFill>
              </a:rPr>
              <a:t> Classical physics: </a:t>
            </a:r>
            <a:r>
              <a:rPr lang="en-US" altLang="en-US" sz="2800">
                <a:solidFill>
                  <a:srgbClr val="FF0000"/>
                </a:solidFill>
              </a:rPr>
              <a:t>Particles</a:t>
            </a:r>
            <a:r>
              <a:rPr lang="en-US" altLang="en-US" sz="2800">
                <a:solidFill>
                  <a:srgbClr val="0000CC"/>
                </a:solidFill>
              </a:rPr>
              <a:t> and </a:t>
            </a:r>
            <a:r>
              <a:rPr lang="en-US" altLang="en-US" sz="2800">
                <a:solidFill>
                  <a:srgbClr val="FF0000"/>
                </a:solidFill>
              </a:rPr>
              <a:t>Fields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800" i="1">
                <a:solidFill>
                  <a:srgbClr val="FF0000"/>
                </a:solidFill>
              </a:rPr>
              <a:t> Vacuum</a:t>
            </a:r>
            <a:r>
              <a:rPr lang="en-US" altLang="en-US" sz="2800">
                <a:solidFill>
                  <a:srgbClr val="0000CC"/>
                </a:solidFill>
              </a:rPr>
              <a:t> in classical physics      </a:t>
            </a:r>
            <a:r>
              <a:rPr lang="en-US" altLang="en-US" sz="2800" i="1">
                <a:solidFill>
                  <a:srgbClr val="0000CC"/>
                </a:solidFill>
              </a:rPr>
              <a:t>Empty space</a:t>
            </a:r>
            <a:r>
              <a:rPr lang="en-US" altLang="en-US" sz="2800">
                <a:solidFill>
                  <a:srgbClr val="0000CC"/>
                </a:solidFill>
              </a:rPr>
              <a:t>  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0000CC"/>
                </a:solidFill>
              </a:rPr>
              <a:t>              Vacuum      no particles and no fields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800">
                <a:solidFill>
                  <a:srgbClr val="0000CC"/>
                </a:solidFill>
              </a:rPr>
              <a:t> Vacuum has no </a:t>
            </a:r>
            <a:r>
              <a:rPr lang="en-US" altLang="en-US" sz="2800" i="1">
                <a:solidFill>
                  <a:srgbClr val="0000CC"/>
                </a:solidFill>
              </a:rPr>
              <a:t>properties</a:t>
            </a:r>
            <a:endParaRPr lang="ru-RU" altLang="en-US" sz="2800" i="1">
              <a:solidFill>
                <a:srgbClr val="0000CC"/>
              </a:solidFill>
            </a:endParaRPr>
          </a:p>
        </p:txBody>
      </p:sp>
      <p:sp>
        <p:nvSpPr>
          <p:cNvPr id="6149" name="AutoShape 7"/>
          <p:cNvSpPr>
            <a:spLocks noChangeArrowheads="1"/>
          </p:cNvSpPr>
          <p:nvPr/>
        </p:nvSpPr>
        <p:spPr bwMode="auto">
          <a:xfrm>
            <a:off x="5715000" y="27432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0" name="AutoShape 8"/>
          <p:cNvSpPr>
            <a:spLocks noChangeArrowheads="1"/>
          </p:cNvSpPr>
          <p:nvPr/>
        </p:nvSpPr>
        <p:spPr bwMode="auto">
          <a:xfrm>
            <a:off x="3581400" y="3429000"/>
            <a:ext cx="381000" cy="3048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36156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024" y="1676400"/>
            <a:ext cx="5658976" cy="447062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Vacuum current: </a:t>
            </a:r>
            <a:r>
              <a:rPr lang="en-US" altLang="en-US" sz="2400" dirty="0" err="1" smtClean="0">
                <a:solidFill>
                  <a:srgbClr val="FF0000"/>
                </a:solidFill>
              </a:rPr>
              <a:t>Dirichlet</a:t>
            </a:r>
            <a:r>
              <a:rPr lang="en-US" altLang="en-US" sz="2400" dirty="0" smtClean="0">
                <a:solidFill>
                  <a:schemeClr val="bg1"/>
                </a:solidFill>
              </a:rPr>
              <a:t> BC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7417" y="6146048"/>
            <a:ext cx="827183" cy="429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762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Region between the </a:t>
            </a:r>
            <a:r>
              <a:rPr lang="en-US" sz="2400" dirty="0" err="1" smtClean="0">
                <a:solidFill>
                  <a:srgbClr val="0000FF"/>
                </a:solidFill>
              </a:rPr>
              <a:t>AdS</a:t>
            </a:r>
            <a:r>
              <a:rPr lang="en-US" sz="2400" dirty="0" smtClean="0">
                <a:solidFill>
                  <a:srgbClr val="0000FF"/>
                </a:solidFill>
              </a:rPr>
              <a:t> boundary and the brane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677" y="1986906"/>
            <a:ext cx="1668123" cy="3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8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762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chemeClr val="bg1"/>
                </a:solidFill>
              </a:rPr>
              <a:t>Vacuum current: </a:t>
            </a:r>
            <a:r>
              <a:rPr lang="en-US" altLang="en-US" sz="2400" dirty="0" smtClean="0">
                <a:solidFill>
                  <a:srgbClr val="FF0000"/>
                </a:solidFill>
              </a:rPr>
              <a:t>Neumann</a:t>
            </a:r>
            <a:r>
              <a:rPr lang="en-US" altLang="en-US" sz="2400" dirty="0" smtClean="0">
                <a:solidFill>
                  <a:schemeClr val="bg1"/>
                </a:solidFill>
              </a:rPr>
              <a:t> BC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1024" y="1881553"/>
            <a:ext cx="5582776" cy="4342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1217" y="6199479"/>
            <a:ext cx="827183" cy="429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192737"/>
            <a:ext cx="1668123" cy="398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5400" y="762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Region between the </a:t>
            </a:r>
            <a:r>
              <a:rPr lang="en-US" sz="2400" dirty="0" err="1" smtClean="0">
                <a:solidFill>
                  <a:srgbClr val="0000FF"/>
                </a:solidFill>
              </a:rPr>
              <a:t>AdS</a:t>
            </a:r>
            <a:r>
              <a:rPr lang="en-US" sz="2400" dirty="0" smtClean="0">
                <a:solidFill>
                  <a:srgbClr val="0000FF"/>
                </a:solidFill>
              </a:rPr>
              <a:t> boundary and the brane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CC"/>
                </a:solidFill>
              </a:rPr>
              <a:t>Conclusions</a:t>
            </a:r>
            <a:endParaRPr lang="ru-RU" altLang="en-US" sz="4000" smtClean="0">
              <a:solidFill>
                <a:srgbClr val="0000CC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VEV of the </a:t>
            </a:r>
            <a:r>
              <a:rPr lang="en-US" altLang="en-US" sz="2200" dirty="0" smtClean="0">
                <a:solidFill>
                  <a:srgbClr val="FF0000"/>
                </a:solidFill>
              </a:rPr>
              <a:t>current density </a:t>
            </a:r>
            <a:r>
              <a:rPr lang="en-US" altLang="en-US" sz="2200" dirty="0" smtClean="0">
                <a:solidFill>
                  <a:srgbClr val="0000CC"/>
                </a:solidFill>
              </a:rPr>
              <a:t>for a massive scalar field, </a:t>
            </a:r>
            <a:r>
              <a:rPr lang="en-US" altLang="en-US" sz="2200" dirty="0">
                <a:solidFill>
                  <a:srgbClr val="0000CC"/>
                </a:solidFill>
              </a:rPr>
              <a:t>with arbitrary curvature coupling in the geometry of a </a:t>
            </a:r>
            <a:r>
              <a:rPr lang="en-US" altLang="en-US" sz="2200" dirty="0" smtClean="0">
                <a:solidFill>
                  <a:srgbClr val="0000CC"/>
                </a:solidFill>
              </a:rPr>
              <a:t>brane, is investigated in the background of </a:t>
            </a:r>
            <a:r>
              <a:rPr lang="en-US" altLang="en-US" sz="2200" dirty="0" err="1" smtClean="0">
                <a:solidFill>
                  <a:srgbClr val="0000CC"/>
                </a:solidFill>
              </a:rPr>
              <a:t>AdS</a:t>
            </a:r>
            <a:r>
              <a:rPr lang="en-US" altLang="en-US" sz="2200" dirty="0" smtClean="0">
                <a:solidFill>
                  <a:srgbClr val="0000CC"/>
                </a:solidFill>
              </a:rPr>
              <a:t> </a:t>
            </a:r>
            <a:r>
              <a:rPr lang="en-US" altLang="en-US" sz="2200" dirty="0" err="1" smtClean="0">
                <a:solidFill>
                  <a:srgbClr val="0000CC"/>
                </a:solidFill>
              </a:rPr>
              <a:t>spacetime</a:t>
            </a:r>
            <a:r>
              <a:rPr lang="en-US" altLang="en-US" sz="2200" dirty="0" smtClean="0">
                <a:solidFill>
                  <a:srgbClr val="0000CC"/>
                </a:solidFill>
              </a:rPr>
              <a:t> with spatial topology </a:t>
            </a:r>
            <a:r>
              <a:rPr lang="en-US" altLang="en-US" sz="2200" dirty="0" err="1" smtClean="0">
                <a:solidFill>
                  <a:srgbClr val="0000CC"/>
                </a:solidFill>
              </a:rPr>
              <a:t>R</a:t>
            </a:r>
            <a:r>
              <a:rPr lang="en-US" altLang="en-US" sz="2200" baseline="30000" dirty="0" err="1" smtClean="0">
                <a:solidFill>
                  <a:srgbClr val="0000CC"/>
                </a:solidFill>
              </a:rPr>
              <a:t>p</a:t>
            </a:r>
            <a:r>
              <a:rPr lang="en-US" altLang="en-US" sz="2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Mathematica1" pitchFamily="2" charset="2"/>
              </a:rPr>
              <a:t>×</a:t>
            </a:r>
            <a:r>
              <a:rPr lang="en-US" altLang="en-US" sz="2200" dirty="0" smtClean="0">
                <a:solidFill>
                  <a:srgbClr val="0000CC"/>
                </a:solidFill>
                <a:sym typeface="Mathematica1" pitchFamily="2" charset="2"/>
              </a:rPr>
              <a:t>(S</a:t>
            </a:r>
            <a:r>
              <a:rPr lang="en-US" altLang="en-US" sz="2200" baseline="30000" dirty="0" smtClean="0">
                <a:solidFill>
                  <a:srgbClr val="0000CC"/>
                </a:solidFill>
                <a:sym typeface="Mathematica1" pitchFamily="2" charset="2"/>
              </a:rPr>
              <a:t>1</a:t>
            </a:r>
            <a:r>
              <a:rPr lang="en-US" altLang="en-US" sz="2200" dirty="0" smtClean="0">
                <a:solidFill>
                  <a:srgbClr val="0000CC"/>
                </a:solidFill>
                <a:sym typeface="Mathematica1" pitchFamily="2" charset="2"/>
              </a:rPr>
              <a:t>)</a:t>
            </a:r>
            <a:r>
              <a:rPr lang="en-US" altLang="en-US" sz="2200" baseline="30000" dirty="0" smtClean="0">
                <a:solidFill>
                  <a:srgbClr val="0000CC"/>
                </a:solidFill>
                <a:sym typeface="Mathematica1" pitchFamily="2" charset="2"/>
              </a:rPr>
              <a:t>q</a:t>
            </a:r>
            <a:endParaRPr lang="en-US" altLang="en-US" sz="2200" dirty="0" smtClean="0">
              <a:solidFill>
                <a:srgbClr val="0000CC"/>
              </a:solidFill>
              <a:sym typeface="Mathematica1" pitchFamily="2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0000CC"/>
                </a:solidFill>
              </a:rPr>
              <a:t>The presence of a gauge field flux enclosed by compact dimensions is assumed</a:t>
            </a:r>
            <a:r>
              <a:rPr lang="en-US" altLang="en-US" sz="2200" dirty="0" smtClean="0">
                <a:solidFill>
                  <a:srgbClr val="0000CC"/>
                </a:solidFill>
              </a:rPr>
              <a:t>. On </a:t>
            </a:r>
            <a:r>
              <a:rPr lang="en-US" altLang="en-US" sz="2200" dirty="0">
                <a:solidFill>
                  <a:srgbClr val="0000CC"/>
                </a:solidFill>
              </a:rPr>
              <a:t>the brane the field obeys Robin boundary condition and along compact dimensions periodicity conditions with general phases are imposed</a:t>
            </a:r>
            <a:r>
              <a:rPr lang="en-US" altLang="en-US" sz="2200" dirty="0" smtClean="0">
                <a:solidFill>
                  <a:srgbClr val="0000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There </a:t>
            </a:r>
            <a:r>
              <a:rPr lang="en-US" altLang="en-US" sz="2200" dirty="0">
                <a:solidFill>
                  <a:srgbClr val="0000CC"/>
                </a:solidFill>
              </a:rPr>
              <a:t>is a range in the space of values for the coefficient in the boundary condition where Poincare vacuum is unstable</a:t>
            </a:r>
            <a:r>
              <a:rPr lang="en-US" altLang="en-US" sz="2200" dirty="0" smtClean="0">
                <a:solidFill>
                  <a:srgbClr val="0000CC"/>
                </a:solidFill>
              </a:rPr>
              <a:t>. This </a:t>
            </a:r>
            <a:r>
              <a:rPr lang="en-US" altLang="en-US" sz="2200" dirty="0">
                <a:solidFill>
                  <a:srgbClr val="0000CC"/>
                </a:solidFill>
              </a:rPr>
              <a:t>range depends on the brane </a:t>
            </a:r>
            <a:r>
              <a:rPr lang="en-US" altLang="en-US" sz="2200" dirty="0" smtClean="0">
                <a:solidFill>
                  <a:srgbClr val="0000CC"/>
                </a:solidFill>
              </a:rPr>
              <a:t>location. In </a:t>
            </a:r>
            <a:r>
              <a:rPr lang="en-US" altLang="en-US" sz="2200" dirty="0">
                <a:solidFill>
                  <a:srgbClr val="0000CC"/>
                </a:solidFill>
              </a:rPr>
              <a:t>models with compact dimensions the stability condition is less restrictive than for </a:t>
            </a:r>
            <a:r>
              <a:rPr lang="en-US" altLang="en-US" sz="2200" dirty="0" err="1">
                <a:solidFill>
                  <a:srgbClr val="0000CC"/>
                </a:solidFill>
              </a:rPr>
              <a:t>AdS</a:t>
            </a:r>
            <a:r>
              <a:rPr lang="en-US" altLang="en-US" sz="2200" dirty="0">
                <a:solidFill>
                  <a:srgbClr val="0000CC"/>
                </a:solidFill>
              </a:rPr>
              <a:t> bulk with trivial </a:t>
            </a:r>
            <a:r>
              <a:rPr lang="en-US" altLang="en-US" sz="2200" dirty="0" smtClean="0">
                <a:solidFill>
                  <a:srgbClr val="0000CC"/>
                </a:solidFill>
              </a:rPr>
              <a:t>topology.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 smtClean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CC"/>
                </a:solidFill>
              </a:rPr>
              <a:t>Conclusions</a:t>
            </a:r>
            <a:endParaRPr lang="ru-RU" altLang="en-US" sz="4000" smtClean="0">
              <a:solidFill>
                <a:srgbClr val="0000CC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763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Charge density </a:t>
            </a:r>
            <a:r>
              <a:rPr lang="ru-RU" altLang="en-US" sz="2200" dirty="0" smtClean="0">
                <a:solidFill>
                  <a:srgbClr val="0000CC"/>
                </a:solidFill>
              </a:rPr>
              <a:t>and the components along the uncompactified</a:t>
            </a:r>
            <a:r>
              <a:rPr lang="en-US" altLang="en-US" sz="2200" dirty="0" smtClean="0">
                <a:solidFill>
                  <a:srgbClr val="0000CC"/>
                </a:solidFill>
              </a:rPr>
              <a:t> </a:t>
            </a:r>
            <a:r>
              <a:rPr lang="ru-RU" altLang="en-US" sz="2200" dirty="0" smtClean="0">
                <a:solidFill>
                  <a:srgbClr val="0000CC"/>
                </a:solidFill>
              </a:rPr>
              <a:t>dimensions vanish</a:t>
            </a:r>
            <a:endParaRPr lang="en-US" altLang="en-US" sz="2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Current density along </a:t>
            </a:r>
            <a:r>
              <a:rPr lang="en-US" altLang="en-US" sz="2200" dirty="0" err="1" smtClean="0">
                <a:solidFill>
                  <a:srgbClr val="0000CC"/>
                </a:solidFill>
              </a:rPr>
              <a:t>compactified</a:t>
            </a:r>
            <a:r>
              <a:rPr lang="en-US" altLang="en-US" sz="2200" dirty="0" smtClean="0">
                <a:solidFill>
                  <a:srgbClr val="0000CC"/>
                </a:solidFill>
              </a:rPr>
              <a:t> dimensions </a:t>
            </a:r>
            <a:r>
              <a:rPr lang="ru-RU" altLang="en-US" sz="2200" dirty="0" smtClean="0">
                <a:solidFill>
                  <a:srgbClr val="0000CC"/>
                </a:solidFill>
              </a:rPr>
              <a:t>is a </a:t>
            </a:r>
            <a:r>
              <a:rPr lang="ru-RU" altLang="en-US" sz="2200" dirty="0" smtClean="0">
                <a:solidFill>
                  <a:srgbClr val="FF0000"/>
                </a:solidFill>
              </a:rPr>
              <a:t>periodic function of the </a:t>
            </a:r>
            <a:r>
              <a:rPr lang="it-IT" altLang="en-US" sz="2200" dirty="0" smtClean="0">
                <a:solidFill>
                  <a:srgbClr val="FF0000"/>
                </a:solidFill>
              </a:rPr>
              <a:t>gauge field (</a:t>
            </a:r>
            <a:r>
              <a:rPr lang="ru-RU" altLang="en-US" sz="2200" dirty="0" smtClean="0">
                <a:solidFill>
                  <a:srgbClr val="FF0000"/>
                </a:solidFill>
              </a:rPr>
              <a:t>magnetic</a:t>
            </a:r>
            <a:r>
              <a:rPr lang="it-IT" altLang="en-US" sz="2200" dirty="0" smtClean="0">
                <a:solidFill>
                  <a:srgbClr val="FF0000"/>
                </a:solidFill>
              </a:rPr>
              <a:t>)</a:t>
            </a:r>
            <a:r>
              <a:rPr lang="en-US" altLang="en-US" sz="2200" dirty="0" smtClean="0">
                <a:solidFill>
                  <a:srgbClr val="FF0000"/>
                </a:solidFill>
              </a:rPr>
              <a:t> </a:t>
            </a:r>
            <a:r>
              <a:rPr lang="ru-RU" altLang="en-US" sz="2200" dirty="0" smtClean="0">
                <a:solidFill>
                  <a:srgbClr val="FF0000"/>
                </a:solidFill>
              </a:rPr>
              <a:t>flux</a:t>
            </a:r>
            <a:r>
              <a:rPr lang="ru-RU" altLang="en-US" sz="2200" dirty="0" smtClean="0">
                <a:solidFill>
                  <a:srgbClr val="0000CC"/>
                </a:solidFill>
              </a:rPr>
              <a:t> with the period of the flux quantum</a:t>
            </a:r>
            <a:endParaRPr lang="en-US" altLang="en-US" sz="2200" dirty="0" smtClean="0">
              <a:solidFill>
                <a:srgbClr val="0000CC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sz="2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0000CC"/>
                </a:solidFill>
              </a:rPr>
              <a:t>VEV of the current density along compact dimensions is </a:t>
            </a:r>
            <a:r>
              <a:rPr lang="en-US" altLang="en-US" sz="2200" dirty="0">
                <a:solidFill>
                  <a:srgbClr val="FF0000"/>
                </a:solidFill>
              </a:rPr>
              <a:t>decomposed</a:t>
            </a:r>
            <a:r>
              <a:rPr lang="en-US" altLang="en-US" sz="2200" dirty="0">
                <a:solidFill>
                  <a:srgbClr val="0000CC"/>
                </a:solidFill>
              </a:rPr>
              <a:t> into the boundary-free and brane-induced contributions. The </a:t>
            </a:r>
            <a:r>
              <a:rPr lang="en-US" altLang="en-US" sz="2200" dirty="0">
                <a:solidFill>
                  <a:srgbClr val="FF0000"/>
                </a:solidFill>
              </a:rPr>
              <a:t>asymptotic behavior </a:t>
            </a:r>
            <a:r>
              <a:rPr lang="en-US" altLang="en-US" sz="2200" dirty="0">
                <a:solidFill>
                  <a:srgbClr val="0000CC"/>
                </a:solidFill>
              </a:rPr>
              <a:t>of the latter is investigated near the brane, </a:t>
            </a:r>
            <a:r>
              <a:rPr lang="en-US" altLang="en-US" sz="2200" dirty="0" err="1">
                <a:solidFill>
                  <a:srgbClr val="0000CC"/>
                </a:solidFill>
              </a:rPr>
              <a:t>AdS</a:t>
            </a:r>
            <a:r>
              <a:rPr lang="en-US" altLang="en-US" sz="2200" dirty="0">
                <a:solidFill>
                  <a:srgbClr val="0000CC"/>
                </a:solidFill>
              </a:rPr>
              <a:t> boundary and horizon</a:t>
            </a:r>
            <a:r>
              <a:rPr lang="en-US" altLang="en-US" sz="2200" dirty="0" smtClean="0">
                <a:solidFill>
                  <a:srgbClr val="0000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>
                <a:solidFill>
                  <a:srgbClr val="0000CC"/>
                </a:solidFill>
              </a:rPr>
              <a:t>In contrast to VEVs of the field squared and energy-momentum tensor, </a:t>
            </a:r>
            <a:r>
              <a:rPr lang="en-US" altLang="en-US" sz="2200" dirty="0">
                <a:solidFill>
                  <a:srgbClr val="FF0000"/>
                </a:solidFill>
              </a:rPr>
              <a:t>current density is finite on brane </a:t>
            </a:r>
            <a:r>
              <a:rPr lang="en-US" altLang="en-US" sz="2200" dirty="0">
                <a:solidFill>
                  <a:srgbClr val="0000CC"/>
                </a:solidFill>
              </a:rPr>
              <a:t>and vanishes for the special case of </a:t>
            </a:r>
            <a:r>
              <a:rPr lang="en-US" altLang="en-US" sz="2200" dirty="0" err="1">
                <a:solidFill>
                  <a:srgbClr val="0000CC"/>
                </a:solidFill>
              </a:rPr>
              <a:t>Dirichlet</a:t>
            </a:r>
            <a:r>
              <a:rPr lang="en-US" altLang="en-US" sz="2200" dirty="0">
                <a:solidFill>
                  <a:srgbClr val="0000CC"/>
                </a:solidFill>
              </a:rPr>
              <a:t> boundary </a:t>
            </a:r>
            <a:r>
              <a:rPr lang="en-US" altLang="en-US" sz="2200" dirty="0" smtClean="0">
                <a:solidFill>
                  <a:srgbClr val="0000CC"/>
                </a:solidFill>
              </a:rPr>
              <a:t>condition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Current density (both </a:t>
            </a:r>
            <a:r>
              <a:rPr lang="en-US" altLang="en-US" sz="2200" dirty="0">
                <a:solidFill>
                  <a:srgbClr val="0000CC"/>
                </a:solidFill>
              </a:rPr>
              <a:t>boundary-free and brane-induced </a:t>
            </a:r>
            <a:r>
              <a:rPr lang="en-US" altLang="en-US" sz="2200" dirty="0" smtClean="0">
                <a:solidFill>
                  <a:srgbClr val="0000CC"/>
                </a:solidFill>
              </a:rPr>
              <a:t>contributions) </a:t>
            </a:r>
            <a:r>
              <a:rPr lang="en-US" altLang="en-US" sz="2200" dirty="0">
                <a:solidFill>
                  <a:srgbClr val="0000CC"/>
                </a:solidFill>
              </a:rPr>
              <a:t>vanishes </a:t>
            </a:r>
            <a:r>
              <a:rPr lang="en-US" altLang="en-US" sz="2200" dirty="0" smtClean="0">
                <a:solidFill>
                  <a:srgbClr val="0000CC"/>
                </a:solidFill>
              </a:rPr>
              <a:t>on the </a:t>
            </a:r>
            <a:r>
              <a:rPr lang="en-US" altLang="en-US" sz="2200" dirty="0" err="1" smtClean="0">
                <a:solidFill>
                  <a:srgbClr val="FF0000"/>
                </a:solidFill>
              </a:rPr>
              <a:t>AdS</a:t>
            </a:r>
            <a:r>
              <a:rPr lang="en-US" altLang="en-US" sz="2200" dirty="0" smtClean="0">
                <a:solidFill>
                  <a:srgbClr val="FF0000"/>
                </a:solidFill>
              </a:rPr>
              <a:t> boundary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CC"/>
                </a:solidFill>
              </a:rPr>
              <a:t>Conclusions</a:t>
            </a:r>
            <a:endParaRPr lang="ru-RU" altLang="en-US" sz="4000" smtClean="0">
              <a:solidFill>
                <a:srgbClr val="0000CC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7630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Near the </a:t>
            </a:r>
            <a:r>
              <a:rPr lang="en-US" altLang="en-US" sz="2200" dirty="0" smtClean="0">
                <a:solidFill>
                  <a:srgbClr val="FF0000"/>
                </a:solidFill>
              </a:rPr>
              <a:t>horizon</a:t>
            </a:r>
            <a:r>
              <a:rPr lang="en-US" altLang="en-US" sz="2200" dirty="0" smtClean="0">
                <a:solidFill>
                  <a:srgbClr val="0000CC"/>
                </a:solidFill>
              </a:rPr>
              <a:t> the effects induced by the background curvature are </a:t>
            </a:r>
            <a:r>
              <a:rPr lang="en-US" altLang="en-US" sz="2200" dirty="0">
                <a:solidFill>
                  <a:srgbClr val="0000CC"/>
                </a:solidFill>
              </a:rPr>
              <a:t>small</a:t>
            </a:r>
            <a:r>
              <a:rPr lang="en-US" altLang="en-US" sz="2200">
                <a:solidFill>
                  <a:srgbClr val="0000CC"/>
                </a:solidFill>
              </a:rPr>
              <a:t>. </a:t>
            </a:r>
            <a:endParaRPr lang="en-US" altLang="en-US" sz="2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Brane-induced </a:t>
            </a:r>
            <a:r>
              <a:rPr lang="en-US" altLang="en-US" sz="2200" dirty="0">
                <a:solidFill>
                  <a:srgbClr val="0000CC"/>
                </a:solidFill>
              </a:rPr>
              <a:t>contribution vanishes on the horizon and for points near the horizon the current is dominated by the boundary-free part</a:t>
            </a:r>
            <a:r>
              <a:rPr lang="en-US" altLang="en-US" sz="2200" dirty="0" smtClean="0">
                <a:solidFill>
                  <a:srgbClr val="0000CC"/>
                </a:solidFill>
              </a:rPr>
              <a:t>. In </a:t>
            </a:r>
            <a:r>
              <a:rPr lang="en-US" altLang="en-US" sz="2200" dirty="0">
                <a:solidFill>
                  <a:srgbClr val="FF0000"/>
                </a:solidFill>
              </a:rPr>
              <a:t>the near-horizon limit, </a:t>
            </a:r>
            <a:r>
              <a:rPr lang="en-US" altLang="en-US" sz="2200" dirty="0">
                <a:solidFill>
                  <a:srgbClr val="0000CC"/>
                </a:solidFill>
              </a:rPr>
              <a:t>the latter is connected to the corresponding quantity for a massless field in the </a:t>
            </a:r>
            <a:r>
              <a:rPr lang="en-US" altLang="en-US" sz="2200" dirty="0" err="1">
                <a:solidFill>
                  <a:srgbClr val="0000CC"/>
                </a:solidFill>
              </a:rPr>
              <a:t>Minkowski</a:t>
            </a:r>
            <a:r>
              <a:rPr lang="en-US" altLang="en-US" sz="2200" dirty="0">
                <a:solidFill>
                  <a:srgbClr val="0000CC"/>
                </a:solidFill>
              </a:rPr>
              <a:t> bulk by a simple conformal </a:t>
            </a:r>
            <a:r>
              <a:rPr lang="en-US" altLang="en-US" sz="2200" dirty="0" smtClean="0">
                <a:solidFill>
                  <a:srgbClr val="0000CC"/>
                </a:solidFill>
              </a:rPr>
              <a:t>relation. </a:t>
            </a:r>
          </a:p>
          <a:p>
            <a:pPr eaLnBrk="1" hangingPunct="1">
              <a:lnSpc>
                <a:spcPct val="80000"/>
              </a:lnSpc>
            </a:pPr>
            <a:endParaRPr lang="it-IT" altLang="en-US" sz="2200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Depending </a:t>
            </a:r>
            <a:r>
              <a:rPr lang="en-US" altLang="en-US" sz="2200" dirty="0">
                <a:solidFill>
                  <a:srgbClr val="0000CC"/>
                </a:solidFill>
              </a:rPr>
              <a:t>on the value of the Robin coefficient, the presence of </a:t>
            </a:r>
            <a:r>
              <a:rPr lang="en-US" altLang="en-US" sz="2200" dirty="0">
                <a:solidFill>
                  <a:srgbClr val="FF0000"/>
                </a:solidFill>
              </a:rPr>
              <a:t>the brane can either increase or decrease </a:t>
            </a:r>
            <a:r>
              <a:rPr lang="en-US" altLang="en-US" sz="2200" dirty="0">
                <a:solidFill>
                  <a:srgbClr val="0000CC"/>
                </a:solidFill>
              </a:rPr>
              <a:t>the vacuum currents</a:t>
            </a:r>
            <a:r>
              <a:rPr lang="en-US" altLang="en-US" sz="2200" dirty="0" smtClean="0">
                <a:solidFill>
                  <a:srgbClr val="0000CC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altLang="en-US" sz="2200" dirty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 </a:t>
            </a:r>
            <a:r>
              <a:rPr lang="en-US" altLang="en-US" sz="2200" dirty="0">
                <a:solidFill>
                  <a:srgbClr val="0000CC"/>
                </a:solidFill>
              </a:rPr>
              <a:t>Applications are given for a higher-dimensional version of the </a:t>
            </a:r>
            <a:r>
              <a:rPr lang="en-US" altLang="en-US" sz="2200" dirty="0">
                <a:solidFill>
                  <a:srgbClr val="FF0000"/>
                </a:solidFill>
              </a:rPr>
              <a:t>Randall-</a:t>
            </a:r>
            <a:r>
              <a:rPr lang="en-US" altLang="en-US" sz="2200" dirty="0" err="1">
                <a:solidFill>
                  <a:srgbClr val="FF0000"/>
                </a:solidFill>
              </a:rPr>
              <a:t>Sundrum</a:t>
            </a:r>
            <a:r>
              <a:rPr lang="en-US" altLang="en-US" sz="2200" dirty="0">
                <a:solidFill>
                  <a:srgbClr val="FF0000"/>
                </a:solidFill>
              </a:rPr>
              <a:t> 1-brane</a:t>
            </a:r>
            <a:r>
              <a:rPr lang="en-US" altLang="en-US" sz="2200" dirty="0">
                <a:solidFill>
                  <a:srgbClr val="0000CC"/>
                </a:solidFill>
              </a:rPr>
              <a:t> </a:t>
            </a:r>
            <a:r>
              <a:rPr lang="en-US" altLang="en-US" sz="2200" dirty="0" smtClean="0">
                <a:solidFill>
                  <a:srgbClr val="0000CC"/>
                </a:solidFill>
              </a:rPr>
              <a:t>model.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>
                <a:solidFill>
                  <a:srgbClr val="0000CC"/>
                </a:solidFill>
              </a:rPr>
              <a:t>In </a:t>
            </a:r>
            <a:r>
              <a:rPr lang="ru-RU" altLang="en-US" sz="2200" dirty="0" smtClean="0">
                <a:solidFill>
                  <a:srgbClr val="FF0000"/>
                </a:solidFill>
              </a:rPr>
              <a:t>Kaluza-Klein</a:t>
            </a:r>
            <a:r>
              <a:rPr lang="en-US" altLang="en-US" sz="2200" dirty="0" smtClean="0">
                <a:solidFill>
                  <a:srgbClr val="FF0000"/>
                </a:solidFill>
              </a:rPr>
              <a:t>-type</a:t>
            </a:r>
            <a:r>
              <a:rPr lang="ru-RU" altLang="en-US" sz="2200" dirty="0" smtClean="0">
                <a:solidFill>
                  <a:srgbClr val="0000CC"/>
                </a:solidFill>
              </a:rPr>
              <a:t> model</a:t>
            </a:r>
            <a:r>
              <a:rPr lang="en-US" altLang="en-US" sz="2200" dirty="0" smtClean="0">
                <a:solidFill>
                  <a:srgbClr val="0000CC"/>
                </a:solidFill>
              </a:rPr>
              <a:t>s </a:t>
            </a:r>
            <a:r>
              <a:rPr lang="ru-RU" altLang="en-US" sz="2200" dirty="0" smtClean="0">
                <a:solidFill>
                  <a:srgbClr val="0000CC"/>
                </a:solidFill>
              </a:rPr>
              <a:t>the current with the</a:t>
            </a:r>
            <a:r>
              <a:rPr lang="en-US" altLang="en-US" sz="2200" dirty="0" smtClean="0">
                <a:solidFill>
                  <a:srgbClr val="0000CC"/>
                </a:solidFill>
              </a:rPr>
              <a:t> </a:t>
            </a:r>
            <a:r>
              <a:rPr lang="ru-RU" altLang="en-US" sz="2200" dirty="0" smtClean="0">
                <a:solidFill>
                  <a:srgbClr val="0000CC"/>
                </a:solidFill>
              </a:rPr>
              <a:t>components along compact dimensions is a source of </a:t>
            </a:r>
            <a:r>
              <a:rPr lang="ru-RU" altLang="en-US" sz="2200" dirty="0" smtClean="0">
                <a:solidFill>
                  <a:srgbClr val="FF0000"/>
                </a:solidFill>
              </a:rPr>
              <a:t>cosmological magnetic fields</a:t>
            </a:r>
            <a:endParaRPr lang="en-US" altLang="en-US" sz="22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7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4"/>
          <p:cNvSpPr txBox="1">
            <a:spLocks noChangeArrowheads="1"/>
          </p:cNvSpPr>
          <p:nvPr/>
        </p:nvSpPr>
        <p:spPr bwMode="auto">
          <a:xfrm>
            <a:off x="1752600" y="2362200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00CC"/>
                </a:solidFill>
              </a:rPr>
              <a:t>Thank you</a:t>
            </a:r>
            <a:endParaRPr lang="ru-RU" altLang="en-US" sz="400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Vacuum in quantum physics</a:t>
            </a:r>
            <a:endParaRPr lang="ru-RU" altLang="en-US" sz="2400">
              <a:solidFill>
                <a:schemeClr val="bg1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57200" y="838200"/>
            <a:ext cx="8534400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200">
                <a:solidFill>
                  <a:srgbClr val="0000CC"/>
                </a:solidFill>
              </a:rPr>
              <a:t> </a:t>
            </a:r>
            <a:r>
              <a:rPr lang="en-US" altLang="en-US" sz="2400">
                <a:solidFill>
                  <a:srgbClr val="0000CC"/>
                </a:solidFill>
              </a:rPr>
              <a:t>Vacuum in QFT     A state of quantum field with </a:t>
            </a:r>
            <a:r>
              <a:rPr lang="en-US" altLang="en-US" sz="2400">
                <a:solidFill>
                  <a:srgbClr val="FF0000"/>
                </a:solidFill>
              </a:rPr>
              <a:t>zero                                  number of quanta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400">
                <a:solidFill>
                  <a:srgbClr val="0000CC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Number</a:t>
            </a:r>
            <a:r>
              <a:rPr lang="en-US" altLang="en-US" sz="2400">
                <a:solidFill>
                  <a:srgbClr val="0000CC"/>
                </a:solidFill>
              </a:rPr>
              <a:t> of quanta </a:t>
            </a:r>
            <a:r>
              <a:rPr lang="en-US" altLang="en-US" sz="2400">
                <a:solidFill>
                  <a:srgbClr val="FF0000"/>
                </a:solidFill>
              </a:rPr>
              <a:t>operator</a:t>
            </a:r>
            <a:r>
              <a:rPr lang="en-US" altLang="en-US" sz="2400">
                <a:solidFill>
                  <a:srgbClr val="0000CC"/>
                </a:solidFill>
              </a:rPr>
              <a:t> and </a:t>
            </a:r>
            <a:r>
              <a:rPr lang="en-US" altLang="en-US" sz="2400">
                <a:solidFill>
                  <a:srgbClr val="FF0000"/>
                </a:solidFill>
              </a:rPr>
              <a:t>field operator</a:t>
            </a:r>
            <a:r>
              <a:rPr lang="en-US" altLang="en-US" sz="2400">
                <a:solidFill>
                  <a:srgbClr val="0000CC"/>
                </a:solidFill>
              </a:rPr>
              <a:t> do not commute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400">
                <a:solidFill>
                  <a:srgbClr val="0000CC"/>
                </a:solidFill>
              </a:rPr>
              <a:t> Heisenberg’s uncertainty principle       Field has no definite value in the vacuum state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400">
                <a:solidFill>
                  <a:srgbClr val="0000CC"/>
                </a:solidFill>
              </a:rPr>
              <a:t> In the vacuum state the field is subject to </a:t>
            </a:r>
            <a:r>
              <a:rPr lang="en-US" altLang="en-US" sz="2400">
                <a:solidFill>
                  <a:srgbClr val="FF0000"/>
                </a:solidFill>
              </a:rPr>
              <a:t>quantum fluctuations </a:t>
            </a:r>
            <a:r>
              <a:rPr lang="en-US" altLang="en-US" sz="2400">
                <a:solidFill>
                  <a:srgbClr val="0000CC"/>
                </a:solidFill>
              </a:rPr>
              <a:t>(virtual particles)</a:t>
            </a:r>
            <a:endParaRPr lang="en-US" altLang="en-US" sz="24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400">
                <a:solidFill>
                  <a:srgbClr val="0000CC"/>
                </a:solidFill>
              </a:rPr>
              <a:t> </a:t>
            </a:r>
            <a:r>
              <a:rPr lang="en-US" altLang="en-US" sz="2400">
                <a:solidFill>
                  <a:srgbClr val="FF0000"/>
                </a:solidFill>
              </a:rPr>
              <a:t>Vacuum</a:t>
            </a:r>
            <a:r>
              <a:rPr lang="en-US" altLang="en-US" sz="2400">
                <a:solidFill>
                  <a:srgbClr val="0000CC"/>
                </a:solidFill>
              </a:rPr>
              <a:t> or </a:t>
            </a:r>
            <a:r>
              <a:rPr lang="en-US" altLang="en-US" sz="2400">
                <a:solidFill>
                  <a:srgbClr val="FF0000"/>
                </a:solidFill>
              </a:rPr>
              <a:t>zero-point fluctuations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400"/>
              <a:t> </a:t>
            </a:r>
            <a:r>
              <a:rPr lang="en-US" altLang="en-US" sz="2400">
                <a:solidFill>
                  <a:srgbClr val="0000CC"/>
                </a:solidFill>
              </a:rPr>
              <a:t>In QED vacuum the electric and magnetic fields have zero average values, but their variances are not zero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400">
                <a:solidFill>
                  <a:srgbClr val="0000CC"/>
                </a:solidFill>
              </a:rPr>
              <a:t> Vacuum is a state with </a:t>
            </a:r>
            <a:r>
              <a:rPr lang="en-US" altLang="en-US" sz="2400">
                <a:solidFill>
                  <a:srgbClr val="FF0000"/>
                </a:solidFill>
              </a:rPr>
              <a:t>non-trivial properties</a:t>
            </a:r>
            <a:endParaRPr lang="ru-RU" altLang="en-US" sz="2400">
              <a:solidFill>
                <a:srgbClr val="FF0000"/>
              </a:solidFill>
            </a:endParaRPr>
          </a:p>
        </p:txBody>
      </p:sp>
      <p:sp>
        <p:nvSpPr>
          <p:cNvPr id="8197" name="AutoShape 7"/>
          <p:cNvSpPr>
            <a:spLocks noChangeArrowheads="1"/>
          </p:cNvSpPr>
          <p:nvPr/>
        </p:nvSpPr>
        <p:spPr bwMode="auto">
          <a:xfrm>
            <a:off x="3048000" y="990600"/>
            <a:ext cx="304800" cy="2286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auto">
          <a:xfrm>
            <a:off x="5562600" y="2819400"/>
            <a:ext cx="457200" cy="1524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4737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pload.wikimedia.org/wikipedia/commons/thumb/b/ba/AtomicLineSpEm.png/180px-AtomicLineSpE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95325"/>
            <a:ext cx="2425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Experimentally </a:t>
            </a:r>
            <a:r>
              <a:rPr lang="en-US" altLang="en-US" sz="2400" dirty="0">
                <a:solidFill>
                  <a:schemeClr val="bg1"/>
                </a:solidFill>
              </a:rPr>
              <a:t>verified effects of vacuum fluctuations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81000" y="838200"/>
            <a:ext cx="861060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i="1" u="sng" dirty="0">
                <a:solidFill>
                  <a:srgbClr val="FF0000"/>
                </a:solidFill>
              </a:rPr>
              <a:t>Spontaneous emission </a:t>
            </a:r>
            <a:r>
              <a:rPr lang="en-US" altLang="en-US" sz="2800" i="1" u="sng" dirty="0">
                <a:solidFill>
                  <a:srgbClr val="0000CC"/>
                </a:solidFill>
              </a:rPr>
              <a:t>of </a:t>
            </a:r>
            <a:r>
              <a:rPr lang="en-US" altLang="en-US" sz="2800" i="1" u="sng" dirty="0" smtClean="0">
                <a:solidFill>
                  <a:srgbClr val="0000CC"/>
                </a:solidFill>
              </a:rPr>
              <a:t>atoms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Spontaneous emission in free space </a:t>
            </a:r>
            <a:r>
              <a:rPr lang="en-US" altLang="en-US" sz="2400" dirty="0" smtClean="0">
                <a:solidFill>
                  <a:srgbClr val="0000CC"/>
                </a:solidFill>
              </a:rPr>
              <a:t>depends                    upon </a:t>
            </a:r>
            <a:r>
              <a:rPr lang="en-US" altLang="en-US" sz="2400" dirty="0">
                <a:solidFill>
                  <a:srgbClr val="FF0000"/>
                </a:solidFill>
              </a:rPr>
              <a:t>vacuum fluctuations </a:t>
            </a:r>
            <a:r>
              <a:rPr lang="en-US" altLang="en-US" sz="2400" dirty="0">
                <a:solidFill>
                  <a:srgbClr val="0000CC"/>
                </a:solidFill>
              </a:rPr>
              <a:t>to get started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solidFill>
                  <a:srgbClr val="0000CC"/>
                </a:solidFill>
              </a:rPr>
              <a:t> </a:t>
            </a:r>
            <a:r>
              <a:rPr lang="en-US" altLang="en-US" sz="2800" i="1" u="sng" dirty="0">
                <a:solidFill>
                  <a:srgbClr val="FF0000"/>
                </a:solidFill>
              </a:rPr>
              <a:t>Lamb </a:t>
            </a:r>
            <a:r>
              <a:rPr lang="en-US" altLang="en-US" sz="2800" i="1" u="sng" dirty="0" smtClean="0">
                <a:solidFill>
                  <a:srgbClr val="FF0000"/>
                </a:solidFill>
              </a:rPr>
              <a:t>shift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None/>
            </a:pPr>
            <a:r>
              <a:rPr lang="en-US" altLang="en-US" sz="2400" dirty="0" smtClean="0">
                <a:solidFill>
                  <a:srgbClr val="0000CC"/>
                </a:solidFill>
              </a:rPr>
              <a:t>According </a:t>
            </a:r>
            <a:r>
              <a:rPr lang="en-US" altLang="en-US" sz="2400" dirty="0">
                <a:solidFill>
                  <a:srgbClr val="0000CC"/>
                </a:solidFill>
              </a:rPr>
              <a:t>to Dirac theory the orbitals 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S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1/2</a:t>
            </a:r>
            <a:r>
              <a:rPr lang="en-US" altLang="en-US" sz="2400" dirty="0">
                <a:solidFill>
                  <a:srgbClr val="0000CC"/>
                </a:solidFill>
              </a:rPr>
              <a:t> and </a:t>
            </a:r>
            <a:r>
              <a:rPr lang="en-US" altLang="en-US" sz="2400" baseline="30000" dirty="0">
                <a:solidFill>
                  <a:srgbClr val="FF0000"/>
                </a:solidFill>
              </a:rPr>
              <a:t>2</a:t>
            </a:r>
            <a:r>
              <a:rPr lang="en-US" altLang="en-US" sz="2400" dirty="0">
                <a:solidFill>
                  <a:srgbClr val="FF0000"/>
                </a:solidFill>
              </a:rPr>
              <a:t>P</a:t>
            </a:r>
            <a:r>
              <a:rPr lang="en-US" altLang="en-US" sz="2400" baseline="-25000" dirty="0">
                <a:solidFill>
                  <a:srgbClr val="FF0000"/>
                </a:solidFill>
              </a:rPr>
              <a:t>1/2</a:t>
            </a:r>
            <a:r>
              <a:rPr lang="en-US" altLang="en-US" sz="2400" dirty="0">
                <a:solidFill>
                  <a:srgbClr val="0000CC"/>
                </a:solidFill>
              </a:rPr>
              <a:t> of the </a:t>
            </a:r>
            <a:r>
              <a:rPr lang="en-US" altLang="en-US" sz="2400" dirty="0" smtClean="0">
                <a:solidFill>
                  <a:srgbClr val="0000CC"/>
                </a:solidFill>
              </a:rPr>
              <a:t>      hydrogen </a:t>
            </a:r>
            <a:r>
              <a:rPr lang="en-US" altLang="en-US" sz="2400" dirty="0">
                <a:solidFill>
                  <a:srgbClr val="0000CC"/>
                </a:solidFill>
              </a:rPr>
              <a:t>atom should have the </a:t>
            </a:r>
            <a:r>
              <a:rPr lang="en-US" altLang="en-US" sz="2400" dirty="0">
                <a:solidFill>
                  <a:srgbClr val="FF0000"/>
                </a:solidFill>
              </a:rPr>
              <a:t>same energies</a:t>
            </a:r>
            <a:endParaRPr lang="ru-RU" altLang="en-US" sz="2400" baseline="-25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None/>
            </a:pPr>
            <a:r>
              <a:rPr lang="en-US" altLang="en-US" sz="2400" dirty="0">
                <a:solidFill>
                  <a:srgbClr val="0000CC"/>
                </a:solidFill>
              </a:rPr>
              <a:t>Lamb &amp; </a:t>
            </a:r>
            <a:r>
              <a:rPr lang="en-US" altLang="en-US" sz="2400" dirty="0" err="1">
                <a:solidFill>
                  <a:srgbClr val="0000CC"/>
                </a:solidFill>
              </a:rPr>
              <a:t>Retherford</a:t>
            </a:r>
            <a:r>
              <a:rPr lang="en-US" altLang="en-US" sz="2400" dirty="0">
                <a:solidFill>
                  <a:srgbClr val="0000CC"/>
                </a:solidFill>
              </a:rPr>
              <a:t> (1947) experimentally observed the </a:t>
            </a:r>
            <a:r>
              <a:rPr lang="en-US" altLang="en-US" sz="2400" dirty="0">
                <a:solidFill>
                  <a:srgbClr val="FF0000"/>
                </a:solidFill>
              </a:rPr>
              <a:t>splitting</a:t>
            </a:r>
            <a:r>
              <a:rPr lang="en-US" altLang="en-US" sz="2400" dirty="0">
                <a:solidFill>
                  <a:srgbClr val="0000CC"/>
                </a:solidFill>
              </a:rPr>
              <a:t> between </a:t>
            </a:r>
            <a:r>
              <a:rPr lang="en-US" altLang="en-US" sz="2400" dirty="0" smtClean="0">
                <a:solidFill>
                  <a:srgbClr val="0000CC"/>
                </a:solidFill>
              </a:rPr>
              <a:t>these </a:t>
            </a:r>
            <a:r>
              <a:rPr lang="en-US" altLang="en-US" sz="2400" dirty="0">
                <a:solidFill>
                  <a:srgbClr val="0000CC"/>
                </a:solidFill>
              </a:rPr>
              <a:t>states </a:t>
            </a:r>
            <a:r>
              <a:rPr lang="ru-RU" altLang="en-US" sz="2400" dirty="0">
                <a:solidFill>
                  <a:srgbClr val="FF0000"/>
                </a:solidFill>
              </a:rPr>
              <a:t>1057.864 MHz</a:t>
            </a:r>
            <a:r>
              <a:rPr lang="ru-RU" altLang="en-US" sz="2400" dirty="0">
                <a:solidFill>
                  <a:srgbClr val="0000CC"/>
                </a:solidFill>
              </a:rPr>
              <a:t> </a:t>
            </a:r>
            <a:r>
              <a:rPr lang="en-US" altLang="en-US" sz="2400" dirty="0">
                <a:solidFill>
                  <a:srgbClr val="0000CC"/>
                </a:solidFill>
              </a:rPr>
              <a:t>(Lamb, Nobel Prize in Physics, 1955</a:t>
            </a:r>
            <a:r>
              <a:rPr lang="en-US" altLang="en-US" sz="2400" dirty="0" smtClean="0">
                <a:solidFill>
                  <a:srgbClr val="0000CC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Energy shift</a:t>
            </a:r>
            <a:r>
              <a:rPr lang="en-US" altLang="en-US" sz="2400" dirty="0">
                <a:solidFill>
                  <a:srgbClr val="0000CC"/>
                </a:solidFill>
              </a:rPr>
              <a:t> is explained by the interaction of electron with </a:t>
            </a:r>
            <a:r>
              <a:rPr lang="en-US" altLang="en-US" sz="2400" dirty="0">
                <a:solidFill>
                  <a:srgbClr val="FF0000"/>
                </a:solidFill>
              </a:rPr>
              <a:t>vacuum fluctuations</a:t>
            </a:r>
            <a:r>
              <a:rPr lang="en-US" altLang="en-US" sz="2400" dirty="0">
                <a:solidFill>
                  <a:srgbClr val="0000CC"/>
                </a:solidFill>
              </a:rPr>
              <a:t> of the electromagnetic field</a:t>
            </a:r>
          </a:p>
        </p:txBody>
      </p:sp>
    </p:spTree>
    <p:extLst>
      <p:ext uri="{BB962C8B-B14F-4D97-AF65-F5344CB8AC3E}">
        <p14:creationId xmlns:p14="http://schemas.microsoft.com/office/powerpoint/2010/main" val="263417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65" y="1143000"/>
            <a:ext cx="221373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52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</a:rPr>
              <a:t>Experimentally </a:t>
            </a:r>
            <a:r>
              <a:rPr lang="en-US" altLang="en-US" sz="2400" dirty="0">
                <a:solidFill>
                  <a:schemeClr val="bg1"/>
                </a:solidFill>
              </a:rPr>
              <a:t>verified effects of vacuum fluctuations</a:t>
            </a:r>
            <a:endParaRPr lang="ru-RU" alt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609600"/>
            <a:ext cx="8229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FF0000"/>
                </a:solidFill>
              </a:rPr>
              <a:t>Screening</a:t>
            </a:r>
            <a:r>
              <a:rPr lang="en-US" altLang="en-US" sz="2800" dirty="0" smtClean="0">
                <a:solidFill>
                  <a:srgbClr val="0000CC"/>
                </a:solidFill>
              </a:rPr>
              <a:t> of the Coulomb field near an electric      charge        </a:t>
            </a:r>
            <a:r>
              <a:rPr lang="en-US" altLang="en-US" sz="2800" i="1" u="sng" dirty="0" smtClean="0">
                <a:solidFill>
                  <a:srgbClr val="FF0000"/>
                </a:solidFill>
              </a:rPr>
              <a:t>Vacuum Polarization</a:t>
            </a:r>
          </a:p>
          <a:p>
            <a:pPr eaLnBrk="1" hangingPunct="1">
              <a:spcBef>
                <a:spcPct val="50000"/>
              </a:spcBef>
              <a:buClr>
                <a:srgbClr val="66FF33"/>
              </a:buClr>
            </a:pPr>
            <a:r>
              <a:rPr lang="en-US" alt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 particles </a:t>
            </a:r>
            <a:r>
              <a:rPr lang="en-US" altLang="en-US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opposing charge are                    attracted to the charge, and virtual particles                        of like charge are repelled</a:t>
            </a:r>
            <a:endParaRPr lang="en-US" altLang="en-US" sz="2400" i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66FF33"/>
              </a:buClr>
            </a:pPr>
            <a:r>
              <a:rPr lang="en-US" altLang="en-US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Getting closer and closer to the central                       charge, one sees less and less of the effect of the vacuum, and the </a:t>
            </a:r>
            <a:r>
              <a:rPr lang="en-US" alt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 charge</a:t>
            </a:r>
            <a:r>
              <a:rPr lang="en-US" altLang="en-US" sz="2400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increases</a:t>
            </a:r>
            <a:endParaRPr lang="en-US" altLang="en-US" sz="2400" i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66FF33"/>
              </a:buClr>
              <a:buFont typeface="Wingdings" panose="05000000000000000000" pitchFamily="2" charset="2"/>
              <a:buChar char="q"/>
            </a:pPr>
            <a:r>
              <a:rPr lang="en-US" altLang="en-US" sz="2800" dirty="0" smtClean="0">
                <a:solidFill>
                  <a:srgbClr val="0000CC"/>
                </a:solidFill>
              </a:rPr>
              <a:t> </a:t>
            </a:r>
            <a:r>
              <a:rPr lang="en-US" altLang="en-US" sz="2800" i="1" u="sng" dirty="0" smtClean="0">
                <a:solidFill>
                  <a:srgbClr val="FF0000"/>
                </a:solidFill>
              </a:rPr>
              <a:t>Casimir effect</a:t>
            </a:r>
            <a:endParaRPr lang="en-US" altLang="en-US" sz="2800" i="1" u="sng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057400" y="1219200"/>
            <a:ext cx="381000" cy="228600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400" y="4694238"/>
            <a:ext cx="8077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Imposing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boundary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conditions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on the field operator leads to the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change of the spectrum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for vacuum (zero-point) fluctuations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As a result the vacuum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expectation values</a:t>
            </a:r>
            <a:r>
              <a:rPr 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 of physical observables are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changed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asimir forces on parallel plates.">
            <a:hlinkClick r:id="rId3" tooltip="Casimir forces on parallel plates.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724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97263"/>
              </p:ext>
            </p:extLst>
          </p:nvPr>
        </p:nvGraphicFramePr>
        <p:xfrm>
          <a:off x="5410200" y="4049712"/>
          <a:ext cx="3581400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8" name="Equation" r:id="rId5" imgW="1624895" imgH="444307" progId="Equation.3">
                  <p:embed/>
                </p:oleObj>
              </mc:Choice>
              <mc:Fallback>
                <p:oleObj name="Equation" r:id="rId5" imgW="1624895" imgH="444307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049712"/>
                        <a:ext cx="3581400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Casimir configuration</a:t>
            </a:r>
            <a:endParaRPr lang="ru-RU" altLang="en-US" sz="2400">
              <a:solidFill>
                <a:schemeClr val="bg1"/>
              </a:solidFill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304800" y="1066800"/>
            <a:ext cx="8077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</a:rPr>
              <a:t>Parallel </a:t>
            </a:r>
            <a:r>
              <a:rPr lang="en-US" altLang="en-US" sz="2200" dirty="0" smtClean="0">
                <a:solidFill>
                  <a:srgbClr val="0000CC"/>
                </a:solidFill>
              </a:rPr>
              <a:t>neutral metallic plates in the vacuum</a:t>
            </a:r>
            <a:endParaRPr lang="ru-RU" altLang="en-US" sz="2200" dirty="0">
              <a:solidFill>
                <a:srgbClr val="0000CC"/>
              </a:solidFill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15962"/>
            <a:ext cx="7162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05400" y="1493838"/>
            <a:ext cx="388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>
                <a:solidFill>
                  <a:srgbClr val="FF0000"/>
                </a:solidFill>
              </a:rPr>
              <a:t>Casimir energy </a:t>
            </a:r>
            <a:r>
              <a:rPr lang="en-US" sz="2200" dirty="0" smtClean="0">
                <a:solidFill>
                  <a:srgbClr val="0000CC"/>
                </a:solidFill>
              </a:rPr>
              <a:t>= Change in the vacuum energy induced by the presence of conducting plates</a:t>
            </a:r>
            <a:endParaRPr lang="en-US" sz="2200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32004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Force</a:t>
            </a:r>
            <a:r>
              <a:rPr lang="en-US" sz="2200" dirty="0" smtClean="0">
                <a:solidFill>
                  <a:srgbClr val="0000CC"/>
                </a:solidFill>
              </a:rPr>
              <a:t> acting per unit surface of the plate</a:t>
            </a:r>
            <a:endParaRPr lang="en-US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9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838200" y="6858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 dirty="0">
                <a:solidFill>
                  <a:srgbClr val="0000CC"/>
                </a:solidFill>
              </a:rPr>
              <a:t>Vacuum expectation value of the </a:t>
            </a:r>
            <a:r>
              <a:rPr lang="en-US" altLang="en-US" sz="2200" dirty="0">
                <a:solidFill>
                  <a:srgbClr val="FF0000"/>
                </a:solidFill>
              </a:rPr>
              <a:t>energy-momentum tensor</a:t>
            </a:r>
            <a:endParaRPr lang="ru-RU" alt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41987" name="Object 7"/>
          <p:cNvGraphicFramePr>
            <a:graphicFrameLocks noChangeAspect="1"/>
          </p:cNvGraphicFramePr>
          <p:nvPr/>
        </p:nvGraphicFramePr>
        <p:xfrm>
          <a:off x="3657600" y="1223963"/>
          <a:ext cx="38100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0" name="Equation" r:id="rId3" imgW="1765300" imgH="279400" progId="Equation.3">
                  <p:embed/>
                </p:oleObj>
              </mc:Choice>
              <mc:Fallback>
                <p:oleObj name="Equation" r:id="rId3" imgW="1765300" imgH="279400" progId="Equation.3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223963"/>
                        <a:ext cx="3810000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8" name="Text Box 10"/>
          <p:cNvSpPr txBox="1">
            <a:spLocks noChangeArrowheads="1"/>
          </p:cNvSpPr>
          <p:nvPr/>
        </p:nvSpPr>
        <p:spPr bwMode="auto">
          <a:xfrm>
            <a:off x="3886200" y="1997075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Energy density</a:t>
            </a:r>
            <a:endParaRPr lang="ru-RU" altLang="en-US" sz="1800">
              <a:solidFill>
                <a:srgbClr val="008000"/>
              </a:solidFill>
            </a:endParaRPr>
          </a:p>
        </p:txBody>
      </p:sp>
      <p:sp>
        <p:nvSpPr>
          <p:cNvPr id="41989" name="Text Box 11"/>
          <p:cNvSpPr txBox="1">
            <a:spLocks noChangeArrowheads="1"/>
          </p:cNvSpPr>
          <p:nvPr/>
        </p:nvSpPr>
        <p:spPr bwMode="auto">
          <a:xfrm>
            <a:off x="6172200" y="19954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8000"/>
                </a:solidFill>
              </a:rPr>
              <a:t>Vacuum pressures</a:t>
            </a:r>
            <a:endParaRPr lang="ru-RU" altLang="en-US" sz="1800">
              <a:solidFill>
                <a:srgbClr val="008000"/>
              </a:solidFill>
            </a:endParaRPr>
          </a:p>
        </p:txBody>
      </p:sp>
      <p:sp>
        <p:nvSpPr>
          <p:cNvPr id="41990" name="Line 12"/>
          <p:cNvSpPr>
            <a:spLocks noChangeShapeType="1"/>
          </p:cNvSpPr>
          <p:nvPr/>
        </p:nvSpPr>
        <p:spPr bwMode="auto">
          <a:xfrm flipV="1">
            <a:off x="54102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3"/>
          <p:cNvSpPr>
            <a:spLocks noChangeShapeType="1"/>
          </p:cNvSpPr>
          <p:nvPr/>
        </p:nvSpPr>
        <p:spPr bwMode="auto">
          <a:xfrm flipH="1" flipV="1">
            <a:off x="6400800" y="1752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4"/>
          <p:cNvSpPr>
            <a:spLocks noChangeShapeType="1"/>
          </p:cNvSpPr>
          <p:nvPr/>
        </p:nvSpPr>
        <p:spPr bwMode="auto">
          <a:xfrm flipH="1" flipV="1">
            <a:off x="7010400" y="1752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993" name="Object 19"/>
          <p:cNvGraphicFramePr>
            <a:graphicFrameLocks noChangeAspect="1"/>
          </p:cNvGraphicFramePr>
          <p:nvPr/>
        </p:nvGraphicFramePr>
        <p:xfrm>
          <a:off x="3784600" y="2770188"/>
          <a:ext cx="429260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91" name="Equation" r:id="rId5" imgW="2032000" imgH="419100" progId="Equation.3">
                  <p:embed/>
                </p:oleObj>
              </mc:Choice>
              <mc:Fallback>
                <p:oleObj name="Equation" r:id="rId5" imgW="2032000" imgH="419100" progId="Equation.3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2770188"/>
                        <a:ext cx="4292600" cy="88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Text Box 23"/>
          <p:cNvSpPr txBox="1">
            <a:spLocks noChangeArrowheads="1"/>
          </p:cNvSpPr>
          <p:nvPr/>
        </p:nvSpPr>
        <p:spPr bwMode="auto">
          <a:xfrm>
            <a:off x="838200" y="3810000"/>
            <a:ext cx="7924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 dirty="0" smtClean="0">
                <a:solidFill>
                  <a:srgbClr val="0000CC"/>
                </a:solidFill>
              </a:rPr>
              <a:t>Unlike classical </a:t>
            </a:r>
            <a:r>
              <a:rPr lang="en-US" altLang="en-US" sz="2200" dirty="0">
                <a:solidFill>
                  <a:srgbClr val="0000CC"/>
                </a:solidFill>
              </a:rPr>
              <a:t>sources </a:t>
            </a:r>
            <a:r>
              <a:rPr lang="hy-AM" altLang="en-US" sz="2200" dirty="0">
                <a:solidFill>
                  <a:srgbClr val="0000CC"/>
                </a:solidFill>
              </a:rPr>
              <a:t> </a:t>
            </a:r>
            <a:r>
              <a:rPr lang="en-US" altLang="en-US" sz="2200" dirty="0">
                <a:solidFill>
                  <a:srgbClr val="0000CC"/>
                </a:solidFill>
              </a:rPr>
              <a:t>the vacuum energy-momentum tensor </a:t>
            </a:r>
            <a:r>
              <a:rPr lang="en-US" altLang="en-US" sz="2200" dirty="0">
                <a:solidFill>
                  <a:srgbClr val="FF0000"/>
                </a:solidFill>
              </a:rPr>
              <a:t>violates</a:t>
            </a:r>
            <a:r>
              <a:rPr lang="en-US" altLang="en-US" sz="2200" dirty="0">
                <a:solidFill>
                  <a:srgbClr val="0000CC"/>
                </a:solidFill>
              </a:rPr>
              <a:t> the </a:t>
            </a:r>
            <a:r>
              <a:rPr lang="en-US" altLang="en-US" sz="2200" dirty="0">
                <a:solidFill>
                  <a:srgbClr val="FF0000"/>
                </a:solidFill>
              </a:rPr>
              <a:t>energy conditions</a:t>
            </a:r>
            <a:r>
              <a:rPr lang="en-US" altLang="en-US" sz="2200" dirty="0">
                <a:solidFill>
                  <a:srgbClr val="0000CC"/>
                </a:solidFill>
              </a:rPr>
              <a:t> of Hawking-Penrose singularity theorems in </a:t>
            </a:r>
            <a:r>
              <a:rPr lang="en-US" altLang="en-US" sz="2200" dirty="0">
                <a:solidFill>
                  <a:srgbClr val="FF0000"/>
                </a:solidFill>
              </a:rPr>
              <a:t>G</a:t>
            </a:r>
            <a:r>
              <a:rPr lang="en-US" altLang="en-US" sz="2200" dirty="0">
                <a:solidFill>
                  <a:srgbClr val="0000CC"/>
                </a:solidFill>
              </a:rPr>
              <a:t>eneral </a:t>
            </a:r>
            <a:r>
              <a:rPr lang="en-US" altLang="en-US" sz="2200" dirty="0">
                <a:solidFill>
                  <a:srgbClr val="FF0000"/>
                </a:solidFill>
              </a:rPr>
              <a:t>R</a:t>
            </a:r>
            <a:r>
              <a:rPr lang="en-US" altLang="en-US" sz="2200" dirty="0">
                <a:solidFill>
                  <a:srgbClr val="0000CC"/>
                </a:solidFill>
              </a:rPr>
              <a:t>elativity</a:t>
            </a:r>
            <a:endParaRPr lang="ru-RU" altLang="en-US" sz="2200" dirty="0">
              <a:solidFill>
                <a:srgbClr val="0000CC"/>
              </a:solidFill>
            </a:endParaRPr>
          </a:p>
        </p:txBody>
      </p:sp>
      <p:grpSp>
        <p:nvGrpSpPr>
          <p:cNvPr id="41995" name="Group 31"/>
          <p:cNvGrpSpPr>
            <a:grpSpLocks/>
          </p:cNvGrpSpPr>
          <p:nvPr/>
        </p:nvGrpSpPr>
        <p:grpSpPr bwMode="auto">
          <a:xfrm>
            <a:off x="968375" y="1066800"/>
            <a:ext cx="2384425" cy="2755900"/>
            <a:chOff x="418" y="864"/>
            <a:chExt cx="1502" cy="1736"/>
          </a:xfrm>
        </p:grpSpPr>
        <p:sp>
          <p:nvSpPr>
            <p:cNvPr id="42004" name="Line 8"/>
            <p:cNvSpPr>
              <a:spLocks noChangeShapeType="1"/>
            </p:cNvSpPr>
            <p:nvPr/>
          </p:nvSpPr>
          <p:spPr bwMode="auto">
            <a:xfrm>
              <a:off x="768" y="1256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Line 9"/>
            <p:cNvSpPr>
              <a:spLocks noChangeShapeType="1"/>
            </p:cNvSpPr>
            <p:nvPr/>
          </p:nvSpPr>
          <p:spPr bwMode="auto">
            <a:xfrm>
              <a:off x="1680" y="1256"/>
              <a:ext cx="0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Line 15"/>
            <p:cNvSpPr>
              <a:spLocks noChangeShapeType="1"/>
            </p:cNvSpPr>
            <p:nvPr/>
          </p:nvSpPr>
          <p:spPr bwMode="auto">
            <a:xfrm flipV="1">
              <a:off x="1008" y="16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16"/>
            <p:cNvSpPr>
              <a:spLocks noChangeShapeType="1"/>
            </p:cNvSpPr>
            <p:nvPr/>
          </p:nvSpPr>
          <p:spPr bwMode="auto">
            <a:xfrm>
              <a:off x="1008" y="197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2008" name="Object 17"/>
            <p:cNvGraphicFramePr>
              <a:graphicFrameLocks noChangeAspect="1"/>
            </p:cNvGraphicFramePr>
            <p:nvPr/>
          </p:nvGraphicFramePr>
          <p:xfrm>
            <a:off x="1008" y="1304"/>
            <a:ext cx="21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92" name="Equation" r:id="rId7" imgW="177646" imgH="241091" progId="Equation.3">
                    <p:embed/>
                  </p:oleObj>
                </mc:Choice>
                <mc:Fallback>
                  <p:oleObj name="Equation" r:id="rId7" imgW="177646" imgH="241091" progId="Equation.3">
                    <p:embed/>
                    <p:pic>
                      <p:nvPicPr>
                        <p:cNvPr id="0" name="Picture 3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1304"/>
                          <a:ext cx="214" cy="29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09" name="Object 18"/>
            <p:cNvGraphicFramePr>
              <a:graphicFrameLocks noChangeAspect="1"/>
            </p:cNvGraphicFramePr>
            <p:nvPr/>
          </p:nvGraphicFramePr>
          <p:xfrm>
            <a:off x="1344" y="1688"/>
            <a:ext cx="245" cy="2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93" name="Equation" r:id="rId9" imgW="203024" imgH="215713" progId="Equation.3">
                    <p:embed/>
                  </p:oleObj>
                </mc:Choice>
                <mc:Fallback>
                  <p:oleObj name="Equation" r:id="rId9" imgW="203024" imgH="215713" progId="Equation.3">
                    <p:embed/>
                    <p:pic>
                      <p:nvPicPr>
                        <p:cNvPr id="0" name="Picture 3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688"/>
                          <a:ext cx="245" cy="2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010" name="Object 20"/>
            <p:cNvGraphicFramePr>
              <a:graphicFrameLocks noChangeAspect="1"/>
            </p:cNvGraphicFramePr>
            <p:nvPr/>
          </p:nvGraphicFramePr>
          <p:xfrm>
            <a:off x="480" y="864"/>
            <a:ext cx="672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94" name="Equation" r:id="rId11" imgW="545863" imgH="279279" progId="Equation.3">
                    <p:embed/>
                  </p:oleObj>
                </mc:Choice>
                <mc:Fallback>
                  <p:oleObj name="Equation" r:id="rId11" imgW="545863" imgH="279279" progId="Equation.3">
                    <p:embed/>
                    <p:pic>
                      <p:nvPicPr>
                        <p:cNvPr id="0" name="Picture 3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" y="864"/>
                          <a:ext cx="672" cy="3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1" name="Freeform 21"/>
            <p:cNvSpPr>
              <a:spLocks/>
            </p:cNvSpPr>
            <p:nvPr/>
          </p:nvSpPr>
          <p:spPr bwMode="auto">
            <a:xfrm>
              <a:off x="418" y="1112"/>
              <a:ext cx="62" cy="415"/>
            </a:xfrm>
            <a:custGeom>
              <a:avLst/>
              <a:gdLst>
                <a:gd name="T0" fmla="*/ 62 w 62"/>
                <a:gd name="T1" fmla="*/ 0 h 415"/>
                <a:gd name="T2" fmla="*/ 15 w 62"/>
                <a:gd name="T3" fmla="*/ 183 h 415"/>
                <a:gd name="T4" fmla="*/ 0 w 62"/>
                <a:gd name="T5" fmla="*/ 415 h 41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2" h="415">
                  <a:moveTo>
                    <a:pt x="62" y="0"/>
                  </a:moveTo>
                  <a:cubicBezTo>
                    <a:pt x="54" y="30"/>
                    <a:pt x="25" y="114"/>
                    <a:pt x="15" y="183"/>
                  </a:cubicBezTo>
                  <a:cubicBezTo>
                    <a:pt x="5" y="252"/>
                    <a:pt x="3" y="367"/>
                    <a:pt x="0" y="415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Freeform 22"/>
            <p:cNvSpPr>
              <a:spLocks/>
            </p:cNvSpPr>
            <p:nvPr/>
          </p:nvSpPr>
          <p:spPr bwMode="auto">
            <a:xfrm>
              <a:off x="1248" y="1016"/>
              <a:ext cx="672" cy="432"/>
            </a:xfrm>
            <a:custGeom>
              <a:avLst/>
              <a:gdLst>
                <a:gd name="T0" fmla="*/ 0 w 672"/>
                <a:gd name="T1" fmla="*/ 0 h 432"/>
                <a:gd name="T2" fmla="*/ 344 w 672"/>
                <a:gd name="T3" fmla="*/ 25 h 432"/>
                <a:gd name="T4" fmla="*/ 576 w 672"/>
                <a:gd name="T5" fmla="*/ 144 h 432"/>
                <a:gd name="T6" fmla="*/ 672 w 672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72" h="432">
                  <a:moveTo>
                    <a:pt x="0" y="0"/>
                  </a:moveTo>
                  <a:cubicBezTo>
                    <a:pt x="57" y="4"/>
                    <a:pt x="248" y="1"/>
                    <a:pt x="344" y="25"/>
                  </a:cubicBezTo>
                  <a:cubicBezTo>
                    <a:pt x="440" y="49"/>
                    <a:pt x="521" y="76"/>
                    <a:pt x="576" y="144"/>
                  </a:cubicBezTo>
                  <a:cubicBezTo>
                    <a:pt x="631" y="212"/>
                    <a:pt x="656" y="324"/>
                    <a:pt x="672" y="432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2013" name="Object 24"/>
            <p:cNvGraphicFramePr>
              <a:graphicFrameLocks noChangeAspect="1"/>
            </p:cNvGraphicFramePr>
            <p:nvPr/>
          </p:nvGraphicFramePr>
          <p:xfrm>
            <a:off x="1133" y="2368"/>
            <a:ext cx="211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795" name="Equation" r:id="rId13" imgW="126835" imgH="139518" progId="Equation.3">
                    <p:embed/>
                  </p:oleObj>
                </mc:Choice>
                <mc:Fallback>
                  <p:oleObj name="Equation" r:id="rId13" imgW="126835" imgH="139518" progId="Equation.3">
                    <p:embed/>
                    <p:pic>
                      <p:nvPicPr>
                        <p:cNvPr id="0" name="Picture 3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3" y="2368"/>
                          <a:ext cx="211" cy="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2014" name="Line 25"/>
            <p:cNvSpPr>
              <a:spLocks noChangeShapeType="1"/>
            </p:cNvSpPr>
            <p:nvPr/>
          </p:nvSpPr>
          <p:spPr bwMode="auto">
            <a:xfrm flipH="1">
              <a:off x="768" y="25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26"/>
            <p:cNvSpPr>
              <a:spLocks noChangeShapeType="1"/>
            </p:cNvSpPr>
            <p:nvPr/>
          </p:nvSpPr>
          <p:spPr bwMode="auto">
            <a:xfrm>
              <a:off x="1392" y="250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6" name="Rectangle 27"/>
          <p:cNvSpPr>
            <a:spLocks noChangeArrowheads="1"/>
          </p:cNvSpPr>
          <p:nvPr/>
        </p:nvSpPr>
        <p:spPr bwMode="auto">
          <a:xfrm>
            <a:off x="0" y="76200"/>
            <a:ext cx="9144000" cy="5334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97" name="Text Box 28"/>
          <p:cNvSpPr txBox="1">
            <a:spLocks noChangeArrowheads="1"/>
          </p:cNvSpPr>
          <p:nvPr/>
        </p:nvSpPr>
        <p:spPr bwMode="auto">
          <a:xfrm>
            <a:off x="228600" y="76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Casimir densities</a:t>
            </a:r>
            <a:endParaRPr lang="ru-RU" altLang="en-US" sz="2400">
              <a:solidFill>
                <a:schemeClr val="bg1"/>
              </a:solidFill>
            </a:endParaRPr>
          </a:p>
        </p:txBody>
      </p:sp>
      <p:sp>
        <p:nvSpPr>
          <p:cNvPr id="41998" name="Rectangle 30"/>
          <p:cNvSpPr>
            <a:spLocks noChangeArrowheads="1"/>
          </p:cNvSpPr>
          <p:nvPr/>
        </p:nvSpPr>
        <p:spPr bwMode="auto">
          <a:xfrm>
            <a:off x="1981200" y="5013325"/>
            <a:ext cx="571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Non-singular</a:t>
            </a:r>
            <a:r>
              <a:rPr lang="en-US" altLang="en-US" sz="2200">
                <a:solidFill>
                  <a:srgbClr val="0000CC"/>
                </a:solidFill>
              </a:rPr>
              <a:t> solutions with quantum effects</a:t>
            </a:r>
            <a:endParaRPr lang="ru-RU" altLang="en-US" sz="2200">
              <a:solidFill>
                <a:srgbClr val="0000CC"/>
              </a:solidFill>
            </a:endParaRPr>
          </a:p>
        </p:txBody>
      </p:sp>
      <p:sp>
        <p:nvSpPr>
          <p:cNvPr id="41999" name="Rectangle 32"/>
          <p:cNvSpPr>
            <a:spLocks noChangeArrowheads="1"/>
          </p:cNvSpPr>
          <p:nvPr/>
        </p:nvSpPr>
        <p:spPr bwMode="auto">
          <a:xfrm>
            <a:off x="609600" y="7620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00" name="Rectangle 33"/>
          <p:cNvSpPr>
            <a:spLocks noChangeArrowheads="1"/>
          </p:cNvSpPr>
          <p:nvPr/>
        </p:nvSpPr>
        <p:spPr bwMode="auto">
          <a:xfrm>
            <a:off x="609600" y="3870325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01" name="AutoShape 34"/>
          <p:cNvSpPr>
            <a:spLocks noChangeArrowheads="1"/>
          </p:cNvSpPr>
          <p:nvPr/>
        </p:nvSpPr>
        <p:spPr bwMode="auto">
          <a:xfrm>
            <a:off x="1600200" y="4937125"/>
            <a:ext cx="304800" cy="457200"/>
          </a:xfrm>
          <a:prstGeom prst="curvedRightArrow">
            <a:avLst>
              <a:gd name="adj1" fmla="val 30000"/>
              <a:gd name="adj2" fmla="val 60000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2002" name="Text Box 23"/>
          <p:cNvSpPr txBox="1">
            <a:spLocks noChangeArrowheads="1"/>
          </p:cNvSpPr>
          <p:nvPr/>
        </p:nvSpPr>
        <p:spPr bwMode="auto">
          <a:xfrm>
            <a:off x="838200" y="5486400"/>
            <a:ext cx="79248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rgbClr val="FF0000"/>
                </a:solidFill>
              </a:rPr>
              <a:t>Casimir effect </a:t>
            </a:r>
            <a:r>
              <a:rPr lang="en-US" altLang="en-US" sz="2200">
                <a:solidFill>
                  <a:srgbClr val="0000CC"/>
                </a:solidFill>
              </a:rPr>
              <a:t>has been investigated for a number of highly symmetric geometries of boundaries (spherical, cylindrical, ellipsoidal…)</a:t>
            </a:r>
            <a:endParaRPr lang="ru-RU" altLang="en-US" sz="2200">
              <a:solidFill>
                <a:srgbClr val="0000CC"/>
              </a:solidFill>
            </a:endParaRPr>
          </a:p>
        </p:txBody>
      </p:sp>
      <p:sp>
        <p:nvSpPr>
          <p:cNvPr id="42003" name="Rectangle 33"/>
          <p:cNvSpPr>
            <a:spLocks noChangeArrowheads="1"/>
          </p:cNvSpPr>
          <p:nvPr/>
        </p:nvSpPr>
        <p:spPr bwMode="auto">
          <a:xfrm>
            <a:off x="609600" y="5562600"/>
            <a:ext cx="228600" cy="228600"/>
          </a:xfrm>
          <a:prstGeom prst="rect">
            <a:avLst/>
          </a:prstGeom>
          <a:solidFill>
            <a:srgbClr val="00CC00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254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4241</TotalTime>
  <Words>2755</Words>
  <Application>Microsoft Office PowerPoint</Application>
  <PresentationFormat>On-screen Show (4:3)</PresentationFormat>
  <Paragraphs>285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Default Design</vt:lpstr>
      <vt:lpstr>Equation</vt:lpstr>
      <vt:lpstr>Brane effects in vacuum currents on AdS spacetime with toroidal compactifications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</vt:lpstr>
      <vt:lpstr>Conclusions</vt:lpstr>
      <vt:lpstr>PowerPoint Presentation</vt:lpstr>
    </vt:vector>
  </TitlesOfParts>
  <Company>WSKU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Topological Casimir effect in nanotubes and nanoloops</dc:title>
  <dc:creator>Varpet</dc:creator>
  <cp:lastModifiedBy>Stefano</cp:lastModifiedBy>
  <cp:revision>189</cp:revision>
  <dcterms:created xsi:type="dcterms:W3CDTF">2009-09-07T15:46:10Z</dcterms:created>
  <dcterms:modified xsi:type="dcterms:W3CDTF">2015-11-26T07:15:29Z</dcterms:modified>
</cp:coreProperties>
</file>