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971" r:id="rId3"/>
    <p:sldMasterId id="2147484379" r:id="rId4"/>
    <p:sldMasterId id="2147484589" r:id="rId5"/>
  </p:sldMasterIdLst>
  <p:notesMasterIdLst>
    <p:notesMasterId r:id="rId102"/>
  </p:notesMasterIdLst>
  <p:sldIdLst>
    <p:sldId id="466" r:id="rId6"/>
    <p:sldId id="445" r:id="rId7"/>
    <p:sldId id="408" r:id="rId8"/>
    <p:sldId id="410" r:id="rId9"/>
    <p:sldId id="467" r:id="rId10"/>
    <p:sldId id="468" r:id="rId11"/>
    <p:sldId id="469" r:id="rId12"/>
    <p:sldId id="470" r:id="rId13"/>
    <p:sldId id="471" r:id="rId14"/>
    <p:sldId id="472" r:id="rId15"/>
    <p:sldId id="473" r:id="rId16"/>
    <p:sldId id="474" r:id="rId17"/>
    <p:sldId id="475" r:id="rId18"/>
    <p:sldId id="476" r:id="rId19"/>
    <p:sldId id="477" r:id="rId20"/>
    <p:sldId id="478" r:id="rId21"/>
    <p:sldId id="479" r:id="rId22"/>
    <p:sldId id="273" r:id="rId23"/>
    <p:sldId id="372" r:id="rId24"/>
    <p:sldId id="480" r:id="rId25"/>
    <p:sldId id="274" r:id="rId26"/>
    <p:sldId id="352" r:id="rId27"/>
    <p:sldId id="259" r:id="rId28"/>
    <p:sldId id="280" r:id="rId29"/>
    <p:sldId id="330" r:id="rId30"/>
    <p:sldId id="263" r:id="rId31"/>
    <p:sldId id="353" r:id="rId32"/>
    <p:sldId id="455" r:id="rId33"/>
    <p:sldId id="462" r:id="rId34"/>
    <p:sldId id="373" r:id="rId35"/>
    <p:sldId id="356" r:id="rId36"/>
    <p:sldId id="355" r:id="rId37"/>
    <p:sldId id="457" r:id="rId38"/>
    <p:sldId id="458" r:id="rId39"/>
    <p:sldId id="459" r:id="rId40"/>
    <p:sldId id="460" r:id="rId41"/>
    <p:sldId id="461" r:id="rId42"/>
    <p:sldId id="264" r:id="rId43"/>
    <p:sldId id="449" r:id="rId44"/>
    <p:sldId id="332" r:id="rId45"/>
    <p:sldId id="275" r:id="rId46"/>
    <p:sldId id="379" r:id="rId47"/>
    <p:sldId id="487" r:id="rId48"/>
    <p:sldId id="483" r:id="rId49"/>
    <p:sldId id="482" r:id="rId50"/>
    <p:sldId id="484" r:id="rId51"/>
    <p:sldId id="485" r:id="rId52"/>
    <p:sldId id="486" r:id="rId53"/>
    <p:sldId id="279" r:id="rId54"/>
    <p:sldId id="276" r:id="rId55"/>
    <p:sldId id="374" r:id="rId56"/>
    <p:sldId id="334" r:id="rId57"/>
    <p:sldId id="375" r:id="rId58"/>
    <p:sldId id="266" r:id="rId59"/>
    <p:sldId id="378" r:id="rId60"/>
    <p:sldId id="417" r:id="rId61"/>
    <p:sldId id="418" r:id="rId62"/>
    <p:sldId id="419" r:id="rId63"/>
    <p:sldId id="422" r:id="rId64"/>
    <p:sldId id="377" r:id="rId65"/>
    <p:sldId id="481" r:id="rId66"/>
    <p:sldId id="423" r:id="rId67"/>
    <p:sldId id="424" r:id="rId68"/>
    <p:sldId id="312" r:id="rId69"/>
    <p:sldId id="337" r:id="rId70"/>
    <p:sldId id="309" r:id="rId71"/>
    <p:sldId id="465" r:id="rId72"/>
    <p:sldId id="296" r:id="rId73"/>
    <p:sldId id="292" r:id="rId74"/>
    <p:sldId id="294" r:id="rId75"/>
    <p:sldId id="463" r:id="rId76"/>
    <p:sldId id="290" r:id="rId77"/>
    <p:sldId id="357" r:id="rId78"/>
    <p:sldId id="315" r:id="rId79"/>
    <p:sldId id="426" r:id="rId80"/>
    <p:sldId id="427" r:id="rId81"/>
    <p:sldId id="317" r:id="rId82"/>
    <p:sldId id="318" r:id="rId83"/>
    <p:sldId id="341" r:id="rId84"/>
    <p:sldId id="437" r:id="rId85"/>
    <p:sldId id="429" r:id="rId86"/>
    <p:sldId id="385" r:id="rId87"/>
    <p:sldId id="339" r:id="rId88"/>
    <p:sldId id="338" r:id="rId89"/>
    <p:sldId id="438" r:id="rId90"/>
    <p:sldId id="439" r:id="rId91"/>
    <p:sldId id="395" r:id="rId92"/>
    <p:sldId id="401" r:id="rId93"/>
    <p:sldId id="396" r:id="rId94"/>
    <p:sldId id="397" r:id="rId95"/>
    <p:sldId id="402" r:id="rId96"/>
    <p:sldId id="432" r:id="rId97"/>
    <p:sldId id="442" r:id="rId98"/>
    <p:sldId id="446" r:id="rId99"/>
    <p:sldId id="447" r:id="rId100"/>
    <p:sldId id="448" r:id="rId101"/>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7AF"/>
    <a:srgbClr val="FF0000"/>
    <a:srgbClr val="D6A300"/>
    <a:srgbClr val="FFFFFF"/>
    <a:srgbClr val="FFCC99"/>
    <a:srgbClr val="000000"/>
    <a:srgbClr val="08080A"/>
    <a:srgbClr val="FFFFCC"/>
    <a:srgbClr val="6F3F19"/>
    <a:srgbClr val="3913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0" autoAdjust="0"/>
    <p:restoredTop sz="94660"/>
  </p:normalViewPr>
  <p:slideViewPr>
    <p:cSldViewPr>
      <p:cViewPr varScale="1">
        <p:scale>
          <a:sx n="71" d="100"/>
          <a:sy n="71" d="100"/>
        </p:scale>
        <p:origin x="129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4F1AC333-C1BD-4883-AAC6-89D1B78F436E}" type="datetimeFigureOut">
              <a:rPr lang="it-IT"/>
              <a:pPr>
                <a:defRPr/>
              </a:pPr>
              <a:t>24/11/2015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03262BA-4E23-41F3-96D7-C4182AC8D829}" type="slidenum">
              <a:rPr lang="it-IT" altLang="it-IT"/>
              <a:pPr>
                <a:defRPr/>
              </a:pPr>
              <a:t>‹N›</a:t>
            </a:fld>
            <a:endParaRPr lang="it-IT" altLang="it-IT"/>
          </a:p>
        </p:txBody>
      </p:sp>
    </p:spTree>
    <p:extLst>
      <p:ext uri="{BB962C8B-B14F-4D97-AF65-F5344CB8AC3E}">
        <p14:creationId xmlns:p14="http://schemas.microsoft.com/office/powerpoint/2010/main" val="3786821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216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17D08E-7DBF-4733-95F7-CB2A922ACE3B}" type="slidenum">
              <a:rPr lang="it-IT" altLang="en-US" smtClean="0">
                <a:latin typeface="Arial" panose="020B0604020202020204" pitchFamily="34" charset="0"/>
              </a:rPr>
              <a:pPr>
                <a:spcBef>
                  <a:spcPct val="0"/>
                </a:spcBef>
              </a:pPr>
              <a:t>38</a:t>
            </a:fld>
            <a:endParaRPr lang="it-IT" altLang="en-US" smtClean="0">
              <a:latin typeface="Arial" panose="020B0604020202020204" pitchFamily="34" charset="0"/>
            </a:endParaRPr>
          </a:p>
        </p:txBody>
      </p:sp>
    </p:spTree>
    <p:extLst>
      <p:ext uri="{BB962C8B-B14F-4D97-AF65-F5344CB8AC3E}">
        <p14:creationId xmlns:p14="http://schemas.microsoft.com/office/powerpoint/2010/main" val="784319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752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C368FE-FA55-43D5-98C4-16429F8E0F28}" type="slidenum">
              <a:rPr lang="it-IT" altLang="en-US" smtClean="0">
                <a:latin typeface="Arial" panose="020B0604020202020204" pitchFamily="34" charset="0"/>
              </a:rPr>
              <a:pPr>
                <a:spcBef>
                  <a:spcPct val="0"/>
                </a:spcBef>
              </a:pPr>
              <a:t>54</a:t>
            </a:fld>
            <a:endParaRPr lang="it-IT" altLang="en-US" smtClean="0">
              <a:latin typeface="Arial" panose="020B0604020202020204" pitchFamily="34" charset="0"/>
            </a:endParaRPr>
          </a:p>
        </p:txBody>
      </p:sp>
    </p:spTree>
    <p:extLst>
      <p:ext uri="{BB962C8B-B14F-4D97-AF65-F5344CB8AC3E}">
        <p14:creationId xmlns:p14="http://schemas.microsoft.com/office/powerpoint/2010/main" val="962400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E4B7DE1-3E91-4DE6-BD7E-68A7D6E280BF}" type="slidenum">
              <a:rPr lang="it-IT" altLang="it-IT"/>
              <a:pPr>
                <a:defRPr/>
              </a:pPr>
              <a:t>‹N›</a:t>
            </a:fld>
            <a:endParaRPr lang="it-IT" altLang="it-IT"/>
          </a:p>
        </p:txBody>
      </p:sp>
    </p:spTree>
    <p:extLst>
      <p:ext uri="{BB962C8B-B14F-4D97-AF65-F5344CB8AC3E}">
        <p14:creationId xmlns:p14="http://schemas.microsoft.com/office/powerpoint/2010/main" val="3724441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131AB99-13F8-4EFF-84C0-ECAAB10E582D}" type="slidenum">
              <a:rPr lang="it-IT" altLang="it-IT"/>
              <a:pPr>
                <a:defRPr/>
              </a:pPr>
              <a:t>‹N›</a:t>
            </a:fld>
            <a:endParaRPr lang="it-IT" altLang="it-IT"/>
          </a:p>
        </p:txBody>
      </p:sp>
    </p:spTree>
    <p:extLst>
      <p:ext uri="{BB962C8B-B14F-4D97-AF65-F5344CB8AC3E}">
        <p14:creationId xmlns:p14="http://schemas.microsoft.com/office/powerpoint/2010/main" val="1492320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7F749E2-A26E-4972-B0AB-BCF06AF2099A}" type="slidenum">
              <a:rPr lang="it-IT" altLang="it-IT"/>
              <a:pPr>
                <a:defRPr/>
              </a:pPr>
              <a:t>‹N›</a:t>
            </a:fld>
            <a:endParaRPr lang="it-IT" altLang="it-IT"/>
          </a:p>
        </p:txBody>
      </p:sp>
    </p:spTree>
    <p:extLst>
      <p:ext uri="{BB962C8B-B14F-4D97-AF65-F5344CB8AC3E}">
        <p14:creationId xmlns:p14="http://schemas.microsoft.com/office/powerpoint/2010/main" val="2815200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01F80EE-06B7-4C87-A5B1-4AF0FB3D7A99}" type="datetimeFigureOut">
              <a:rPr lang="en-US"/>
              <a:pPr>
                <a:defRPr/>
              </a:pPr>
              <a:t>11/24/2015</a:t>
            </a:fld>
            <a:endParaRPr lang="en-US"/>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atin typeface="Arial" panose="020B0604020202020204" pitchFamily="34" charset="0"/>
              </a:defRPr>
            </a:lvl1pPr>
          </a:lstStyle>
          <a:p>
            <a:pPr>
              <a:defRPr/>
            </a:pPr>
            <a:fld id="{2B746D1D-2F37-4DEB-B518-C3B3A358041F}" type="slidenum">
              <a:rPr lang="en-US" altLang="it-IT"/>
              <a:pPr>
                <a:defRPr/>
              </a:pPr>
              <a:t>‹N›</a:t>
            </a:fld>
            <a:endParaRPr lang="en-US" altLang="it-IT"/>
          </a:p>
        </p:txBody>
      </p:sp>
    </p:spTree>
    <p:extLst>
      <p:ext uri="{BB962C8B-B14F-4D97-AF65-F5344CB8AC3E}">
        <p14:creationId xmlns:p14="http://schemas.microsoft.com/office/powerpoint/2010/main" val="3942881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5475C648-42DD-438E-B2F9-2EE893F28CD9}" type="datetimeFigureOut">
              <a:rPr lang="en-US"/>
              <a:pPr>
                <a:defRPr/>
              </a:pPr>
              <a:t>11/24/2015</a:t>
            </a:fld>
            <a:endParaRPr lang="en-US"/>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atin typeface="Arial" panose="020B0604020202020204" pitchFamily="34" charset="0"/>
              </a:defRPr>
            </a:lvl1pPr>
          </a:lstStyle>
          <a:p>
            <a:pPr>
              <a:defRPr/>
            </a:pPr>
            <a:fld id="{93B62955-E763-4603-B8C2-DEF43ADB28EE}" type="slidenum">
              <a:rPr lang="en-US" altLang="it-IT"/>
              <a:pPr>
                <a:defRPr/>
              </a:pPr>
              <a:t>‹N›</a:t>
            </a:fld>
            <a:endParaRPr lang="en-US" altLang="it-IT"/>
          </a:p>
        </p:txBody>
      </p:sp>
    </p:spTree>
    <p:extLst>
      <p:ext uri="{BB962C8B-B14F-4D97-AF65-F5344CB8AC3E}">
        <p14:creationId xmlns:p14="http://schemas.microsoft.com/office/powerpoint/2010/main" val="2725877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57A2E821-A61D-49E0-B021-0F9E639E19C8}" type="datetimeFigureOut">
              <a:rPr lang="en-US"/>
              <a:pPr>
                <a:defRPr/>
              </a:pPr>
              <a:t>11/24/2015</a:t>
            </a:fld>
            <a:endParaRPr lang="en-US"/>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atin typeface="Arial" panose="020B0604020202020204" pitchFamily="34" charset="0"/>
              </a:defRPr>
            </a:lvl1pPr>
          </a:lstStyle>
          <a:p>
            <a:pPr>
              <a:defRPr/>
            </a:pPr>
            <a:fld id="{414FAFB6-6EDA-4F88-B523-77CA7EB6A454}" type="slidenum">
              <a:rPr lang="en-US" altLang="it-IT"/>
              <a:pPr>
                <a:defRPr/>
              </a:pPr>
              <a:t>‹N›</a:t>
            </a:fld>
            <a:endParaRPr lang="en-US" altLang="it-IT"/>
          </a:p>
        </p:txBody>
      </p:sp>
    </p:spTree>
    <p:extLst>
      <p:ext uri="{BB962C8B-B14F-4D97-AF65-F5344CB8AC3E}">
        <p14:creationId xmlns:p14="http://schemas.microsoft.com/office/powerpoint/2010/main" val="830999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B4F7CEA-A3F6-4131-94E7-59E77CE37913}" type="datetimeFigureOut">
              <a:rPr lang="en-US"/>
              <a:pPr>
                <a:defRPr/>
              </a:pPr>
              <a:t>11/24/2015</a:t>
            </a:fld>
            <a:endParaRPr lang="en-US"/>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egnaposto numero diapositiva 6"/>
          <p:cNvSpPr>
            <a:spLocks noGrp="1"/>
          </p:cNvSpPr>
          <p:nvPr>
            <p:ph type="sldNum" sz="quarter" idx="12"/>
          </p:nvPr>
        </p:nvSpPr>
        <p:spPr/>
        <p:txBody>
          <a:bodyPr/>
          <a:lstStyle>
            <a:lvl1pPr>
              <a:defRPr>
                <a:latin typeface="Arial" panose="020B0604020202020204" pitchFamily="34" charset="0"/>
              </a:defRPr>
            </a:lvl1pPr>
          </a:lstStyle>
          <a:p>
            <a:pPr>
              <a:defRPr/>
            </a:pPr>
            <a:fld id="{E6696F72-68F6-4500-9F59-4563862CCE6F}" type="slidenum">
              <a:rPr lang="en-US" altLang="it-IT"/>
              <a:pPr>
                <a:defRPr/>
              </a:pPr>
              <a:t>‹N›</a:t>
            </a:fld>
            <a:endParaRPr lang="en-US" altLang="it-IT"/>
          </a:p>
        </p:txBody>
      </p:sp>
    </p:spTree>
    <p:extLst>
      <p:ext uri="{BB962C8B-B14F-4D97-AF65-F5344CB8AC3E}">
        <p14:creationId xmlns:p14="http://schemas.microsoft.com/office/powerpoint/2010/main" val="199894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65A366F-8968-4CE4-AF75-81DFDF549F81}" type="datetimeFigureOut">
              <a:rPr lang="en-US"/>
              <a:pPr>
                <a:defRPr/>
              </a:pPr>
              <a:t>11/24/2015</a:t>
            </a:fld>
            <a:endParaRPr lang="en-US"/>
          </a:p>
        </p:txBody>
      </p:sp>
      <p:sp>
        <p:nvSpPr>
          <p:cNvPr id="8" name="Segnaposto piè di pagina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egnaposto numero diapositiva 8"/>
          <p:cNvSpPr>
            <a:spLocks noGrp="1"/>
          </p:cNvSpPr>
          <p:nvPr>
            <p:ph type="sldNum" sz="quarter" idx="12"/>
          </p:nvPr>
        </p:nvSpPr>
        <p:spPr/>
        <p:txBody>
          <a:bodyPr/>
          <a:lstStyle>
            <a:lvl1pPr>
              <a:defRPr>
                <a:latin typeface="Arial" panose="020B0604020202020204" pitchFamily="34" charset="0"/>
              </a:defRPr>
            </a:lvl1pPr>
          </a:lstStyle>
          <a:p>
            <a:pPr>
              <a:defRPr/>
            </a:pPr>
            <a:fld id="{5874C4DF-6AD8-4877-8277-E7EB56996B2C}" type="slidenum">
              <a:rPr lang="en-US" altLang="it-IT"/>
              <a:pPr>
                <a:defRPr/>
              </a:pPr>
              <a:t>‹N›</a:t>
            </a:fld>
            <a:endParaRPr lang="en-US" altLang="it-IT"/>
          </a:p>
        </p:txBody>
      </p:sp>
    </p:spTree>
    <p:extLst>
      <p:ext uri="{BB962C8B-B14F-4D97-AF65-F5344CB8AC3E}">
        <p14:creationId xmlns:p14="http://schemas.microsoft.com/office/powerpoint/2010/main" val="779138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B80B152-0CF3-4A5D-B1BD-6CE1033F95C5}" type="datetimeFigureOut">
              <a:rPr lang="en-US"/>
              <a:pPr>
                <a:defRPr/>
              </a:pPr>
              <a:t>11/24/2015</a:t>
            </a:fld>
            <a:endParaRPr lang="en-US"/>
          </a:p>
        </p:txBody>
      </p:sp>
      <p:sp>
        <p:nvSpPr>
          <p:cNvPr id="4" name="Segnaposto piè di pagina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egnaposto numero diapositiva 4"/>
          <p:cNvSpPr>
            <a:spLocks noGrp="1"/>
          </p:cNvSpPr>
          <p:nvPr>
            <p:ph type="sldNum" sz="quarter" idx="12"/>
          </p:nvPr>
        </p:nvSpPr>
        <p:spPr/>
        <p:txBody>
          <a:bodyPr/>
          <a:lstStyle>
            <a:lvl1pPr>
              <a:defRPr>
                <a:latin typeface="Arial" panose="020B0604020202020204" pitchFamily="34" charset="0"/>
              </a:defRPr>
            </a:lvl1pPr>
          </a:lstStyle>
          <a:p>
            <a:pPr>
              <a:defRPr/>
            </a:pPr>
            <a:fld id="{FA13F03D-CAE0-4C20-9271-3A65B29CE5CD}" type="slidenum">
              <a:rPr lang="en-US" altLang="it-IT"/>
              <a:pPr>
                <a:defRPr/>
              </a:pPr>
              <a:t>‹N›</a:t>
            </a:fld>
            <a:endParaRPr lang="en-US" altLang="it-IT"/>
          </a:p>
        </p:txBody>
      </p:sp>
    </p:spTree>
    <p:extLst>
      <p:ext uri="{BB962C8B-B14F-4D97-AF65-F5344CB8AC3E}">
        <p14:creationId xmlns:p14="http://schemas.microsoft.com/office/powerpoint/2010/main" val="2624805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C7A4BE1-EA98-426F-9DEA-7C70B686F865}" type="datetimeFigureOut">
              <a:rPr lang="en-US"/>
              <a:pPr>
                <a:defRPr/>
              </a:pPr>
              <a:t>11/24/2015</a:t>
            </a:fld>
            <a:endParaRPr lang="en-US"/>
          </a:p>
        </p:txBody>
      </p:sp>
      <p:sp>
        <p:nvSpPr>
          <p:cNvPr id="3" name="Segnaposto piè di pagina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egnaposto numero diapositiva 3"/>
          <p:cNvSpPr>
            <a:spLocks noGrp="1"/>
          </p:cNvSpPr>
          <p:nvPr>
            <p:ph type="sldNum" sz="quarter" idx="12"/>
          </p:nvPr>
        </p:nvSpPr>
        <p:spPr/>
        <p:txBody>
          <a:bodyPr/>
          <a:lstStyle>
            <a:lvl1pPr>
              <a:defRPr>
                <a:latin typeface="Arial" panose="020B0604020202020204" pitchFamily="34" charset="0"/>
              </a:defRPr>
            </a:lvl1pPr>
          </a:lstStyle>
          <a:p>
            <a:pPr>
              <a:defRPr/>
            </a:pPr>
            <a:fld id="{E9585695-1ECC-4CC7-9626-235E14021335}" type="slidenum">
              <a:rPr lang="en-US" altLang="it-IT"/>
              <a:pPr>
                <a:defRPr/>
              </a:pPr>
              <a:t>‹N›</a:t>
            </a:fld>
            <a:endParaRPr lang="en-US" altLang="it-IT"/>
          </a:p>
        </p:txBody>
      </p:sp>
    </p:spTree>
    <p:extLst>
      <p:ext uri="{BB962C8B-B14F-4D97-AF65-F5344CB8AC3E}">
        <p14:creationId xmlns:p14="http://schemas.microsoft.com/office/powerpoint/2010/main" val="1970319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183224D-D84C-4D84-8EF4-6755E54A911E}" type="datetimeFigureOut">
              <a:rPr lang="en-US"/>
              <a:pPr>
                <a:defRPr/>
              </a:pPr>
              <a:t>11/24/2015</a:t>
            </a:fld>
            <a:endParaRPr lang="en-US"/>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egnaposto numero diapositiva 6"/>
          <p:cNvSpPr>
            <a:spLocks noGrp="1"/>
          </p:cNvSpPr>
          <p:nvPr>
            <p:ph type="sldNum" sz="quarter" idx="12"/>
          </p:nvPr>
        </p:nvSpPr>
        <p:spPr/>
        <p:txBody>
          <a:bodyPr/>
          <a:lstStyle>
            <a:lvl1pPr>
              <a:defRPr>
                <a:latin typeface="Arial" panose="020B0604020202020204" pitchFamily="34" charset="0"/>
              </a:defRPr>
            </a:lvl1pPr>
          </a:lstStyle>
          <a:p>
            <a:pPr>
              <a:defRPr/>
            </a:pPr>
            <a:fld id="{A9D1F6EF-C63F-4BAD-A4D7-31B0EC1C8EB4}" type="slidenum">
              <a:rPr lang="en-US" altLang="it-IT"/>
              <a:pPr>
                <a:defRPr/>
              </a:pPr>
              <a:t>‹N›</a:t>
            </a:fld>
            <a:endParaRPr lang="en-US" altLang="it-IT"/>
          </a:p>
        </p:txBody>
      </p:sp>
    </p:spTree>
    <p:extLst>
      <p:ext uri="{BB962C8B-B14F-4D97-AF65-F5344CB8AC3E}">
        <p14:creationId xmlns:p14="http://schemas.microsoft.com/office/powerpoint/2010/main" val="1181112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4815329-E260-4771-87F6-4487B85557F9}" type="slidenum">
              <a:rPr lang="it-IT" altLang="it-IT"/>
              <a:pPr>
                <a:defRPr/>
              </a:pPr>
              <a:t>‹N›</a:t>
            </a:fld>
            <a:endParaRPr lang="it-IT" altLang="it-IT"/>
          </a:p>
        </p:txBody>
      </p:sp>
    </p:spTree>
    <p:extLst>
      <p:ext uri="{BB962C8B-B14F-4D97-AF65-F5344CB8AC3E}">
        <p14:creationId xmlns:p14="http://schemas.microsoft.com/office/powerpoint/2010/main" val="39102720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A7DAEFE-7BDC-41AF-BE2F-2385664B725B}" type="datetimeFigureOut">
              <a:rPr lang="en-US"/>
              <a:pPr>
                <a:defRPr/>
              </a:pPr>
              <a:t>11/24/2015</a:t>
            </a:fld>
            <a:endParaRPr lang="en-US"/>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egnaposto numero diapositiva 6"/>
          <p:cNvSpPr>
            <a:spLocks noGrp="1"/>
          </p:cNvSpPr>
          <p:nvPr>
            <p:ph type="sldNum" sz="quarter" idx="12"/>
          </p:nvPr>
        </p:nvSpPr>
        <p:spPr/>
        <p:txBody>
          <a:bodyPr/>
          <a:lstStyle>
            <a:lvl1pPr>
              <a:defRPr>
                <a:latin typeface="Arial" panose="020B0604020202020204" pitchFamily="34" charset="0"/>
              </a:defRPr>
            </a:lvl1pPr>
          </a:lstStyle>
          <a:p>
            <a:pPr>
              <a:defRPr/>
            </a:pPr>
            <a:fld id="{B5F58203-BB67-4EA6-9FD3-0C4FF6F4005B}" type="slidenum">
              <a:rPr lang="en-US" altLang="it-IT"/>
              <a:pPr>
                <a:defRPr/>
              </a:pPr>
              <a:t>‹N›</a:t>
            </a:fld>
            <a:endParaRPr lang="en-US" altLang="it-IT"/>
          </a:p>
        </p:txBody>
      </p:sp>
    </p:spTree>
    <p:extLst>
      <p:ext uri="{BB962C8B-B14F-4D97-AF65-F5344CB8AC3E}">
        <p14:creationId xmlns:p14="http://schemas.microsoft.com/office/powerpoint/2010/main" val="1083464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567B7BFE-AC92-429E-923A-6341F4EE3861}" type="datetimeFigureOut">
              <a:rPr lang="en-US"/>
              <a:pPr>
                <a:defRPr/>
              </a:pPr>
              <a:t>11/24/2015</a:t>
            </a:fld>
            <a:endParaRPr lang="en-US"/>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atin typeface="Arial" panose="020B0604020202020204" pitchFamily="34" charset="0"/>
              </a:defRPr>
            </a:lvl1pPr>
          </a:lstStyle>
          <a:p>
            <a:pPr>
              <a:defRPr/>
            </a:pPr>
            <a:fld id="{C7A14E6A-FCD7-4B83-9E2B-AE3C50605461}" type="slidenum">
              <a:rPr lang="en-US" altLang="it-IT"/>
              <a:pPr>
                <a:defRPr/>
              </a:pPr>
              <a:t>‹N›</a:t>
            </a:fld>
            <a:endParaRPr lang="en-US" altLang="it-IT"/>
          </a:p>
        </p:txBody>
      </p:sp>
    </p:spTree>
    <p:extLst>
      <p:ext uri="{BB962C8B-B14F-4D97-AF65-F5344CB8AC3E}">
        <p14:creationId xmlns:p14="http://schemas.microsoft.com/office/powerpoint/2010/main" val="3149971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9CBD46C-0C0E-4C67-B523-C2762B9F4847}" type="datetimeFigureOut">
              <a:rPr lang="en-US"/>
              <a:pPr>
                <a:defRPr/>
              </a:pPr>
              <a:t>11/24/2015</a:t>
            </a:fld>
            <a:endParaRPr lang="en-US"/>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atin typeface="Arial" panose="020B0604020202020204" pitchFamily="34" charset="0"/>
              </a:defRPr>
            </a:lvl1pPr>
          </a:lstStyle>
          <a:p>
            <a:pPr>
              <a:defRPr/>
            </a:pPr>
            <a:fld id="{55515566-6908-406C-9505-04E3F6D6F136}" type="slidenum">
              <a:rPr lang="en-US" altLang="it-IT"/>
              <a:pPr>
                <a:defRPr/>
              </a:pPr>
              <a:t>‹N›</a:t>
            </a:fld>
            <a:endParaRPr lang="en-US" altLang="it-IT"/>
          </a:p>
        </p:txBody>
      </p:sp>
    </p:spTree>
    <p:extLst>
      <p:ext uri="{BB962C8B-B14F-4D97-AF65-F5344CB8AC3E}">
        <p14:creationId xmlns:p14="http://schemas.microsoft.com/office/powerpoint/2010/main" val="3286726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290"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it-IT"/>
              <a:t>Fare clic per modificare lo stile del titolo</a:t>
            </a:r>
          </a:p>
        </p:txBody>
      </p:sp>
      <p:sp>
        <p:nvSpPr>
          <p:cNvPr id="12291"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it-IT"/>
              <a:t>Fare clic per modificare lo stile del sottotitolo dello schema</a:t>
            </a:r>
          </a:p>
        </p:txBody>
      </p:sp>
      <p:sp>
        <p:nvSpPr>
          <p:cNvPr id="5" name="Rectangle 5"/>
          <p:cNvSpPr>
            <a:spLocks noGrp="1" noChangeArrowheads="1"/>
          </p:cNvSpPr>
          <p:nvPr>
            <p:ph type="ftr" sz="quarter" idx="10"/>
          </p:nvPr>
        </p:nvSpPr>
        <p:spPr/>
        <p:txBody>
          <a:bodyPr/>
          <a:lstStyle>
            <a:lvl1pPr eaLnBrk="0" hangingPunct="0">
              <a:defRPr/>
            </a:lvl1pPr>
          </a:lstStyle>
          <a:p>
            <a:pPr>
              <a:defRPr/>
            </a:pPr>
            <a:endParaRPr lang="it-IT"/>
          </a:p>
        </p:txBody>
      </p:sp>
      <p:sp>
        <p:nvSpPr>
          <p:cNvPr id="6" name="Rectangle 6"/>
          <p:cNvSpPr>
            <a:spLocks noGrp="1" noChangeArrowheads="1"/>
          </p:cNvSpPr>
          <p:nvPr>
            <p:ph type="sldNum" sz="quarter" idx="11"/>
          </p:nvPr>
        </p:nvSpPr>
        <p:spPr/>
        <p:txBody>
          <a:bodyPr/>
          <a:lstStyle>
            <a:lvl1pPr eaLnBrk="0" hangingPunct="0">
              <a:defRPr>
                <a:cs typeface="+mn-cs"/>
              </a:defRPr>
            </a:lvl1pPr>
          </a:lstStyle>
          <a:p>
            <a:pPr>
              <a:defRPr/>
            </a:pPr>
            <a:fld id="{03802B68-E979-4FCA-A14B-7D42A87D7014}" type="slidenum">
              <a:rPr lang="it-IT" altLang="it-IT"/>
              <a:pPr>
                <a:defRPr/>
              </a:pPr>
              <a:t>‹N›</a:t>
            </a:fld>
            <a:endParaRPr lang="it-IT" altLang="it-IT"/>
          </a:p>
        </p:txBody>
      </p:sp>
      <p:sp>
        <p:nvSpPr>
          <p:cNvPr id="7" name="Rectangle 7"/>
          <p:cNvSpPr>
            <a:spLocks noGrp="1" noChangeArrowheads="1"/>
          </p:cNvSpPr>
          <p:nvPr>
            <p:ph type="dt" sz="quarter" idx="12"/>
          </p:nvPr>
        </p:nvSpPr>
        <p:spPr/>
        <p:txBody>
          <a:bodyPr/>
          <a:lstStyle>
            <a:lvl1pPr eaLnBrk="0" hangingPunct="0">
              <a:defRPr/>
            </a:lvl1pPr>
          </a:lstStyle>
          <a:p>
            <a:pPr>
              <a:defRPr/>
            </a:pPr>
            <a:endParaRPr lang="it-IT"/>
          </a:p>
        </p:txBody>
      </p:sp>
    </p:spTree>
    <p:extLst>
      <p:ext uri="{BB962C8B-B14F-4D97-AF65-F5344CB8AC3E}">
        <p14:creationId xmlns:p14="http://schemas.microsoft.com/office/powerpoint/2010/main" val="1206447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it-IT"/>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it-IT"/>
          </a:p>
        </p:txBody>
      </p:sp>
      <p:sp>
        <p:nvSpPr>
          <p:cNvPr id="6" name="Rectangle 6"/>
          <p:cNvSpPr>
            <a:spLocks noGrp="1" noChangeArrowheads="1"/>
          </p:cNvSpPr>
          <p:nvPr>
            <p:ph type="sldNum" sz="quarter" idx="12"/>
          </p:nvPr>
        </p:nvSpPr>
        <p:spPr/>
        <p:txBody>
          <a:bodyPr/>
          <a:lstStyle>
            <a:lvl1pPr eaLnBrk="0" hangingPunct="0">
              <a:defRPr>
                <a:cs typeface="+mn-cs"/>
              </a:defRPr>
            </a:lvl1pPr>
          </a:lstStyle>
          <a:p>
            <a:pPr>
              <a:defRPr/>
            </a:pPr>
            <a:fld id="{DDF4EF46-C40B-46EE-AFD3-EA97EDA7C17E}" type="slidenum">
              <a:rPr lang="it-IT" altLang="it-IT"/>
              <a:pPr>
                <a:defRPr/>
              </a:pPr>
              <a:t>‹N›</a:t>
            </a:fld>
            <a:endParaRPr lang="it-IT" altLang="it-IT"/>
          </a:p>
        </p:txBody>
      </p:sp>
    </p:spTree>
    <p:extLst>
      <p:ext uri="{BB962C8B-B14F-4D97-AF65-F5344CB8AC3E}">
        <p14:creationId xmlns:p14="http://schemas.microsoft.com/office/powerpoint/2010/main" val="2360184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it-IT"/>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it-IT"/>
          </a:p>
        </p:txBody>
      </p:sp>
      <p:sp>
        <p:nvSpPr>
          <p:cNvPr id="6" name="Rectangle 6"/>
          <p:cNvSpPr>
            <a:spLocks noGrp="1" noChangeArrowheads="1"/>
          </p:cNvSpPr>
          <p:nvPr>
            <p:ph type="sldNum" sz="quarter" idx="12"/>
          </p:nvPr>
        </p:nvSpPr>
        <p:spPr/>
        <p:txBody>
          <a:bodyPr/>
          <a:lstStyle>
            <a:lvl1pPr eaLnBrk="0" hangingPunct="0">
              <a:defRPr>
                <a:cs typeface="+mn-cs"/>
              </a:defRPr>
            </a:lvl1pPr>
          </a:lstStyle>
          <a:p>
            <a:pPr>
              <a:defRPr/>
            </a:pPr>
            <a:fld id="{92C3C6B7-434A-4392-9E13-A45210C1A53E}" type="slidenum">
              <a:rPr lang="it-IT" altLang="it-IT"/>
              <a:pPr>
                <a:defRPr/>
              </a:pPr>
              <a:t>‹N›</a:t>
            </a:fld>
            <a:endParaRPr lang="it-IT" altLang="it-IT"/>
          </a:p>
        </p:txBody>
      </p:sp>
    </p:spTree>
    <p:extLst>
      <p:ext uri="{BB962C8B-B14F-4D97-AF65-F5344CB8AC3E}">
        <p14:creationId xmlns:p14="http://schemas.microsoft.com/office/powerpoint/2010/main" val="3228363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it-IT"/>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it-IT"/>
          </a:p>
        </p:txBody>
      </p:sp>
      <p:sp>
        <p:nvSpPr>
          <p:cNvPr id="7" name="Rectangle 6"/>
          <p:cNvSpPr>
            <a:spLocks noGrp="1" noChangeArrowheads="1"/>
          </p:cNvSpPr>
          <p:nvPr>
            <p:ph type="sldNum" sz="quarter" idx="12"/>
          </p:nvPr>
        </p:nvSpPr>
        <p:spPr/>
        <p:txBody>
          <a:bodyPr/>
          <a:lstStyle>
            <a:lvl1pPr eaLnBrk="0" hangingPunct="0">
              <a:defRPr>
                <a:cs typeface="+mn-cs"/>
              </a:defRPr>
            </a:lvl1pPr>
          </a:lstStyle>
          <a:p>
            <a:pPr>
              <a:defRPr/>
            </a:pPr>
            <a:fld id="{9DCF7B51-699D-4147-A08C-A9A713F01B3E}" type="slidenum">
              <a:rPr lang="it-IT" altLang="it-IT"/>
              <a:pPr>
                <a:defRPr/>
              </a:pPr>
              <a:t>‹N›</a:t>
            </a:fld>
            <a:endParaRPr lang="it-IT" altLang="it-IT"/>
          </a:p>
        </p:txBody>
      </p:sp>
    </p:spTree>
    <p:extLst>
      <p:ext uri="{BB962C8B-B14F-4D97-AF65-F5344CB8AC3E}">
        <p14:creationId xmlns:p14="http://schemas.microsoft.com/office/powerpoint/2010/main" val="596773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it-IT"/>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it-IT"/>
          </a:p>
        </p:txBody>
      </p:sp>
      <p:sp>
        <p:nvSpPr>
          <p:cNvPr id="9" name="Rectangle 6"/>
          <p:cNvSpPr>
            <a:spLocks noGrp="1" noChangeArrowheads="1"/>
          </p:cNvSpPr>
          <p:nvPr>
            <p:ph type="sldNum" sz="quarter" idx="12"/>
          </p:nvPr>
        </p:nvSpPr>
        <p:spPr/>
        <p:txBody>
          <a:bodyPr/>
          <a:lstStyle>
            <a:lvl1pPr eaLnBrk="0" hangingPunct="0">
              <a:defRPr>
                <a:cs typeface="+mn-cs"/>
              </a:defRPr>
            </a:lvl1pPr>
          </a:lstStyle>
          <a:p>
            <a:pPr>
              <a:defRPr/>
            </a:pPr>
            <a:fld id="{36B8B234-A691-4BD7-BAE0-B3029943D7FD}" type="slidenum">
              <a:rPr lang="it-IT" altLang="it-IT"/>
              <a:pPr>
                <a:defRPr/>
              </a:pPr>
              <a:t>‹N›</a:t>
            </a:fld>
            <a:endParaRPr lang="it-IT" altLang="it-IT"/>
          </a:p>
        </p:txBody>
      </p:sp>
    </p:spTree>
    <p:extLst>
      <p:ext uri="{BB962C8B-B14F-4D97-AF65-F5344CB8AC3E}">
        <p14:creationId xmlns:p14="http://schemas.microsoft.com/office/powerpoint/2010/main" val="1228457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it-IT"/>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it-IT"/>
          </a:p>
        </p:txBody>
      </p:sp>
      <p:sp>
        <p:nvSpPr>
          <p:cNvPr id="5" name="Rectangle 6"/>
          <p:cNvSpPr>
            <a:spLocks noGrp="1" noChangeArrowheads="1"/>
          </p:cNvSpPr>
          <p:nvPr>
            <p:ph type="sldNum" sz="quarter" idx="12"/>
          </p:nvPr>
        </p:nvSpPr>
        <p:spPr/>
        <p:txBody>
          <a:bodyPr/>
          <a:lstStyle>
            <a:lvl1pPr eaLnBrk="0" hangingPunct="0">
              <a:defRPr>
                <a:cs typeface="+mn-cs"/>
              </a:defRPr>
            </a:lvl1pPr>
          </a:lstStyle>
          <a:p>
            <a:pPr>
              <a:defRPr/>
            </a:pPr>
            <a:fld id="{6EEDC350-4562-4C8C-A60C-9126626C822C}" type="slidenum">
              <a:rPr lang="it-IT" altLang="it-IT"/>
              <a:pPr>
                <a:defRPr/>
              </a:pPr>
              <a:t>‹N›</a:t>
            </a:fld>
            <a:endParaRPr lang="it-IT" altLang="it-IT"/>
          </a:p>
        </p:txBody>
      </p:sp>
    </p:spTree>
    <p:extLst>
      <p:ext uri="{BB962C8B-B14F-4D97-AF65-F5344CB8AC3E}">
        <p14:creationId xmlns:p14="http://schemas.microsoft.com/office/powerpoint/2010/main" val="2926146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it-IT"/>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it-IT"/>
          </a:p>
        </p:txBody>
      </p:sp>
      <p:sp>
        <p:nvSpPr>
          <p:cNvPr id="4" name="Rectangle 6"/>
          <p:cNvSpPr>
            <a:spLocks noGrp="1" noChangeArrowheads="1"/>
          </p:cNvSpPr>
          <p:nvPr>
            <p:ph type="sldNum" sz="quarter" idx="12"/>
          </p:nvPr>
        </p:nvSpPr>
        <p:spPr/>
        <p:txBody>
          <a:bodyPr/>
          <a:lstStyle>
            <a:lvl1pPr eaLnBrk="0" hangingPunct="0">
              <a:defRPr>
                <a:cs typeface="+mn-cs"/>
              </a:defRPr>
            </a:lvl1pPr>
          </a:lstStyle>
          <a:p>
            <a:pPr>
              <a:defRPr/>
            </a:pPr>
            <a:fld id="{0FAB955E-FC31-4F85-9B1C-25D57F54A978}" type="slidenum">
              <a:rPr lang="it-IT" altLang="it-IT"/>
              <a:pPr>
                <a:defRPr/>
              </a:pPr>
              <a:t>‹N›</a:t>
            </a:fld>
            <a:endParaRPr lang="it-IT" altLang="it-IT"/>
          </a:p>
        </p:txBody>
      </p:sp>
    </p:spTree>
    <p:extLst>
      <p:ext uri="{BB962C8B-B14F-4D97-AF65-F5344CB8AC3E}">
        <p14:creationId xmlns:p14="http://schemas.microsoft.com/office/powerpoint/2010/main" val="2383488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D5DC229-F746-40BA-B07D-BB2CCE7D5A1D}" type="slidenum">
              <a:rPr lang="it-IT" altLang="it-IT"/>
              <a:pPr>
                <a:defRPr/>
              </a:pPr>
              <a:t>‹N›</a:t>
            </a:fld>
            <a:endParaRPr lang="it-IT" altLang="it-IT"/>
          </a:p>
        </p:txBody>
      </p:sp>
    </p:spTree>
    <p:extLst>
      <p:ext uri="{BB962C8B-B14F-4D97-AF65-F5344CB8AC3E}">
        <p14:creationId xmlns:p14="http://schemas.microsoft.com/office/powerpoint/2010/main" val="48956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it-IT"/>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it-IT"/>
          </a:p>
        </p:txBody>
      </p:sp>
      <p:sp>
        <p:nvSpPr>
          <p:cNvPr id="7" name="Rectangle 6"/>
          <p:cNvSpPr>
            <a:spLocks noGrp="1" noChangeArrowheads="1"/>
          </p:cNvSpPr>
          <p:nvPr>
            <p:ph type="sldNum" sz="quarter" idx="12"/>
          </p:nvPr>
        </p:nvSpPr>
        <p:spPr/>
        <p:txBody>
          <a:bodyPr/>
          <a:lstStyle>
            <a:lvl1pPr eaLnBrk="0" hangingPunct="0">
              <a:defRPr>
                <a:cs typeface="+mn-cs"/>
              </a:defRPr>
            </a:lvl1pPr>
          </a:lstStyle>
          <a:p>
            <a:pPr>
              <a:defRPr/>
            </a:pPr>
            <a:fld id="{D207F29E-C10A-4D6A-AED4-8775524C757F}" type="slidenum">
              <a:rPr lang="it-IT" altLang="it-IT"/>
              <a:pPr>
                <a:defRPr/>
              </a:pPr>
              <a:t>‹N›</a:t>
            </a:fld>
            <a:endParaRPr lang="it-IT" altLang="it-IT"/>
          </a:p>
        </p:txBody>
      </p:sp>
    </p:spTree>
    <p:extLst>
      <p:ext uri="{BB962C8B-B14F-4D97-AF65-F5344CB8AC3E}">
        <p14:creationId xmlns:p14="http://schemas.microsoft.com/office/powerpoint/2010/main" val="38503669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it-IT"/>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it-IT"/>
          </a:p>
        </p:txBody>
      </p:sp>
      <p:sp>
        <p:nvSpPr>
          <p:cNvPr id="7" name="Rectangle 6"/>
          <p:cNvSpPr>
            <a:spLocks noGrp="1" noChangeArrowheads="1"/>
          </p:cNvSpPr>
          <p:nvPr>
            <p:ph type="sldNum" sz="quarter" idx="12"/>
          </p:nvPr>
        </p:nvSpPr>
        <p:spPr/>
        <p:txBody>
          <a:bodyPr/>
          <a:lstStyle>
            <a:lvl1pPr eaLnBrk="0" hangingPunct="0">
              <a:defRPr>
                <a:cs typeface="+mn-cs"/>
              </a:defRPr>
            </a:lvl1pPr>
          </a:lstStyle>
          <a:p>
            <a:pPr>
              <a:defRPr/>
            </a:pPr>
            <a:fld id="{B66B2D10-F59E-4BCC-83F9-04082C345597}" type="slidenum">
              <a:rPr lang="it-IT" altLang="it-IT"/>
              <a:pPr>
                <a:defRPr/>
              </a:pPr>
              <a:t>‹N›</a:t>
            </a:fld>
            <a:endParaRPr lang="it-IT" altLang="it-IT"/>
          </a:p>
        </p:txBody>
      </p:sp>
    </p:spTree>
    <p:extLst>
      <p:ext uri="{BB962C8B-B14F-4D97-AF65-F5344CB8AC3E}">
        <p14:creationId xmlns:p14="http://schemas.microsoft.com/office/powerpoint/2010/main" val="37899451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it-IT"/>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it-IT"/>
          </a:p>
        </p:txBody>
      </p:sp>
      <p:sp>
        <p:nvSpPr>
          <p:cNvPr id="6" name="Rectangle 6"/>
          <p:cNvSpPr>
            <a:spLocks noGrp="1" noChangeArrowheads="1"/>
          </p:cNvSpPr>
          <p:nvPr>
            <p:ph type="sldNum" sz="quarter" idx="12"/>
          </p:nvPr>
        </p:nvSpPr>
        <p:spPr/>
        <p:txBody>
          <a:bodyPr/>
          <a:lstStyle>
            <a:lvl1pPr eaLnBrk="0" hangingPunct="0">
              <a:defRPr>
                <a:cs typeface="+mn-cs"/>
              </a:defRPr>
            </a:lvl1pPr>
          </a:lstStyle>
          <a:p>
            <a:pPr>
              <a:defRPr/>
            </a:pPr>
            <a:fld id="{92366FA0-CA7B-4C02-A8E6-9C50E3A1ADE6}" type="slidenum">
              <a:rPr lang="it-IT" altLang="it-IT"/>
              <a:pPr>
                <a:defRPr/>
              </a:pPr>
              <a:t>‹N›</a:t>
            </a:fld>
            <a:endParaRPr lang="it-IT" altLang="it-IT"/>
          </a:p>
        </p:txBody>
      </p:sp>
    </p:spTree>
    <p:extLst>
      <p:ext uri="{BB962C8B-B14F-4D97-AF65-F5344CB8AC3E}">
        <p14:creationId xmlns:p14="http://schemas.microsoft.com/office/powerpoint/2010/main" val="8636172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92100"/>
            <a:ext cx="2057400" cy="5727700"/>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92100"/>
            <a:ext cx="6019800" cy="57277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it-IT"/>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it-IT"/>
          </a:p>
        </p:txBody>
      </p:sp>
      <p:sp>
        <p:nvSpPr>
          <p:cNvPr id="6" name="Rectangle 6"/>
          <p:cNvSpPr>
            <a:spLocks noGrp="1" noChangeArrowheads="1"/>
          </p:cNvSpPr>
          <p:nvPr>
            <p:ph type="sldNum" sz="quarter" idx="12"/>
          </p:nvPr>
        </p:nvSpPr>
        <p:spPr/>
        <p:txBody>
          <a:bodyPr/>
          <a:lstStyle>
            <a:lvl1pPr eaLnBrk="0" hangingPunct="0">
              <a:defRPr>
                <a:cs typeface="+mn-cs"/>
              </a:defRPr>
            </a:lvl1pPr>
          </a:lstStyle>
          <a:p>
            <a:pPr>
              <a:defRPr/>
            </a:pPr>
            <a:fld id="{AEF96D74-376B-486E-ACFC-D5F1C411AD4C}" type="slidenum">
              <a:rPr lang="it-IT" altLang="it-IT"/>
              <a:pPr>
                <a:defRPr/>
              </a:pPr>
              <a:t>‹N›</a:t>
            </a:fld>
            <a:endParaRPr lang="it-IT" altLang="it-IT"/>
          </a:p>
        </p:txBody>
      </p:sp>
    </p:spTree>
    <p:extLst>
      <p:ext uri="{BB962C8B-B14F-4D97-AF65-F5344CB8AC3E}">
        <p14:creationId xmlns:p14="http://schemas.microsoft.com/office/powerpoint/2010/main" val="967643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eaLnBrk="0" hangingPunct="0">
              <a:defRPr/>
            </a:lvl1pPr>
          </a:lstStyle>
          <a:p>
            <a:pPr>
              <a:defRPr/>
            </a:pPr>
            <a:fld id="{02F983C2-BF3D-4DF6-A554-0D1F2100E446}" type="datetimeFigureOut">
              <a:rPr lang="it-IT"/>
              <a:pPr>
                <a:defRPr/>
              </a:pPr>
              <a:t>24/11/2015</a:t>
            </a:fld>
            <a:endParaRPr lang="it-IT"/>
          </a:p>
        </p:txBody>
      </p:sp>
      <p:sp>
        <p:nvSpPr>
          <p:cNvPr id="5" name="Segnaposto piè di pagina 4"/>
          <p:cNvSpPr>
            <a:spLocks noGrp="1"/>
          </p:cNvSpPr>
          <p:nvPr>
            <p:ph type="ftr" sz="quarter" idx="11"/>
          </p:nvPr>
        </p:nvSpPr>
        <p:spPr/>
        <p:txBody>
          <a:bodyPr/>
          <a:lstStyle>
            <a:lvl1pPr eaLnBrk="0" hangingPunc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cs typeface="+mn-cs"/>
              </a:defRPr>
            </a:lvl1pPr>
          </a:lstStyle>
          <a:p>
            <a:pPr>
              <a:defRPr/>
            </a:pPr>
            <a:fld id="{8E72C292-76AA-4717-835F-303912B948A8}" type="slidenum">
              <a:rPr lang="it-IT" altLang="it-IT"/>
              <a:pPr>
                <a:defRPr/>
              </a:pPr>
              <a:t>‹N›</a:t>
            </a:fld>
            <a:endParaRPr lang="it-IT" altLang="it-IT"/>
          </a:p>
        </p:txBody>
      </p:sp>
    </p:spTree>
    <p:extLst>
      <p:ext uri="{BB962C8B-B14F-4D97-AF65-F5344CB8AC3E}">
        <p14:creationId xmlns:p14="http://schemas.microsoft.com/office/powerpoint/2010/main" val="19304855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hangingPunct="0">
              <a:defRPr/>
            </a:lvl1pPr>
          </a:lstStyle>
          <a:p>
            <a:pPr>
              <a:defRPr/>
            </a:pPr>
            <a:fld id="{DDBF5BC6-65E3-4E03-9A3C-BD0B5C089CCA}" type="datetimeFigureOut">
              <a:rPr lang="it-IT"/>
              <a:pPr>
                <a:defRPr/>
              </a:pPr>
              <a:t>24/11/2015</a:t>
            </a:fld>
            <a:endParaRPr lang="it-IT"/>
          </a:p>
        </p:txBody>
      </p:sp>
      <p:sp>
        <p:nvSpPr>
          <p:cNvPr id="5" name="Segnaposto piè di pagina 4"/>
          <p:cNvSpPr>
            <a:spLocks noGrp="1"/>
          </p:cNvSpPr>
          <p:nvPr>
            <p:ph type="ftr" sz="quarter" idx="11"/>
          </p:nvPr>
        </p:nvSpPr>
        <p:spPr/>
        <p:txBody>
          <a:bodyPr/>
          <a:lstStyle>
            <a:lvl1pPr eaLnBrk="0" hangingPunc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cs typeface="+mn-cs"/>
              </a:defRPr>
            </a:lvl1pPr>
          </a:lstStyle>
          <a:p>
            <a:pPr>
              <a:defRPr/>
            </a:pPr>
            <a:fld id="{41BC4E43-31C9-4F71-B10B-6E9FD2573447}" type="slidenum">
              <a:rPr lang="it-IT" altLang="it-IT"/>
              <a:pPr>
                <a:defRPr/>
              </a:pPr>
              <a:t>‹N›</a:t>
            </a:fld>
            <a:endParaRPr lang="it-IT" altLang="it-IT"/>
          </a:p>
        </p:txBody>
      </p:sp>
    </p:spTree>
    <p:extLst>
      <p:ext uri="{BB962C8B-B14F-4D97-AF65-F5344CB8AC3E}">
        <p14:creationId xmlns:p14="http://schemas.microsoft.com/office/powerpoint/2010/main" val="3625461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eaLnBrk="0" hangingPunct="0">
              <a:defRPr/>
            </a:lvl1pPr>
          </a:lstStyle>
          <a:p>
            <a:pPr>
              <a:defRPr/>
            </a:pPr>
            <a:fld id="{FE6A5828-092F-4815-84F9-A66629031790}" type="datetimeFigureOut">
              <a:rPr lang="it-IT"/>
              <a:pPr>
                <a:defRPr/>
              </a:pPr>
              <a:t>24/11/2015</a:t>
            </a:fld>
            <a:endParaRPr lang="it-IT"/>
          </a:p>
        </p:txBody>
      </p:sp>
      <p:sp>
        <p:nvSpPr>
          <p:cNvPr id="5" name="Segnaposto piè di pagina 4"/>
          <p:cNvSpPr>
            <a:spLocks noGrp="1"/>
          </p:cNvSpPr>
          <p:nvPr>
            <p:ph type="ftr" sz="quarter" idx="11"/>
          </p:nvPr>
        </p:nvSpPr>
        <p:spPr/>
        <p:txBody>
          <a:bodyPr/>
          <a:lstStyle>
            <a:lvl1pPr eaLnBrk="0" hangingPunc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cs typeface="+mn-cs"/>
              </a:defRPr>
            </a:lvl1pPr>
          </a:lstStyle>
          <a:p>
            <a:pPr>
              <a:defRPr/>
            </a:pPr>
            <a:fld id="{77808AC5-3629-4A0E-A222-374DF9BDC1FC}" type="slidenum">
              <a:rPr lang="it-IT" altLang="it-IT"/>
              <a:pPr>
                <a:defRPr/>
              </a:pPr>
              <a:t>‹N›</a:t>
            </a:fld>
            <a:endParaRPr lang="it-IT" altLang="it-IT"/>
          </a:p>
        </p:txBody>
      </p:sp>
    </p:spTree>
    <p:extLst>
      <p:ext uri="{BB962C8B-B14F-4D97-AF65-F5344CB8AC3E}">
        <p14:creationId xmlns:p14="http://schemas.microsoft.com/office/powerpoint/2010/main" val="36119215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eaLnBrk="0" hangingPunct="0">
              <a:defRPr/>
            </a:lvl1pPr>
          </a:lstStyle>
          <a:p>
            <a:pPr>
              <a:defRPr/>
            </a:pPr>
            <a:fld id="{2069B4A7-9952-4654-8859-66A78CE2E4CC}" type="datetimeFigureOut">
              <a:rPr lang="it-IT"/>
              <a:pPr>
                <a:defRPr/>
              </a:pPr>
              <a:t>24/11/2015</a:t>
            </a:fld>
            <a:endParaRPr lang="it-IT"/>
          </a:p>
        </p:txBody>
      </p:sp>
      <p:sp>
        <p:nvSpPr>
          <p:cNvPr id="6" name="Segnaposto piè di pagina 4"/>
          <p:cNvSpPr>
            <a:spLocks noGrp="1"/>
          </p:cNvSpPr>
          <p:nvPr>
            <p:ph type="ftr" sz="quarter" idx="11"/>
          </p:nvPr>
        </p:nvSpPr>
        <p:spPr/>
        <p:txBody>
          <a:bodyPr/>
          <a:lstStyle>
            <a:lvl1pPr eaLnBrk="0" hangingPunct="0">
              <a:defRPr/>
            </a:lvl1pPr>
          </a:lstStyle>
          <a:p>
            <a:pPr>
              <a:defRPr/>
            </a:pPr>
            <a:endParaRPr lang="it-IT"/>
          </a:p>
        </p:txBody>
      </p:sp>
      <p:sp>
        <p:nvSpPr>
          <p:cNvPr id="7" name="Segnaposto numero diapositiva 5"/>
          <p:cNvSpPr>
            <a:spLocks noGrp="1"/>
          </p:cNvSpPr>
          <p:nvPr>
            <p:ph type="sldNum" sz="quarter" idx="12"/>
          </p:nvPr>
        </p:nvSpPr>
        <p:spPr/>
        <p:txBody>
          <a:bodyPr/>
          <a:lstStyle>
            <a:lvl1pPr eaLnBrk="0" hangingPunct="0">
              <a:defRPr>
                <a:cs typeface="+mn-cs"/>
              </a:defRPr>
            </a:lvl1pPr>
          </a:lstStyle>
          <a:p>
            <a:pPr>
              <a:defRPr/>
            </a:pPr>
            <a:fld id="{19B7E109-9CB7-479B-94C6-691DEE65AC7F}" type="slidenum">
              <a:rPr lang="it-IT" altLang="it-IT"/>
              <a:pPr>
                <a:defRPr/>
              </a:pPr>
              <a:t>‹N›</a:t>
            </a:fld>
            <a:endParaRPr lang="it-IT" altLang="it-IT"/>
          </a:p>
        </p:txBody>
      </p:sp>
    </p:spTree>
    <p:extLst>
      <p:ext uri="{BB962C8B-B14F-4D97-AF65-F5344CB8AC3E}">
        <p14:creationId xmlns:p14="http://schemas.microsoft.com/office/powerpoint/2010/main" val="20330044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eaLnBrk="0" hangingPunct="0">
              <a:defRPr/>
            </a:lvl1pPr>
          </a:lstStyle>
          <a:p>
            <a:pPr>
              <a:defRPr/>
            </a:pPr>
            <a:fld id="{94618CEE-E6DF-4B09-BA37-3D2A9F31F034}" type="datetimeFigureOut">
              <a:rPr lang="it-IT"/>
              <a:pPr>
                <a:defRPr/>
              </a:pPr>
              <a:t>24/11/2015</a:t>
            </a:fld>
            <a:endParaRPr lang="it-IT"/>
          </a:p>
        </p:txBody>
      </p:sp>
      <p:sp>
        <p:nvSpPr>
          <p:cNvPr id="8" name="Segnaposto piè di pagina 4"/>
          <p:cNvSpPr>
            <a:spLocks noGrp="1"/>
          </p:cNvSpPr>
          <p:nvPr>
            <p:ph type="ftr" sz="quarter" idx="11"/>
          </p:nvPr>
        </p:nvSpPr>
        <p:spPr/>
        <p:txBody>
          <a:bodyPr/>
          <a:lstStyle>
            <a:lvl1pPr eaLnBrk="0" hangingPunct="0">
              <a:defRPr/>
            </a:lvl1pPr>
          </a:lstStyle>
          <a:p>
            <a:pPr>
              <a:defRPr/>
            </a:pPr>
            <a:endParaRPr lang="it-IT"/>
          </a:p>
        </p:txBody>
      </p:sp>
      <p:sp>
        <p:nvSpPr>
          <p:cNvPr id="9" name="Segnaposto numero diapositiva 5"/>
          <p:cNvSpPr>
            <a:spLocks noGrp="1"/>
          </p:cNvSpPr>
          <p:nvPr>
            <p:ph type="sldNum" sz="quarter" idx="12"/>
          </p:nvPr>
        </p:nvSpPr>
        <p:spPr/>
        <p:txBody>
          <a:bodyPr/>
          <a:lstStyle>
            <a:lvl1pPr eaLnBrk="0" hangingPunct="0">
              <a:defRPr>
                <a:cs typeface="+mn-cs"/>
              </a:defRPr>
            </a:lvl1pPr>
          </a:lstStyle>
          <a:p>
            <a:pPr>
              <a:defRPr/>
            </a:pPr>
            <a:fld id="{92A4853E-406A-4A1E-9B37-69084D7E5339}" type="slidenum">
              <a:rPr lang="it-IT" altLang="it-IT"/>
              <a:pPr>
                <a:defRPr/>
              </a:pPr>
              <a:t>‹N›</a:t>
            </a:fld>
            <a:endParaRPr lang="it-IT" altLang="it-IT"/>
          </a:p>
        </p:txBody>
      </p:sp>
    </p:spTree>
    <p:extLst>
      <p:ext uri="{BB962C8B-B14F-4D97-AF65-F5344CB8AC3E}">
        <p14:creationId xmlns:p14="http://schemas.microsoft.com/office/powerpoint/2010/main" val="651963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eaLnBrk="0" hangingPunct="0">
              <a:defRPr/>
            </a:lvl1pPr>
          </a:lstStyle>
          <a:p>
            <a:pPr>
              <a:defRPr/>
            </a:pPr>
            <a:fld id="{0FD27C07-375A-4717-B02F-CEDB2D01F009}" type="datetimeFigureOut">
              <a:rPr lang="it-IT"/>
              <a:pPr>
                <a:defRPr/>
              </a:pPr>
              <a:t>24/11/2015</a:t>
            </a:fld>
            <a:endParaRPr lang="it-IT"/>
          </a:p>
        </p:txBody>
      </p:sp>
      <p:sp>
        <p:nvSpPr>
          <p:cNvPr id="4" name="Segnaposto piè di pagina 4"/>
          <p:cNvSpPr>
            <a:spLocks noGrp="1"/>
          </p:cNvSpPr>
          <p:nvPr>
            <p:ph type="ftr" sz="quarter" idx="11"/>
          </p:nvPr>
        </p:nvSpPr>
        <p:spPr/>
        <p:txBody>
          <a:bodyPr/>
          <a:lstStyle>
            <a:lvl1pPr eaLnBrk="0" hangingPunct="0">
              <a:defRPr/>
            </a:lvl1pPr>
          </a:lstStyle>
          <a:p>
            <a:pPr>
              <a:defRPr/>
            </a:pPr>
            <a:endParaRPr lang="it-IT"/>
          </a:p>
        </p:txBody>
      </p:sp>
      <p:sp>
        <p:nvSpPr>
          <p:cNvPr id="5" name="Segnaposto numero diapositiva 5"/>
          <p:cNvSpPr>
            <a:spLocks noGrp="1"/>
          </p:cNvSpPr>
          <p:nvPr>
            <p:ph type="sldNum" sz="quarter" idx="12"/>
          </p:nvPr>
        </p:nvSpPr>
        <p:spPr/>
        <p:txBody>
          <a:bodyPr/>
          <a:lstStyle>
            <a:lvl1pPr eaLnBrk="0" hangingPunct="0">
              <a:defRPr>
                <a:cs typeface="+mn-cs"/>
              </a:defRPr>
            </a:lvl1pPr>
          </a:lstStyle>
          <a:p>
            <a:pPr>
              <a:defRPr/>
            </a:pPr>
            <a:fld id="{554CF418-D735-4AFC-B319-4569E9C1DB1D}" type="slidenum">
              <a:rPr lang="it-IT" altLang="it-IT"/>
              <a:pPr>
                <a:defRPr/>
              </a:pPr>
              <a:t>‹N›</a:t>
            </a:fld>
            <a:endParaRPr lang="it-IT" altLang="it-IT"/>
          </a:p>
        </p:txBody>
      </p:sp>
    </p:spTree>
    <p:extLst>
      <p:ext uri="{BB962C8B-B14F-4D97-AF65-F5344CB8AC3E}">
        <p14:creationId xmlns:p14="http://schemas.microsoft.com/office/powerpoint/2010/main" val="3608731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D109F8C-CD2E-41B8-A646-317E9B13992C}" type="slidenum">
              <a:rPr lang="it-IT" altLang="it-IT"/>
              <a:pPr>
                <a:defRPr/>
              </a:pPr>
              <a:t>‹N›</a:t>
            </a:fld>
            <a:endParaRPr lang="it-IT" altLang="it-IT"/>
          </a:p>
        </p:txBody>
      </p:sp>
    </p:spTree>
    <p:extLst>
      <p:ext uri="{BB962C8B-B14F-4D97-AF65-F5344CB8AC3E}">
        <p14:creationId xmlns:p14="http://schemas.microsoft.com/office/powerpoint/2010/main" val="23052422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eaLnBrk="0" hangingPunct="0">
              <a:defRPr/>
            </a:lvl1pPr>
          </a:lstStyle>
          <a:p>
            <a:pPr>
              <a:defRPr/>
            </a:pPr>
            <a:fld id="{F7C0D5C1-BE65-411F-BB63-02CD6EF620FA}" type="datetimeFigureOut">
              <a:rPr lang="it-IT"/>
              <a:pPr>
                <a:defRPr/>
              </a:pPr>
              <a:t>24/11/2015</a:t>
            </a:fld>
            <a:endParaRPr lang="it-IT"/>
          </a:p>
        </p:txBody>
      </p:sp>
      <p:sp>
        <p:nvSpPr>
          <p:cNvPr id="3" name="Segnaposto piè di pagina 4"/>
          <p:cNvSpPr>
            <a:spLocks noGrp="1"/>
          </p:cNvSpPr>
          <p:nvPr>
            <p:ph type="ftr" sz="quarter" idx="11"/>
          </p:nvPr>
        </p:nvSpPr>
        <p:spPr/>
        <p:txBody>
          <a:bodyPr/>
          <a:lstStyle>
            <a:lvl1pPr eaLnBrk="0" hangingPunct="0">
              <a:defRPr/>
            </a:lvl1pPr>
          </a:lstStyle>
          <a:p>
            <a:pPr>
              <a:defRPr/>
            </a:pPr>
            <a:endParaRPr lang="it-IT"/>
          </a:p>
        </p:txBody>
      </p:sp>
      <p:sp>
        <p:nvSpPr>
          <p:cNvPr id="4" name="Segnaposto numero diapositiva 5"/>
          <p:cNvSpPr>
            <a:spLocks noGrp="1"/>
          </p:cNvSpPr>
          <p:nvPr>
            <p:ph type="sldNum" sz="quarter" idx="12"/>
          </p:nvPr>
        </p:nvSpPr>
        <p:spPr/>
        <p:txBody>
          <a:bodyPr/>
          <a:lstStyle>
            <a:lvl1pPr eaLnBrk="0" hangingPunct="0">
              <a:defRPr>
                <a:cs typeface="+mn-cs"/>
              </a:defRPr>
            </a:lvl1pPr>
          </a:lstStyle>
          <a:p>
            <a:pPr>
              <a:defRPr/>
            </a:pPr>
            <a:fld id="{06D92874-9EE5-4071-88E8-BD5487DFA0BD}" type="slidenum">
              <a:rPr lang="it-IT" altLang="it-IT"/>
              <a:pPr>
                <a:defRPr/>
              </a:pPr>
              <a:t>‹N›</a:t>
            </a:fld>
            <a:endParaRPr lang="it-IT" altLang="it-IT"/>
          </a:p>
        </p:txBody>
      </p:sp>
    </p:spTree>
    <p:extLst>
      <p:ext uri="{BB962C8B-B14F-4D97-AF65-F5344CB8AC3E}">
        <p14:creationId xmlns:p14="http://schemas.microsoft.com/office/powerpoint/2010/main" val="1674090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eaLnBrk="0" hangingPunct="0">
              <a:defRPr/>
            </a:lvl1pPr>
          </a:lstStyle>
          <a:p>
            <a:pPr>
              <a:defRPr/>
            </a:pPr>
            <a:fld id="{2ED4DBA6-69D3-4D3F-9F99-CDE513ABD841}" type="datetimeFigureOut">
              <a:rPr lang="it-IT"/>
              <a:pPr>
                <a:defRPr/>
              </a:pPr>
              <a:t>24/11/2015</a:t>
            </a:fld>
            <a:endParaRPr lang="it-IT"/>
          </a:p>
        </p:txBody>
      </p:sp>
      <p:sp>
        <p:nvSpPr>
          <p:cNvPr id="6" name="Segnaposto piè di pagina 4"/>
          <p:cNvSpPr>
            <a:spLocks noGrp="1"/>
          </p:cNvSpPr>
          <p:nvPr>
            <p:ph type="ftr" sz="quarter" idx="11"/>
          </p:nvPr>
        </p:nvSpPr>
        <p:spPr/>
        <p:txBody>
          <a:bodyPr/>
          <a:lstStyle>
            <a:lvl1pPr eaLnBrk="0" hangingPunct="0">
              <a:defRPr/>
            </a:lvl1pPr>
          </a:lstStyle>
          <a:p>
            <a:pPr>
              <a:defRPr/>
            </a:pPr>
            <a:endParaRPr lang="it-IT"/>
          </a:p>
        </p:txBody>
      </p:sp>
      <p:sp>
        <p:nvSpPr>
          <p:cNvPr id="7" name="Segnaposto numero diapositiva 5"/>
          <p:cNvSpPr>
            <a:spLocks noGrp="1"/>
          </p:cNvSpPr>
          <p:nvPr>
            <p:ph type="sldNum" sz="quarter" idx="12"/>
          </p:nvPr>
        </p:nvSpPr>
        <p:spPr/>
        <p:txBody>
          <a:bodyPr/>
          <a:lstStyle>
            <a:lvl1pPr eaLnBrk="0" hangingPunct="0">
              <a:defRPr>
                <a:cs typeface="+mn-cs"/>
              </a:defRPr>
            </a:lvl1pPr>
          </a:lstStyle>
          <a:p>
            <a:pPr>
              <a:defRPr/>
            </a:pPr>
            <a:fld id="{E91F2B3D-E1C5-40A6-9A82-BDB0A5153EF6}" type="slidenum">
              <a:rPr lang="it-IT" altLang="it-IT"/>
              <a:pPr>
                <a:defRPr/>
              </a:pPr>
              <a:t>‹N›</a:t>
            </a:fld>
            <a:endParaRPr lang="it-IT" altLang="it-IT"/>
          </a:p>
        </p:txBody>
      </p:sp>
    </p:spTree>
    <p:extLst>
      <p:ext uri="{BB962C8B-B14F-4D97-AF65-F5344CB8AC3E}">
        <p14:creationId xmlns:p14="http://schemas.microsoft.com/office/powerpoint/2010/main" val="3615602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eaLnBrk="0" hangingPunct="0">
              <a:defRPr/>
            </a:lvl1pPr>
          </a:lstStyle>
          <a:p>
            <a:pPr>
              <a:defRPr/>
            </a:pPr>
            <a:fld id="{1A41532D-8376-43B1-BD7C-0F5545BF8187}" type="datetimeFigureOut">
              <a:rPr lang="it-IT"/>
              <a:pPr>
                <a:defRPr/>
              </a:pPr>
              <a:t>24/11/2015</a:t>
            </a:fld>
            <a:endParaRPr lang="it-IT"/>
          </a:p>
        </p:txBody>
      </p:sp>
      <p:sp>
        <p:nvSpPr>
          <p:cNvPr id="6" name="Segnaposto piè di pagina 4"/>
          <p:cNvSpPr>
            <a:spLocks noGrp="1"/>
          </p:cNvSpPr>
          <p:nvPr>
            <p:ph type="ftr" sz="quarter" idx="11"/>
          </p:nvPr>
        </p:nvSpPr>
        <p:spPr/>
        <p:txBody>
          <a:bodyPr/>
          <a:lstStyle>
            <a:lvl1pPr eaLnBrk="0" hangingPunct="0">
              <a:defRPr/>
            </a:lvl1pPr>
          </a:lstStyle>
          <a:p>
            <a:pPr>
              <a:defRPr/>
            </a:pPr>
            <a:endParaRPr lang="it-IT"/>
          </a:p>
        </p:txBody>
      </p:sp>
      <p:sp>
        <p:nvSpPr>
          <p:cNvPr id="7" name="Segnaposto numero diapositiva 5"/>
          <p:cNvSpPr>
            <a:spLocks noGrp="1"/>
          </p:cNvSpPr>
          <p:nvPr>
            <p:ph type="sldNum" sz="quarter" idx="12"/>
          </p:nvPr>
        </p:nvSpPr>
        <p:spPr/>
        <p:txBody>
          <a:bodyPr/>
          <a:lstStyle>
            <a:lvl1pPr eaLnBrk="0" hangingPunct="0">
              <a:defRPr>
                <a:cs typeface="+mn-cs"/>
              </a:defRPr>
            </a:lvl1pPr>
          </a:lstStyle>
          <a:p>
            <a:pPr>
              <a:defRPr/>
            </a:pPr>
            <a:fld id="{A279BE27-4878-4FD0-BB10-D117CD068E04}" type="slidenum">
              <a:rPr lang="it-IT" altLang="it-IT"/>
              <a:pPr>
                <a:defRPr/>
              </a:pPr>
              <a:t>‹N›</a:t>
            </a:fld>
            <a:endParaRPr lang="it-IT" altLang="it-IT"/>
          </a:p>
        </p:txBody>
      </p:sp>
    </p:spTree>
    <p:extLst>
      <p:ext uri="{BB962C8B-B14F-4D97-AF65-F5344CB8AC3E}">
        <p14:creationId xmlns:p14="http://schemas.microsoft.com/office/powerpoint/2010/main" val="23302721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hangingPunct="0">
              <a:defRPr/>
            </a:lvl1pPr>
          </a:lstStyle>
          <a:p>
            <a:pPr>
              <a:defRPr/>
            </a:pPr>
            <a:fld id="{EB48C342-465A-4462-B09C-F3F89A57A464}" type="datetimeFigureOut">
              <a:rPr lang="it-IT"/>
              <a:pPr>
                <a:defRPr/>
              </a:pPr>
              <a:t>24/11/2015</a:t>
            </a:fld>
            <a:endParaRPr lang="it-IT"/>
          </a:p>
        </p:txBody>
      </p:sp>
      <p:sp>
        <p:nvSpPr>
          <p:cNvPr id="5" name="Segnaposto piè di pagina 4"/>
          <p:cNvSpPr>
            <a:spLocks noGrp="1"/>
          </p:cNvSpPr>
          <p:nvPr>
            <p:ph type="ftr" sz="quarter" idx="11"/>
          </p:nvPr>
        </p:nvSpPr>
        <p:spPr/>
        <p:txBody>
          <a:bodyPr/>
          <a:lstStyle>
            <a:lvl1pPr eaLnBrk="0" hangingPunc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cs typeface="+mn-cs"/>
              </a:defRPr>
            </a:lvl1pPr>
          </a:lstStyle>
          <a:p>
            <a:pPr>
              <a:defRPr/>
            </a:pPr>
            <a:fld id="{2ADC9491-552A-4417-BED5-8396A4BA19F5}" type="slidenum">
              <a:rPr lang="it-IT" altLang="it-IT"/>
              <a:pPr>
                <a:defRPr/>
              </a:pPr>
              <a:t>‹N›</a:t>
            </a:fld>
            <a:endParaRPr lang="it-IT" altLang="it-IT"/>
          </a:p>
        </p:txBody>
      </p:sp>
    </p:spTree>
    <p:extLst>
      <p:ext uri="{BB962C8B-B14F-4D97-AF65-F5344CB8AC3E}">
        <p14:creationId xmlns:p14="http://schemas.microsoft.com/office/powerpoint/2010/main" val="15008803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hangingPunct="0">
              <a:defRPr/>
            </a:lvl1pPr>
          </a:lstStyle>
          <a:p>
            <a:pPr>
              <a:defRPr/>
            </a:pPr>
            <a:fld id="{F3708617-C143-45B2-ADCA-307D17DD32C2}" type="datetimeFigureOut">
              <a:rPr lang="it-IT"/>
              <a:pPr>
                <a:defRPr/>
              </a:pPr>
              <a:t>24/11/2015</a:t>
            </a:fld>
            <a:endParaRPr lang="it-IT"/>
          </a:p>
        </p:txBody>
      </p:sp>
      <p:sp>
        <p:nvSpPr>
          <p:cNvPr id="5" name="Segnaposto piè di pagina 4"/>
          <p:cNvSpPr>
            <a:spLocks noGrp="1"/>
          </p:cNvSpPr>
          <p:nvPr>
            <p:ph type="ftr" sz="quarter" idx="11"/>
          </p:nvPr>
        </p:nvSpPr>
        <p:spPr/>
        <p:txBody>
          <a:bodyPr/>
          <a:lstStyle>
            <a:lvl1pPr eaLnBrk="0" hangingPunc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hangingPunct="0">
              <a:defRPr>
                <a:cs typeface="+mn-cs"/>
              </a:defRPr>
            </a:lvl1pPr>
          </a:lstStyle>
          <a:p>
            <a:pPr>
              <a:defRPr/>
            </a:pPr>
            <a:fld id="{C121C4C7-AC65-4614-A65F-E8FB52411A40}" type="slidenum">
              <a:rPr lang="it-IT" altLang="it-IT"/>
              <a:pPr>
                <a:defRPr/>
              </a:pPr>
              <a:t>‹N›</a:t>
            </a:fld>
            <a:endParaRPr lang="it-IT" altLang="it-IT"/>
          </a:p>
        </p:txBody>
      </p:sp>
    </p:spTree>
    <p:extLst>
      <p:ext uri="{BB962C8B-B14F-4D97-AF65-F5344CB8AC3E}">
        <p14:creationId xmlns:p14="http://schemas.microsoft.com/office/powerpoint/2010/main" val="3917834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B7DE1-3E91-4DE6-BD7E-68A7D6E280B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7285701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15329-E260-4771-87F6-4487B85557F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0156218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5DC229-F746-40BA-B07D-BB2CCE7D5A1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8841590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109F8C-CD2E-41B8-A646-317E9B13992C}"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3602944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2EF2949-8D0C-49E2-8D35-A24ABDCDAF4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017848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42EF2949-8D0C-49E2-8D35-A24ABDCDAF4F}" type="slidenum">
              <a:rPr lang="it-IT" altLang="it-IT"/>
              <a:pPr>
                <a:defRPr/>
              </a:pPr>
              <a:t>‹N›</a:t>
            </a:fld>
            <a:endParaRPr lang="it-IT" altLang="it-IT"/>
          </a:p>
        </p:txBody>
      </p:sp>
    </p:spTree>
    <p:extLst>
      <p:ext uri="{BB962C8B-B14F-4D97-AF65-F5344CB8AC3E}">
        <p14:creationId xmlns:p14="http://schemas.microsoft.com/office/powerpoint/2010/main" val="41577189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FA6520-5695-495C-A201-4F643F8798F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719979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64E5A13-3D17-4BFB-9430-A25DBB81BA1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1328090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3A2CF2-6F30-4FCD-886D-0E7974594BDB}"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8186430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9A063E-1004-4901-AC25-B1810B7A2DB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8411042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31AB99-13F8-4EFF-84C0-ECAAB10E582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6946257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F749E2-A26E-4972-B0AB-BCF06AF2099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595623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5EFA6520-5695-495C-A201-4F643F8798F6}" type="slidenum">
              <a:rPr lang="it-IT" altLang="it-IT"/>
              <a:pPr>
                <a:defRPr/>
              </a:pPr>
              <a:t>‹N›</a:t>
            </a:fld>
            <a:endParaRPr lang="it-IT" altLang="it-IT"/>
          </a:p>
        </p:txBody>
      </p:sp>
    </p:spTree>
    <p:extLst>
      <p:ext uri="{BB962C8B-B14F-4D97-AF65-F5344CB8AC3E}">
        <p14:creationId xmlns:p14="http://schemas.microsoft.com/office/powerpoint/2010/main" val="278078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C64E5A13-3D17-4BFB-9430-A25DBB81BA14}" type="slidenum">
              <a:rPr lang="it-IT" altLang="it-IT"/>
              <a:pPr>
                <a:defRPr/>
              </a:pPr>
              <a:t>‹N›</a:t>
            </a:fld>
            <a:endParaRPr lang="it-IT" altLang="it-IT"/>
          </a:p>
        </p:txBody>
      </p:sp>
    </p:spTree>
    <p:extLst>
      <p:ext uri="{BB962C8B-B14F-4D97-AF65-F5344CB8AC3E}">
        <p14:creationId xmlns:p14="http://schemas.microsoft.com/office/powerpoint/2010/main" val="709515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83A2CF2-6F30-4FCD-886D-0E7974594BDB}" type="slidenum">
              <a:rPr lang="it-IT" altLang="it-IT"/>
              <a:pPr>
                <a:defRPr/>
              </a:pPr>
              <a:t>‹N›</a:t>
            </a:fld>
            <a:endParaRPr lang="it-IT" altLang="it-IT"/>
          </a:p>
        </p:txBody>
      </p:sp>
    </p:spTree>
    <p:extLst>
      <p:ext uri="{BB962C8B-B14F-4D97-AF65-F5344CB8AC3E}">
        <p14:creationId xmlns:p14="http://schemas.microsoft.com/office/powerpoint/2010/main" val="2717447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59A063E-1004-4901-AC25-B1810B7A2DBE}" type="slidenum">
              <a:rPr lang="it-IT" altLang="it-IT"/>
              <a:pPr>
                <a:defRPr/>
              </a:pPr>
              <a:t>‹N›</a:t>
            </a:fld>
            <a:endParaRPr lang="it-IT" altLang="it-IT"/>
          </a:p>
        </p:txBody>
      </p:sp>
    </p:spTree>
    <p:extLst>
      <p:ext uri="{BB962C8B-B14F-4D97-AF65-F5344CB8AC3E}">
        <p14:creationId xmlns:p14="http://schemas.microsoft.com/office/powerpoint/2010/main" val="2052375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smtClean="0"/>
              <a:t>Fare clic per modificare gli stili del testo dello schema</a:t>
            </a:r>
          </a:p>
          <a:p>
            <a:pPr lvl="1"/>
            <a:r>
              <a:rPr lang="it-IT" altLang="en-US" smtClean="0"/>
              <a:t>Secondo livello</a:t>
            </a:r>
          </a:p>
          <a:p>
            <a:pPr lvl="2"/>
            <a:r>
              <a:rPr lang="it-IT" altLang="en-US" smtClean="0"/>
              <a:t>Terzo livello</a:t>
            </a:r>
          </a:p>
          <a:p>
            <a:pPr lvl="3"/>
            <a:r>
              <a:rPr lang="it-IT" altLang="en-US" smtClean="0"/>
              <a:t>Quarto livello</a:t>
            </a:r>
          </a:p>
          <a:p>
            <a:pPr lvl="4"/>
            <a:r>
              <a:rPr lang="it-IT" altLang="en-US"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40DA8CD-D4D7-4126-964D-69DE37EF5A99}"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 id="21474845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endParaRPr lang="en-US" altLang="it-IT" smtClean="0"/>
          </a:p>
        </p:txBody>
      </p:sp>
      <p:sp>
        <p:nvSpPr>
          <p:cNvPr id="2051"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endParaRPr lang="en-US" altLang="it-IT" smtClean="0"/>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95E4DD17-559B-4CE1-96B9-6FEDC3550684}" type="datetimeFigureOut">
              <a:rPr lang="en-US"/>
              <a:pPr>
                <a:defRPr/>
              </a:pPr>
              <a:t>11/24/2015</a:t>
            </a:fld>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2C5F24B-CF44-4FFE-9B36-18F146A80008}" type="slidenum">
              <a:rPr lang="en-US" altLang="it-IT"/>
              <a:pPr>
                <a:defRPr/>
              </a:pPr>
              <a:t>‹N›</a:t>
            </a:fld>
            <a:endParaRPr lang="en-US" altLang="it-IT"/>
          </a:p>
        </p:txBody>
      </p:sp>
    </p:spTree>
  </p:cSld>
  <p:clrMap bg1="lt1" tx1="dk1" bg2="lt2" tx2="dk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12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solidFill>
                  <a:srgbClr val="FFFFFF"/>
                </a:solidFill>
                <a:effectLst>
                  <a:outerShdw blurRad="38100" dist="38100" dir="2700000" algn="tl">
                    <a:srgbClr val="010199"/>
                  </a:outerShdw>
                </a:effectLst>
                <a:latin typeface="Arial" charset="0"/>
                <a:cs typeface="+mn-cs"/>
              </a:defRPr>
            </a:lvl1pPr>
          </a:lstStyle>
          <a:p>
            <a:pPr>
              <a:defRPr/>
            </a:pPr>
            <a:endParaRPr lang="it-IT"/>
          </a:p>
        </p:txBody>
      </p:sp>
      <p:sp>
        <p:nvSpPr>
          <p:cNvPr id="112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10199"/>
                  </a:outerShdw>
                </a:effectLst>
                <a:latin typeface="Arial" charset="0"/>
                <a:cs typeface="+mn-cs"/>
              </a:defRPr>
            </a:lvl1pPr>
          </a:lstStyle>
          <a:p>
            <a:pPr>
              <a:defRPr/>
            </a:pPr>
            <a:endParaRPr lang="it-IT"/>
          </a:p>
        </p:txBody>
      </p:sp>
      <p:sp>
        <p:nvSpPr>
          <p:cNvPr id="112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10199"/>
                  </a:outerShdw>
                </a:effectLst>
                <a:cs typeface="Arial" panose="020B0604020202020204" pitchFamily="34" charset="0"/>
              </a:defRPr>
            </a:lvl1pPr>
          </a:lstStyle>
          <a:p>
            <a:pPr>
              <a:defRPr/>
            </a:pPr>
            <a:fld id="{8B340EC8-9A31-4F3C-B728-DD36E1FE265B}" type="slidenum">
              <a:rPr lang="it-IT" altLang="it-IT"/>
              <a:pPr>
                <a:defRPr/>
              </a:pPr>
              <a:t>‹N›</a:t>
            </a:fld>
            <a:endParaRPr lang="it-IT" altLang="it-IT"/>
          </a:p>
        </p:txBody>
      </p:sp>
    </p:spTree>
  </p:cSld>
  <p:clrMap bg1="dk2" tx1="lt1" bg2="dk1" tx2="lt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10199"/>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10199"/>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10199"/>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10199"/>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10199"/>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10199"/>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10199"/>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10199"/>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10199"/>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10199"/>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19F86B62-8DDA-4734-89CC-294DCA1D04CD}" type="datetimeFigureOut">
              <a:rPr lang="it-IT"/>
              <a:pPr>
                <a:defRPr/>
              </a:pPr>
              <a:t>24/11/2015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A5934176-72AC-4DC7-A820-24F63F069515}"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4578" r:id="rId1"/>
    <p:sldLayoutId id="2147484579" r:id="rId2"/>
    <p:sldLayoutId id="2147484580" r:id="rId3"/>
    <p:sldLayoutId id="2147484581" r:id="rId4"/>
    <p:sldLayoutId id="2147484582" r:id="rId5"/>
    <p:sldLayoutId id="2147484583" r:id="rId6"/>
    <p:sldLayoutId id="2147484584" r:id="rId7"/>
    <p:sldLayoutId id="2147484585" r:id="rId8"/>
    <p:sldLayoutId id="2147484586" r:id="rId9"/>
    <p:sldLayoutId id="2147484587" r:id="rId10"/>
    <p:sldLayoutId id="214748458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smtClean="0"/>
              <a:t>Fare clic per modificare gli stili del testo dello schema</a:t>
            </a:r>
          </a:p>
          <a:p>
            <a:pPr lvl="1"/>
            <a:r>
              <a:rPr lang="it-IT" altLang="en-US" smtClean="0"/>
              <a:t>Secondo livello</a:t>
            </a:r>
          </a:p>
          <a:p>
            <a:pPr lvl="2"/>
            <a:r>
              <a:rPr lang="it-IT" altLang="en-US" smtClean="0"/>
              <a:t>Terzo livello</a:t>
            </a:r>
          </a:p>
          <a:p>
            <a:pPr lvl="3"/>
            <a:r>
              <a:rPr lang="it-IT" altLang="en-US" smtClean="0"/>
              <a:t>Quarto livello</a:t>
            </a:r>
          </a:p>
          <a:p>
            <a:pPr lvl="4"/>
            <a:r>
              <a:rPr lang="it-IT" altLang="en-US"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40DA8CD-D4D7-4126-964D-69DE37EF5A9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354302775"/>
      </p:ext>
    </p:extLst>
  </p:cSld>
  <p:clrMap bg1="lt1" tx1="dk1" bg2="lt2" tx2="dk2" accent1="accent1" accent2="accent2" accent3="accent3" accent4="accent4" accent5="accent5" accent6="accent6" hlink="hlink" folHlink="folHlink"/>
  <p:sldLayoutIdLst>
    <p:sldLayoutId id="2147484590" r:id="rId1"/>
    <p:sldLayoutId id="2147484591" r:id="rId2"/>
    <p:sldLayoutId id="2147484592" r:id="rId3"/>
    <p:sldLayoutId id="2147484593" r:id="rId4"/>
    <p:sldLayoutId id="2147484594" r:id="rId5"/>
    <p:sldLayoutId id="2147484595" r:id="rId6"/>
    <p:sldLayoutId id="2147484596" r:id="rId7"/>
    <p:sldLayoutId id="2147484597" r:id="rId8"/>
    <p:sldLayoutId id="2147484598" r:id="rId9"/>
    <p:sldLayoutId id="2147484599" r:id="rId10"/>
    <p:sldLayoutId id="21474846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hyperlink" Target="http://upload.wikimedia.org/wikipedia/commons/d/da/JohannGalle.jpg" TargetMode="External"/><Relationship Id="rId2" Type="http://schemas.openxmlformats.org/officeDocument/2006/relationships/image" Target="../media/image22.png"/><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6.wmf"/></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astronet.ru/db/xware/msg/1222246"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jpeg"/><Relationship Id="rId7"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51.xml"/><Relationship Id="rId6" Type="http://schemas.openxmlformats.org/officeDocument/2006/relationships/image" Target="../media/image55.jpeg"/><Relationship Id="rId5" Type="http://schemas.openxmlformats.org/officeDocument/2006/relationships/hyperlink" Target="http://upload.wikimedia.org/wikipedia/commons/5/50/Sir_Isaac_Newton_by_Sir_Godfrey_Kneller,_Bt.jpg" TargetMode="External"/><Relationship Id="rId4" Type="http://schemas.microsoft.com/office/2007/relationships/hdphoto" Target="../media/hdphoto7.wdp"/></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4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60.jpe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63.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2.wmf"/><Relationship Id="rId5" Type="http://schemas.openxmlformats.org/officeDocument/2006/relationships/oleObject" Target="../embeddings/oleObject3.bin"/><Relationship Id="rId4" Type="http://schemas.openxmlformats.org/officeDocument/2006/relationships/image" Target="../media/image61.wmf"/></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8.xml"/><Relationship Id="rId1" Type="http://schemas.openxmlformats.org/officeDocument/2006/relationships/vmlDrawing" Target="../drawings/vmlDrawing3.vml"/><Relationship Id="rId4" Type="http://schemas.openxmlformats.org/officeDocument/2006/relationships/image" Target="../media/image65.wmf"/></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67.jpeg"/><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2.png"/><Relationship Id="rId4" Type="http://schemas.microsoft.com/office/2007/relationships/hdphoto" Target="../media/hdphoto8.wdp"/></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86.png"/><Relationship Id="rId4" Type="http://schemas.microsoft.com/office/2007/relationships/hdphoto" Target="../media/hdphoto8.wdp"/></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100.jpeg"/><Relationship Id="rId4" Type="http://schemas.microsoft.com/office/2007/relationships/hdphoto" Target="../media/hdphoto10.wdp"/></Relationships>
</file>

<file path=ppt/slides/_rels/slide5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7.xml"/><Relationship Id="rId4" Type="http://schemas.microsoft.com/office/2007/relationships/hdphoto" Target="../media/hdphoto12.wdp"/></Relationships>
</file>

<file path=ppt/slides/_rels/slide6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4.png"/><Relationship Id="rId4" Type="http://schemas.microsoft.com/office/2007/relationships/hdphoto" Target="../media/hdphoto13.wdp"/></Relationships>
</file>

<file path=ppt/slides/_rels/slide66.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23.gi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articles.adsabs.harvard.edu/cgi-bin/nph-iarticle_query?bibcode=1973ApJ...186..467O&amp;db_key=AST&amp;page_ind=0&amp;data_type=GIF&amp;type=SCREEN_VIEW&amp;classic=YES" TargetMode="External"/><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132.png"/><Relationship Id="rId4" Type="http://schemas.openxmlformats.org/officeDocument/2006/relationships/image" Target="../media/image131.jpeg"/></Relationships>
</file>

<file path=ppt/slides/_rels/slide7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7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0.xml"/><Relationship Id="rId4" Type="http://schemas.microsoft.com/office/2007/relationships/hdphoto" Target="../media/hdphoto16.wdp"/></Relationships>
</file>

<file path=ppt/slides/_rels/slide9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40.xml"/></Relationships>
</file>

<file path=ppt/slides/_rels/slide9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40.xml"/></Relationships>
</file>

<file path=ppt/slides/_rels/slide9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60.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2275"/>
            <a:ext cx="9190648" cy="7849707"/>
          </a:xfrm>
          <a:prstGeom prst="rect">
            <a:avLst/>
          </a:prstGeom>
        </p:spPr>
      </p:pic>
      <p:sp>
        <p:nvSpPr>
          <p:cNvPr id="34" name="CasellaDiTesto 7"/>
          <p:cNvSpPr txBox="1">
            <a:spLocks noChangeArrowheads="1"/>
          </p:cNvSpPr>
          <p:nvPr/>
        </p:nvSpPr>
        <p:spPr bwMode="auto">
          <a:xfrm>
            <a:off x="3780" y="1412776"/>
            <a:ext cx="9140826"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A quest for Dark Matter</a:t>
            </a:r>
            <a:endParaRPr lang="en-US" altLang="it-IT"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it-IT" sz="600" dirty="0">
              <a:solidFill>
                <a:srgbClr val="FFFFFF"/>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it-IT" sz="2800" dirty="0">
                <a:solidFill>
                  <a:srgbClr val="FFFFFF"/>
                </a:solidFill>
                <a:latin typeface="Times New Roman" panose="02020603050405020304" pitchFamily="18" charset="0"/>
                <a:cs typeface="Times New Roman" panose="02020603050405020304" pitchFamily="18" charset="0"/>
              </a:rPr>
              <a:t>Massimo Capaccioli</a:t>
            </a:r>
          </a:p>
          <a:p>
            <a:pPr algn="ctr" eaLnBrk="1" hangingPunct="1">
              <a:spcBef>
                <a:spcPct val="0"/>
              </a:spcBef>
              <a:buFontTx/>
              <a:buNone/>
            </a:pPr>
            <a:r>
              <a:rPr lang="en-US" altLang="it-IT" sz="2000" dirty="0" smtClean="0">
                <a:solidFill>
                  <a:srgbClr val="FFFFFF"/>
                </a:solidFill>
                <a:latin typeface="Times New Roman" panose="02020603050405020304" pitchFamily="18" charset="0"/>
                <a:cs typeface="Times New Roman" panose="02020603050405020304" pitchFamily="18" charset="0"/>
              </a:rPr>
              <a:t>Department</a:t>
            </a:r>
            <a:r>
              <a:rPr lang="en-US" altLang="it-IT" sz="2000" dirty="0">
                <a:solidFill>
                  <a:srgbClr val="FFFFFF"/>
                </a:solidFill>
                <a:latin typeface="Times New Roman" panose="02020603050405020304" pitchFamily="18" charset="0"/>
                <a:cs typeface="Times New Roman" panose="02020603050405020304" pitchFamily="18" charset="0"/>
              </a:rPr>
              <a:t>. of Physics, University of </a:t>
            </a:r>
            <a:r>
              <a:rPr lang="en-US" altLang="it-IT" sz="2000" dirty="0" smtClean="0">
                <a:solidFill>
                  <a:srgbClr val="FFFFFF"/>
                </a:solidFill>
                <a:latin typeface="Times New Roman" panose="02020603050405020304" pitchFamily="18" charset="0"/>
                <a:cs typeface="Times New Roman" panose="02020603050405020304" pitchFamily="18" charset="0"/>
              </a:rPr>
              <a:t>Naples Federico II</a:t>
            </a:r>
            <a:endParaRPr lang="en-US" altLang="it-IT" sz="2000" dirty="0">
              <a:solidFill>
                <a:srgbClr val="FFFFFF"/>
              </a:solidFill>
              <a:latin typeface="Times New Roman" panose="02020603050405020304" pitchFamily="18" charset="0"/>
              <a:cs typeface="Times New Roman" panose="02020603050405020304" pitchFamily="18" charset="0"/>
            </a:endParaRPr>
          </a:p>
        </p:txBody>
      </p:sp>
      <p:sp>
        <p:nvSpPr>
          <p:cNvPr id="35" name="CasellaDiTesto 1"/>
          <p:cNvSpPr txBox="1">
            <a:spLocks noChangeArrowheads="1"/>
          </p:cNvSpPr>
          <p:nvPr/>
        </p:nvSpPr>
        <p:spPr bwMode="auto">
          <a:xfrm>
            <a:off x="1475656" y="4010059"/>
            <a:ext cx="671766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IT" sz="2800" i="1" dirty="0">
                <a:solidFill>
                  <a:srgbClr val="FFFFFF"/>
                </a:solidFill>
                <a:latin typeface="Times New Roman" panose="02020603050405020304" pitchFamily="18" charset="0"/>
                <a:cs typeface="Times New Roman" panose="02020603050405020304" pitchFamily="18" charset="0"/>
              </a:rPr>
              <a:t>An era can be said to an end </a:t>
            </a:r>
            <a:r>
              <a:rPr lang="en-US" altLang="it-IT" sz="2800" i="1" dirty="0" smtClean="0">
                <a:solidFill>
                  <a:srgbClr val="FFFFFF"/>
                </a:solidFill>
                <a:latin typeface="Times New Roman" panose="02020603050405020304" pitchFamily="18" charset="0"/>
                <a:cs typeface="Times New Roman" panose="02020603050405020304" pitchFamily="18" charset="0"/>
              </a:rPr>
              <a:t/>
            </a:r>
            <a:br>
              <a:rPr lang="en-US" altLang="it-IT" sz="2800" i="1" dirty="0" smtClean="0">
                <a:solidFill>
                  <a:srgbClr val="FFFFFF"/>
                </a:solidFill>
                <a:latin typeface="Times New Roman" panose="02020603050405020304" pitchFamily="18" charset="0"/>
                <a:cs typeface="Times New Roman" panose="02020603050405020304" pitchFamily="18" charset="0"/>
              </a:rPr>
            </a:br>
            <a:r>
              <a:rPr lang="en-US" altLang="it-IT" sz="2800" i="1" dirty="0" smtClean="0">
                <a:solidFill>
                  <a:srgbClr val="FFFFFF"/>
                </a:solidFill>
                <a:latin typeface="Times New Roman" panose="02020603050405020304" pitchFamily="18" charset="0"/>
                <a:cs typeface="Times New Roman" panose="02020603050405020304" pitchFamily="18" charset="0"/>
              </a:rPr>
              <a:t>when </a:t>
            </a:r>
            <a:r>
              <a:rPr lang="en-US" altLang="it-IT" sz="2800" i="1" dirty="0">
                <a:solidFill>
                  <a:srgbClr val="FFFFFF"/>
                </a:solidFill>
                <a:latin typeface="Times New Roman" panose="02020603050405020304" pitchFamily="18" charset="0"/>
                <a:cs typeface="Times New Roman" panose="02020603050405020304" pitchFamily="18" charset="0"/>
              </a:rPr>
              <a:t>its basics illusions are </a:t>
            </a:r>
            <a:r>
              <a:rPr lang="en-US" altLang="it-IT" sz="2800" i="1" dirty="0" smtClean="0">
                <a:solidFill>
                  <a:srgbClr val="FFFFFF"/>
                </a:solidFill>
                <a:latin typeface="Times New Roman" panose="02020603050405020304" pitchFamily="18" charset="0"/>
                <a:cs typeface="Times New Roman" panose="02020603050405020304" pitchFamily="18" charset="0"/>
              </a:rPr>
              <a:t>exhausted  </a:t>
            </a:r>
          </a:p>
          <a:p>
            <a:pPr algn="ctr" eaLnBrk="1" hangingPunct="1">
              <a:spcBef>
                <a:spcPct val="0"/>
              </a:spcBef>
              <a:buFontTx/>
              <a:buNone/>
            </a:pPr>
            <a:r>
              <a:rPr lang="en-US" altLang="it-IT" sz="2800" i="1" dirty="0">
                <a:solidFill>
                  <a:srgbClr val="FFFFFF"/>
                </a:solidFill>
                <a:latin typeface="Times New Roman" panose="02020603050405020304" pitchFamily="18" charset="0"/>
                <a:cs typeface="Times New Roman" panose="02020603050405020304" pitchFamily="18" charset="0"/>
              </a:rPr>
              <a:t> </a:t>
            </a:r>
            <a:r>
              <a:rPr lang="en-US" altLang="it-IT" sz="2800" i="1" dirty="0" smtClean="0">
                <a:solidFill>
                  <a:srgbClr val="FFFFFF"/>
                </a:solidFill>
                <a:latin typeface="Times New Roman" panose="02020603050405020304" pitchFamily="18" charset="0"/>
                <a:cs typeface="Times New Roman" panose="02020603050405020304" pitchFamily="18" charset="0"/>
              </a:rPr>
              <a:t>                                          </a:t>
            </a:r>
            <a:r>
              <a:rPr lang="it-IT" altLang="it-IT" sz="2400" dirty="0" smtClean="0">
                <a:solidFill>
                  <a:srgbClr val="FFFFFF"/>
                </a:solidFill>
                <a:latin typeface="Times New Roman" panose="02020603050405020304" pitchFamily="18" charset="0"/>
                <a:cs typeface="Times New Roman" panose="02020603050405020304" pitchFamily="18" charset="0"/>
              </a:rPr>
              <a:t>Arthur Miller</a:t>
            </a:r>
            <a:endParaRPr lang="en-US" altLang="it-IT" sz="2400" dirty="0">
              <a:solidFill>
                <a:srgbClr val="FFFFFF"/>
              </a:solidFill>
              <a:latin typeface="Times New Roman" panose="02020603050405020304" pitchFamily="18" charset="0"/>
              <a:cs typeface="Times New Roman" panose="02020603050405020304" pitchFamily="18" charset="0"/>
            </a:endParaRPr>
          </a:p>
        </p:txBody>
      </p:sp>
      <p:sp>
        <p:nvSpPr>
          <p:cNvPr id="36" name="CasellaDiTesto 35"/>
          <p:cNvSpPr txBox="1"/>
          <p:nvPr/>
        </p:nvSpPr>
        <p:spPr>
          <a:xfrm>
            <a:off x="6012160" y="6453336"/>
            <a:ext cx="3096344" cy="369332"/>
          </a:xfrm>
          <a:prstGeom prst="rect">
            <a:avLst/>
          </a:prstGeom>
          <a:noFill/>
        </p:spPr>
        <p:txBody>
          <a:bodyPr wrap="square" rtlCol="0">
            <a:spAutoFit/>
          </a:bodyPr>
          <a:lstStyle/>
          <a:p>
            <a:pPr algn="r"/>
            <a:r>
              <a:rPr lang="it-IT" dirty="0" err="1" smtClean="0">
                <a:solidFill>
                  <a:srgbClr val="FFFFFF"/>
                </a:solidFill>
              </a:rPr>
              <a:t>Dubna</a:t>
            </a:r>
            <a:r>
              <a:rPr lang="it-IT" dirty="0" smtClean="0">
                <a:solidFill>
                  <a:srgbClr val="FFFFFF"/>
                </a:solidFill>
              </a:rPr>
              <a:t>, 25 </a:t>
            </a:r>
            <a:r>
              <a:rPr lang="it-IT" dirty="0" err="1" smtClean="0">
                <a:solidFill>
                  <a:srgbClr val="FFFFFF"/>
                </a:solidFill>
              </a:rPr>
              <a:t>November</a:t>
            </a:r>
            <a:r>
              <a:rPr lang="it-IT" dirty="0" smtClean="0">
                <a:solidFill>
                  <a:srgbClr val="FFFFFF"/>
                </a:solidFill>
              </a:rPr>
              <a:t> 2015</a:t>
            </a:r>
            <a:endParaRPr lang="it-IT" dirty="0">
              <a:solidFill>
                <a:srgbClr val="FFFFFF"/>
              </a:solidFill>
            </a:endParaRPr>
          </a:p>
        </p:txBody>
      </p:sp>
    </p:spTree>
    <p:extLst>
      <p:ext uri="{BB962C8B-B14F-4D97-AF65-F5344CB8AC3E}">
        <p14:creationId xmlns:p14="http://schemas.microsoft.com/office/powerpoint/2010/main" val="12941954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CasellaDiTesto 3"/>
          <p:cNvSpPr txBox="1">
            <a:spLocks noChangeArrowheads="1"/>
          </p:cNvSpPr>
          <p:nvPr/>
        </p:nvSpPr>
        <p:spPr bwMode="auto">
          <a:xfrm>
            <a:off x="0" y="2779713"/>
            <a:ext cx="9144000"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it-IT" sz="2800" dirty="0">
                <a:solidFill>
                  <a:prstClr val="white"/>
                </a:solidFill>
                <a:latin typeface="Times New Roman" panose="02020603050405020304" pitchFamily="18" charset="0"/>
                <a:cs typeface="Times New Roman" panose="02020603050405020304" pitchFamily="18" charset="0"/>
              </a:rPr>
              <a:t>What do you blame </a:t>
            </a:r>
            <a:br>
              <a:rPr lang="en-US" altLang="it-IT" sz="2800" dirty="0">
                <a:solidFill>
                  <a:prstClr val="white"/>
                </a:solidFill>
                <a:latin typeface="Times New Roman" panose="02020603050405020304" pitchFamily="18" charset="0"/>
                <a:cs typeface="Times New Roman" panose="02020603050405020304" pitchFamily="18" charset="0"/>
              </a:rPr>
            </a:br>
            <a:r>
              <a:rPr lang="en-US" altLang="it-IT" sz="2800" dirty="0">
                <a:solidFill>
                  <a:prstClr val="white"/>
                </a:solidFill>
                <a:latin typeface="Times New Roman" panose="02020603050405020304" pitchFamily="18" charset="0"/>
                <a:cs typeface="Times New Roman" panose="02020603050405020304" pitchFamily="18" charset="0"/>
              </a:rPr>
              <a:t>when </a:t>
            </a:r>
            <a:r>
              <a:rPr lang="en-US" altLang="it-IT" sz="2800" dirty="0" smtClean="0">
                <a:solidFill>
                  <a:prstClr val="white"/>
                </a:solidFill>
                <a:latin typeface="Times New Roman" panose="02020603050405020304" pitchFamily="18" charset="0"/>
                <a:cs typeface="Times New Roman" panose="02020603050405020304" pitchFamily="18" charset="0"/>
              </a:rPr>
              <a:t>an observation/experiment</a:t>
            </a:r>
            <a:r>
              <a:rPr lang="en-US" altLang="it-IT" sz="2800" dirty="0">
                <a:solidFill>
                  <a:prstClr val="white"/>
                </a:solidFill>
                <a:latin typeface="Times New Roman" panose="02020603050405020304" pitchFamily="18" charset="0"/>
                <a:cs typeface="Times New Roman" panose="02020603050405020304" pitchFamily="18" charset="0"/>
              </a:rPr>
              <a:t/>
            </a:r>
            <a:br>
              <a:rPr lang="en-US" altLang="it-IT" sz="2800" dirty="0">
                <a:solidFill>
                  <a:prstClr val="white"/>
                </a:solidFill>
                <a:latin typeface="Times New Roman" panose="02020603050405020304" pitchFamily="18" charset="0"/>
                <a:cs typeface="Times New Roman" panose="02020603050405020304" pitchFamily="18" charset="0"/>
              </a:rPr>
            </a:br>
            <a:r>
              <a:rPr lang="en-US" altLang="it-IT" sz="2800" dirty="0" smtClean="0">
                <a:solidFill>
                  <a:prstClr val="white"/>
                </a:solidFill>
                <a:latin typeface="Times New Roman" panose="02020603050405020304" pitchFamily="18" charset="0"/>
                <a:cs typeface="Times New Roman" panose="02020603050405020304" pitchFamily="18" charset="0"/>
              </a:rPr>
              <a:t>does </a:t>
            </a:r>
            <a:r>
              <a:rPr lang="en-US" altLang="it-IT" sz="2800" dirty="0">
                <a:solidFill>
                  <a:prstClr val="white"/>
                </a:solidFill>
                <a:latin typeface="Times New Roman" panose="02020603050405020304" pitchFamily="18" charset="0"/>
                <a:cs typeface="Times New Roman" panose="02020603050405020304" pitchFamily="18" charset="0"/>
              </a:rPr>
              <a:t>not match </a:t>
            </a:r>
            <a:r>
              <a:rPr lang="en-US" altLang="it-IT" sz="2800" dirty="0" smtClean="0">
                <a:solidFill>
                  <a:prstClr val="white"/>
                </a:solidFill>
                <a:latin typeface="Times New Roman" panose="02020603050405020304" pitchFamily="18" charset="0"/>
                <a:cs typeface="Times New Roman" panose="02020603050405020304" pitchFamily="18" charset="0"/>
              </a:rPr>
              <a:t>the theoretical expectation?</a:t>
            </a:r>
            <a:endParaRPr lang="en-US" altLang="it-IT" sz="2800" dirty="0">
              <a:solidFill>
                <a:prstClr val="white"/>
              </a:solidFill>
              <a:latin typeface="Times New Roman" panose="02020603050405020304" pitchFamily="18" charset="0"/>
              <a:cs typeface="Times New Roman" panose="02020603050405020304" pitchFamily="18" charset="0"/>
            </a:endParaRPr>
          </a:p>
          <a:p>
            <a:pPr algn="ctr" eaLnBrk="1" hangingPunct="1">
              <a:spcBef>
                <a:spcPct val="0"/>
              </a:spcBef>
              <a:buFontTx/>
              <a:buNone/>
              <a:defRPr/>
            </a:pPr>
            <a:endParaRPr lang="en-US" altLang="it-IT"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marL="1708150" lvl="1" indent="349250" eaLnBrk="1" hangingPunct="1">
              <a:spcBef>
                <a:spcPct val="0"/>
              </a:spcBef>
              <a:buFont typeface="+mj-lt"/>
              <a:buAutoNum type="arabicPeriod"/>
              <a:defRPr/>
            </a:pPr>
            <a:r>
              <a:rPr lang="en-US" altLang="it-IT" sz="3200" dirty="0" smtClean="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 Missing </a:t>
            </a:r>
            <a:r>
              <a:rPr lang="en-US" altLang="it-IT" sz="32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ingredients ?</a:t>
            </a:r>
          </a:p>
          <a:p>
            <a:pPr marL="1708150" lvl="1" indent="349250" eaLnBrk="1" hangingPunct="1">
              <a:spcBef>
                <a:spcPct val="0"/>
              </a:spcBef>
              <a:buFont typeface="+mj-lt"/>
              <a:buAutoNum type="arabicPeriod"/>
              <a:defRPr/>
            </a:pPr>
            <a:endParaRPr lang="en-US" altLang="it-IT" sz="1000" dirty="0" smtClean="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p>
            <a:pPr marL="1708150" lvl="1" indent="349250" eaLnBrk="1" hangingPunct="1">
              <a:spcBef>
                <a:spcPct val="0"/>
              </a:spcBef>
              <a:buFont typeface="+mj-lt"/>
              <a:buAutoNum type="arabicPeriod"/>
              <a:defRPr/>
            </a:pPr>
            <a:r>
              <a:rPr lang="en-US" altLang="it-IT" sz="3200" dirty="0" smtClean="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latin typeface="Times New Roman" panose="02020603050405020304" pitchFamily="18" charset="0"/>
                <a:cs typeface="Times New Roman" panose="02020603050405020304" pitchFamily="18" charset="0"/>
              </a:rPr>
              <a:t> Fault </a:t>
            </a:r>
            <a:r>
              <a:rPr lang="en-US" altLang="it-IT" sz="32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latin typeface="Times New Roman" panose="02020603050405020304" pitchFamily="18" charset="0"/>
                <a:cs typeface="Times New Roman" panose="02020603050405020304" pitchFamily="18" charset="0"/>
              </a:rPr>
              <a:t>in the physical modelling ?</a:t>
            </a:r>
          </a:p>
          <a:p>
            <a:pPr marL="1976438" lvl="1" indent="0" eaLnBrk="1" hangingPunct="1">
              <a:spcBef>
                <a:spcPct val="0"/>
              </a:spcBef>
              <a:buFont typeface="Arial" panose="020B0604020202020204" pitchFamily="34" charset="0"/>
              <a:buNone/>
              <a:defRPr/>
            </a:pPr>
            <a:endParaRPr lang="en-US" altLang="it-IT" dirty="0">
              <a:solidFill>
                <a:prstClr val="white"/>
              </a:solidFill>
              <a:latin typeface="Times New Roman" panose="02020603050405020304" pitchFamily="18" charset="0"/>
              <a:cs typeface="Times New Roman" panose="02020603050405020304" pitchFamily="18" charset="0"/>
            </a:endParaRPr>
          </a:p>
          <a:p>
            <a:pPr marL="1976438" lvl="1" indent="0" eaLnBrk="1" hangingPunct="1">
              <a:spcBef>
                <a:spcPct val="0"/>
              </a:spcBef>
              <a:buFont typeface="Arial" panose="020B0604020202020204" pitchFamily="34" charset="0"/>
              <a:buNone/>
              <a:defRPr/>
            </a:pPr>
            <a:r>
              <a:rPr lang="en-US" altLang="it-IT" dirty="0" smtClean="0">
                <a:solidFill>
                  <a:prstClr val="white"/>
                </a:solidFill>
                <a:latin typeface="Times New Roman" panose="02020603050405020304" pitchFamily="18" charset="0"/>
                <a:cs typeface="Times New Roman" panose="02020603050405020304" pitchFamily="18" charset="0"/>
              </a:rPr>
              <a:t>               A lesson learned</a:t>
            </a:r>
            <a:endParaRPr lang="en-US" altLang="it-IT" dirty="0">
              <a:solidFill>
                <a:prstClr val="white"/>
              </a:solidFill>
              <a:latin typeface="Times New Roman" panose="02020603050405020304" pitchFamily="18" charset="0"/>
              <a:cs typeface="Times New Roman" panose="02020603050405020304" pitchFamily="18" charset="0"/>
            </a:endParaRPr>
          </a:p>
          <a:p>
            <a:pPr marL="514350" indent="-514350" algn="ctr" eaLnBrk="1" hangingPunct="1">
              <a:spcBef>
                <a:spcPct val="0"/>
              </a:spcBef>
              <a:buFont typeface="+mj-lt"/>
              <a:buAutoNum type="arabicPeriod"/>
              <a:defRPr/>
            </a:pPr>
            <a:endParaRPr lang="en-US" altLang="it-IT" dirty="0">
              <a:solidFill>
                <a:prstClr val="white"/>
              </a:solidFill>
              <a:latin typeface="Times New Roman" panose="02020603050405020304" pitchFamily="18" charset="0"/>
              <a:cs typeface="Times New Roman" panose="02020603050405020304" pitchFamily="18" charset="0"/>
            </a:endParaRPr>
          </a:p>
        </p:txBody>
      </p:sp>
      <p:sp>
        <p:nvSpPr>
          <p:cNvPr id="63491" name="CasellaDiTesto 2"/>
          <p:cNvSpPr txBox="1">
            <a:spLocks noChangeArrowheads="1"/>
          </p:cNvSpPr>
          <p:nvPr/>
        </p:nvSpPr>
        <p:spPr bwMode="auto">
          <a:xfrm>
            <a:off x="250825" y="198438"/>
            <a:ext cx="8713788" cy="646112"/>
          </a:xfrm>
          <a:prstGeom prst="rect">
            <a:avLst/>
          </a:prstGeom>
          <a:solidFill>
            <a:schemeClr val="bg1">
              <a:lumMod val="50000"/>
            </a:schemeClr>
          </a:solidFill>
          <a:ln w="9525">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it-IT" sz="3600" dirty="0" smtClean="0">
                <a:solidFill>
                  <a:prstClr val="white"/>
                </a:solidFill>
                <a:latin typeface="Times New Roman" panose="02020603050405020304" pitchFamily="18" charset="0"/>
                <a:cs typeface="Times New Roman" panose="02020603050405020304" pitchFamily="18" charset="0"/>
              </a:rPr>
              <a:t>Birth of an idea</a:t>
            </a:r>
          </a:p>
        </p:txBody>
      </p:sp>
      <p:sp>
        <p:nvSpPr>
          <p:cNvPr id="61444" name="Rettangolo 1"/>
          <p:cNvSpPr>
            <a:spLocks noChangeArrowheads="1"/>
          </p:cNvSpPr>
          <p:nvPr/>
        </p:nvSpPr>
        <p:spPr bwMode="auto">
          <a:xfrm>
            <a:off x="36513" y="1189038"/>
            <a:ext cx="89281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4000" dirty="0">
                <a:solidFill>
                  <a:prstClr val="white"/>
                </a:solidFill>
                <a:latin typeface="Kunstler Script" panose="030304020206070D0D06" pitchFamily="66" charset="0"/>
              </a:rPr>
              <a:t>Science must begin with myths, and with the criticism of myths.</a:t>
            </a:r>
            <a:br>
              <a:rPr lang="en-US" altLang="it-IT" sz="4000" dirty="0">
                <a:solidFill>
                  <a:prstClr val="white"/>
                </a:solidFill>
                <a:latin typeface="Kunstler Script" panose="030304020206070D0D06" pitchFamily="66" charset="0"/>
              </a:rPr>
            </a:br>
            <a:r>
              <a:rPr lang="en-US" altLang="it-IT" sz="4000" dirty="0">
                <a:solidFill>
                  <a:prstClr val="white"/>
                </a:solidFill>
                <a:latin typeface="Kunstler Script" panose="030304020206070D0D06" pitchFamily="66" charset="0"/>
              </a:rPr>
              <a:t>                                                  Karl Popper</a:t>
            </a:r>
          </a:p>
        </p:txBody>
      </p:sp>
    </p:spTree>
    <p:extLst>
      <p:ext uri="{BB962C8B-B14F-4D97-AF65-F5344CB8AC3E}">
        <p14:creationId xmlns:p14="http://schemas.microsoft.com/office/powerpoint/2010/main" val="30152498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466" name="Picture 2" descr="http://videos.testtube.com/revision3/images/shows/dnews/1413/dnews--1413--giant-exo-uranus-discovered--large.thumb.jpg"/>
          <p:cNvPicPr>
            <a:picLocks noChangeAspect="1" noChangeArrowheads="1"/>
          </p:cNvPicPr>
          <p:nvPr/>
        </p:nvPicPr>
        <p:blipFill>
          <a:blip r:embed="rId2">
            <a:extLst>
              <a:ext uri="{28A0092B-C50C-407E-A947-70E740481C1C}">
                <a14:useLocalDpi xmlns:a14="http://schemas.microsoft.com/office/drawing/2010/main" val="0"/>
              </a:ext>
            </a:extLst>
          </a:blip>
          <a:srcRect r="6847"/>
          <a:stretch>
            <a:fillRect/>
          </a:stretch>
        </p:blipFill>
        <p:spPr bwMode="auto">
          <a:xfrm>
            <a:off x="1835150" y="476250"/>
            <a:ext cx="7273925" cy="43926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6978" name="Picture 2" descr="C:\Users\Capaccioli\Desktop\Immagin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32" y="3140968"/>
            <a:ext cx="3651250" cy="4456113"/>
          </a:xfrm>
          <a:prstGeom prst="rect">
            <a:avLst/>
          </a:prstGeom>
          <a:noFill/>
          <a:effectLst>
            <a:outerShdw blurRad="50800" dist="38100" dir="13500000" algn="br" rotWithShape="0">
              <a:schemeClr val="tx1">
                <a:lumMod val="50000"/>
                <a:lumOff val="50000"/>
                <a:alpha val="40000"/>
              </a:schemeClr>
            </a:outerShdw>
          </a:effectLst>
          <a:extLst>
            <a:ext uri="{909E8E84-426E-40DD-AFC4-6F175D3DCCD1}">
              <a14:hiddenFill xmlns:a14="http://schemas.microsoft.com/office/drawing/2010/main">
                <a:solidFill>
                  <a:srgbClr val="FFFFFF"/>
                </a:solidFill>
              </a14:hiddenFill>
            </a:ext>
          </a:extLst>
        </p:spPr>
      </p:pic>
      <p:sp>
        <p:nvSpPr>
          <p:cNvPr id="62467" name="Rettangolo 2"/>
          <p:cNvSpPr>
            <a:spLocks noChangeArrowheads="1"/>
          </p:cNvSpPr>
          <p:nvPr/>
        </p:nvSpPr>
        <p:spPr bwMode="auto">
          <a:xfrm>
            <a:off x="692893" y="1122363"/>
            <a:ext cx="1750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it-IT" sz="2000" dirty="0">
                <a:solidFill>
                  <a:srgbClr val="FFFFFF"/>
                </a:solidFill>
                <a:latin typeface="Times New Roman" panose="02020603050405020304" pitchFamily="18" charset="0"/>
                <a:cs typeface="Times New Roman" panose="02020603050405020304" pitchFamily="18" charset="0"/>
              </a:rPr>
              <a:t>Discovery date</a:t>
            </a:r>
            <a:br>
              <a:rPr lang="en-US" altLang="it-IT" sz="2000" dirty="0">
                <a:solidFill>
                  <a:srgbClr val="FFFFFF"/>
                </a:solidFill>
                <a:latin typeface="Times New Roman" panose="02020603050405020304" pitchFamily="18" charset="0"/>
                <a:cs typeface="Times New Roman" panose="02020603050405020304" pitchFamily="18" charset="0"/>
              </a:rPr>
            </a:br>
            <a:r>
              <a:rPr lang="en-US" altLang="it-IT" sz="2000" dirty="0">
                <a:solidFill>
                  <a:srgbClr val="FFFFFF"/>
                </a:solidFill>
                <a:latin typeface="Times New Roman" panose="02020603050405020304" pitchFamily="18" charset="0"/>
                <a:cs typeface="Times New Roman" panose="02020603050405020304" pitchFamily="18" charset="0"/>
              </a:rPr>
              <a:t>13 March 1781</a:t>
            </a:r>
          </a:p>
        </p:txBody>
      </p:sp>
      <p:sp>
        <p:nvSpPr>
          <p:cNvPr id="62469" name="Rettangolo 3"/>
          <p:cNvSpPr>
            <a:spLocks noChangeArrowheads="1"/>
          </p:cNvSpPr>
          <p:nvPr/>
        </p:nvSpPr>
        <p:spPr bwMode="auto">
          <a:xfrm>
            <a:off x="611188" y="6370638"/>
            <a:ext cx="1809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800">
                <a:solidFill>
                  <a:srgbClr val="FFFFFF"/>
                </a:solidFill>
                <a:latin typeface="Times New Roman" panose="02020603050405020304" pitchFamily="18" charset="0"/>
                <a:cs typeface="Times New Roman" panose="02020603050405020304" pitchFamily="18" charset="0"/>
              </a:rPr>
              <a:t>William Herschel</a:t>
            </a:r>
          </a:p>
        </p:txBody>
      </p:sp>
      <p:pic>
        <p:nvPicPr>
          <p:cNvPr id="62470" name="Picture 6" descr="http://www.telescopesinhistory.com/downloads/Scope%20Types/Herschel6inch.jpg"/>
          <p:cNvPicPr>
            <a:picLocks noChangeAspect="1" noChangeArrowheads="1"/>
          </p:cNvPicPr>
          <p:nvPr/>
        </p:nvPicPr>
        <p:blipFill>
          <a:blip r:embed="rId4">
            <a:extLst>
              <a:ext uri="{28A0092B-C50C-407E-A947-70E740481C1C}">
                <a14:useLocalDpi xmlns:a14="http://schemas.microsoft.com/office/drawing/2010/main" val="0"/>
              </a:ext>
            </a:extLst>
          </a:blip>
          <a:srcRect l="1292"/>
          <a:stretch>
            <a:fillRect/>
          </a:stretch>
        </p:blipFill>
        <p:spPr bwMode="auto">
          <a:xfrm>
            <a:off x="4962525" y="2770188"/>
            <a:ext cx="30861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CasellaDiTesto 4"/>
          <p:cNvSpPr txBox="1">
            <a:spLocks noChangeArrowheads="1"/>
          </p:cNvSpPr>
          <p:nvPr/>
        </p:nvSpPr>
        <p:spPr bwMode="auto">
          <a:xfrm>
            <a:off x="7812211" y="5597525"/>
            <a:ext cx="1584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i="1" dirty="0" err="1">
                <a:solidFill>
                  <a:srgbClr val="FFFFFF"/>
                </a:solidFill>
                <a:latin typeface="Times New Roman" panose="02020603050405020304" pitchFamily="18" charset="0"/>
                <a:cs typeface="Times New Roman" panose="02020603050405020304" pitchFamily="18" charset="0"/>
              </a:rPr>
              <a:t>Six</a:t>
            </a:r>
            <a:r>
              <a:rPr lang="it-IT" altLang="it-IT" sz="1800" i="1" dirty="0">
                <a:solidFill>
                  <a:srgbClr val="FFFFFF"/>
                </a:solidFill>
                <a:latin typeface="Times New Roman" panose="02020603050405020304" pitchFamily="18" charset="0"/>
                <a:cs typeface="Times New Roman" panose="02020603050405020304" pitchFamily="18" charset="0"/>
              </a:rPr>
              <a:t> </a:t>
            </a:r>
            <a:r>
              <a:rPr lang="it-IT" altLang="it-IT" sz="1800" i="1" dirty="0" err="1">
                <a:solidFill>
                  <a:srgbClr val="FFFFFF"/>
                </a:solidFill>
                <a:latin typeface="Times New Roman" panose="02020603050405020304" pitchFamily="18" charset="0"/>
                <a:cs typeface="Times New Roman" panose="02020603050405020304" pitchFamily="18" charset="0"/>
              </a:rPr>
              <a:t>inches</a:t>
            </a:r>
            <a:r>
              <a:rPr lang="it-IT" altLang="it-IT" sz="1800" i="1" dirty="0">
                <a:solidFill>
                  <a:srgbClr val="FFFFFF"/>
                </a:solidFill>
                <a:latin typeface="Times New Roman" panose="02020603050405020304" pitchFamily="18" charset="0"/>
                <a:cs typeface="Times New Roman" panose="02020603050405020304" pitchFamily="18" charset="0"/>
              </a:rPr>
              <a:t> </a:t>
            </a:r>
            <a:r>
              <a:rPr lang="it-IT" altLang="it-IT" sz="1800" i="1" dirty="0" err="1">
                <a:solidFill>
                  <a:srgbClr val="FFFFFF"/>
                </a:solidFill>
                <a:latin typeface="Times New Roman" panose="02020603050405020304" pitchFamily="18" charset="0"/>
                <a:cs typeface="Times New Roman" panose="02020603050405020304" pitchFamily="18" charset="0"/>
              </a:rPr>
              <a:t>seven</a:t>
            </a:r>
            <a:r>
              <a:rPr lang="it-IT" altLang="it-IT" sz="1800" i="1" dirty="0">
                <a:solidFill>
                  <a:srgbClr val="FFFFFF"/>
                </a:solidFill>
                <a:latin typeface="Times New Roman" panose="02020603050405020304" pitchFamily="18" charset="0"/>
                <a:cs typeface="Times New Roman" panose="02020603050405020304" pitchFamily="18" charset="0"/>
              </a:rPr>
              <a:t> </a:t>
            </a:r>
            <a:r>
              <a:rPr lang="it-IT" altLang="it-IT" sz="1800" i="1" dirty="0" err="1">
                <a:solidFill>
                  <a:srgbClr val="FFFFFF"/>
                </a:solidFill>
                <a:latin typeface="Times New Roman" panose="02020603050405020304" pitchFamily="18" charset="0"/>
                <a:cs typeface="Times New Roman" panose="02020603050405020304" pitchFamily="18" charset="0"/>
              </a:rPr>
              <a:t>feet</a:t>
            </a:r>
            <a:r>
              <a:rPr lang="it-IT" altLang="it-IT" sz="1800" i="1" dirty="0">
                <a:solidFill>
                  <a:srgbClr val="FFFFFF"/>
                </a:solidFill>
                <a:latin typeface="Times New Roman" panose="02020603050405020304" pitchFamily="18" charset="0"/>
                <a:cs typeface="Times New Roman" panose="02020603050405020304" pitchFamily="18" charset="0"/>
              </a:rPr>
              <a:t> </a:t>
            </a:r>
            <a:r>
              <a:rPr lang="it-IT" altLang="it-IT" sz="1800" i="1" dirty="0" err="1">
                <a:solidFill>
                  <a:srgbClr val="FFFFFF"/>
                </a:solidFill>
                <a:latin typeface="Times New Roman" panose="02020603050405020304" pitchFamily="18" charset="0"/>
                <a:cs typeface="Times New Roman" panose="02020603050405020304" pitchFamily="18" charset="0"/>
              </a:rPr>
              <a:t>telescope</a:t>
            </a:r>
            <a:endParaRPr lang="en-US" altLang="it-IT" sz="1800" i="1" dirty="0">
              <a:solidFill>
                <a:srgbClr val="FFFFFF"/>
              </a:solidFill>
              <a:latin typeface="Times New Roman" panose="02020603050405020304" pitchFamily="18" charset="0"/>
              <a:cs typeface="Times New Roman" panose="02020603050405020304" pitchFamily="18" charset="0"/>
            </a:endParaRPr>
          </a:p>
        </p:txBody>
      </p:sp>
      <p:sp>
        <p:nvSpPr>
          <p:cNvPr id="61448" name="CasellaDiTesto 5"/>
          <p:cNvSpPr txBox="1">
            <a:spLocks noChangeArrowheads="1"/>
          </p:cNvSpPr>
          <p:nvPr/>
        </p:nvSpPr>
        <p:spPr bwMode="auto">
          <a:xfrm>
            <a:off x="165100" y="80963"/>
            <a:ext cx="8799513" cy="646112"/>
          </a:xfrm>
          <a:prstGeom prst="rect">
            <a:avLst/>
          </a:prstGeom>
          <a:solidFill>
            <a:schemeClr val="bg1">
              <a:lumMod val="50000"/>
            </a:schemeClr>
          </a:solidFill>
          <a:ln>
            <a:solidFill>
              <a:schemeClr val="bg1"/>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it-IT" sz="3600" dirty="0" smtClean="0">
                <a:solidFill>
                  <a:prstClr val="white"/>
                </a:solidFill>
                <a:latin typeface="Times New Roman" panose="02020603050405020304" pitchFamily="18" charset="0"/>
                <a:cs typeface="Times New Roman" panose="02020603050405020304" pitchFamily="18" charset="0"/>
              </a:rPr>
              <a:t>Discovery of Uranus</a:t>
            </a:r>
          </a:p>
        </p:txBody>
      </p:sp>
    </p:spTree>
    <p:extLst>
      <p:ext uri="{BB962C8B-B14F-4D97-AF65-F5344CB8AC3E}">
        <p14:creationId xmlns:p14="http://schemas.microsoft.com/office/powerpoint/2010/main" val="15880534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24" t="30046" b="2456"/>
          <a:stretch/>
        </p:blipFill>
        <p:spPr bwMode="auto">
          <a:xfrm>
            <a:off x="4716015" y="3624263"/>
            <a:ext cx="4424809" cy="3233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rot="20532723">
            <a:off x="7321550" y="3479800"/>
            <a:ext cx="360363" cy="1444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 name="CasellaDiTesto 3"/>
          <p:cNvSpPr txBox="1"/>
          <p:nvPr/>
        </p:nvSpPr>
        <p:spPr>
          <a:xfrm>
            <a:off x="179512" y="1004823"/>
            <a:ext cx="8878887" cy="3554819"/>
          </a:xfrm>
          <a:prstGeom prst="rect">
            <a:avLst/>
          </a:prstGeom>
          <a:noFill/>
        </p:spPr>
        <p:txBody>
          <a:bodyPr wrap="square">
            <a:spAutoFit/>
          </a:bodyPr>
          <a:lstStyle/>
          <a:p>
            <a:pPr eaLnBrk="1" fontAlgn="auto" hangingPunct="1">
              <a:spcBef>
                <a:spcPts val="0"/>
              </a:spcBef>
              <a:spcAft>
                <a:spcPts val="0"/>
              </a:spcAft>
              <a:defRPr/>
            </a:pPr>
            <a:r>
              <a:rPr lang="en-US" sz="2800" dirty="0">
                <a:solidFill>
                  <a:prstClr val="white"/>
                </a:solidFill>
                <a:latin typeface="Times New Roman" panose="02020603050405020304" pitchFamily="18" charset="0"/>
                <a:cs typeface="Times New Roman" panose="02020603050405020304" pitchFamily="18" charset="0"/>
              </a:rPr>
              <a:t>Solution of a </a:t>
            </a:r>
            <a:r>
              <a:rPr lang="en-US" sz="2800" i="1" dirty="0">
                <a:solidFill>
                  <a:prstClr val="white"/>
                </a:solidFill>
                <a:latin typeface="Times New Roman" panose="02020603050405020304" pitchFamily="18" charset="0"/>
                <a:cs typeface="Times New Roman" panose="02020603050405020304" pitchFamily="18" charset="0"/>
              </a:rPr>
              <a:t>N</a:t>
            </a:r>
            <a:r>
              <a:rPr lang="en-US" sz="2800" dirty="0">
                <a:solidFill>
                  <a:prstClr val="white"/>
                </a:solidFill>
                <a:latin typeface="Times New Roman" panose="02020603050405020304" pitchFamily="18" charset="0"/>
                <a:cs typeface="Times New Roman" panose="02020603050405020304" pitchFamily="18" charset="0"/>
              </a:rPr>
              <a:t>-body problem within Newtonian </a:t>
            </a:r>
            <a:r>
              <a:rPr lang="en-US" sz="2800" dirty="0" smtClean="0">
                <a:solidFill>
                  <a:prstClr val="white"/>
                </a:solidFill>
                <a:latin typeface="Times New Roman" panose="02020603050405020304" pitchFamily="18" charset="0"/>
                <a:cs typeface="Times New Roman" panose="02020603050405020304" pitchFamily="18" charset="0"/>
              </a:rPr>
              <a:t>mechanics:</a:t>
            </a:r>
            <a:endParaRPr lang="en-US" sz="2800" dirty="0">
              <a:solidFill>
                <a:prstClr val="white"/>
              </a:solidFill>
              <a:latin typeface="Times New Roman" panose="02020603050405020304" pitchFamily="18" charset="0"/>
              <a:cs typeface="Times New Roman" panose="02020603050405020304" pitchFamily="18" charset="0"/>
            </a:endParaRPr>
          </a:p>
          <a:p>
            <a:pPr marL="820737" indent="-457200" eaLnBrk="1" fontAlgn="auto" hangingPunct="1">
              <a:spcBef>
                <a:spcPts val="0"/>
              </a:spcBef>
              <a:spcAft>
                <a:spcPts val="0"/>
              </a:spcAft>
              <a:buFont typeface="Arial" panose="020B0604020202020204" pitchFamily="34" charset="0"/>
              <a:buChar char="•"/>
              <a:defRPr/>
            </a:pPr>
            <a:r>
              <a:rPr lang="en-US" sz="3200" dirty="0" smtClean="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law </a:t>
            </a:r>
            <a:r>
              <a:rPr lang="en-US" sz="32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of </a:t>
            </a:r>
            <a:r>
              <a:rPr lang="en-US" sz="3200" dirty="0" smtClean="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inertia</a:t>
            </a:r>
            <a:endParaRPr lang="en-US" sz="32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endParaRPr>
          </a:p>
          <a:p>
            <a:pPr marL="820737" indent="-457200" eaLnBrk="1" fontAlgn="auto" hangingPunct="1">
              <a:spcBef>
                <a:spcPts val="0"/>
              </a:spcBef>
              <a:spcAft>
                <a:spcPts val="0"/>
              </a:spcAft>
              <a:buFont typeface="Arial" panose="020B0604020202020204" pitchFamily="34" charset="0"/>
              <a:buChar char="•"/>
              <a:defRPr/>
            </a:pPr>
            <a:r>
              <a:rPr lang="en-US" sz="32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law of force</a:t>
            </a:r>
          </a:p>
          <a:p>
            <a:pPr marL="342900" indent="-342900" eaLnBrk="1" fontAlgn="auto" hangingPunct="1">
              <a:spcBef>
                <a:spcPts val="0"/>
              </a:spcBef>
              <a:spcAft>
                <a:spcPts val="0"/>
              </a:spcAft>
              <a:buFontTx/>
              <a:buAutoNum type="arabicParenR"/>
              <a:defRPr/>
            </a:pPr>
            <a:endParaRPr lang="en-US" sz="700" dirty="0">
              <a:solidFill>
                <a:prstClr val="white"/>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en-US" sz="2800" dirty="0">
                <a:solidFill>
                  <a:prstClr val="white"/>
                </a:solidFill>
                <a:latin typeface="Times New Roman" panose="02020603050405020304" pitchFamily="18" charset="0"/>
                <a:cs typeface="Times New Roman" panose="02020603050405020304" pitchFamily="18" charset="0"/>
              </a:rPr>
              <a:t>with </a:t>
            </a:r>
            <a:r>
              <a:rPr lang="en-US" sz="2800" i="1" dirty="0">
                <a:solidFill>
                  <a:prstClr val="white"/>
                </a:solidFill>
                <a:latin typeface="Times New Roman" panose="02020603050405020304" pitchFamily="18" charset="0"/>
                <a:cs typeface="Times New Roman" panose="02020603050405020304" pitchFamily="18" charset="0"/>
              </a:rPr>
              <a:t>N</a:t>
            </a:r>
            <a:r>
              <a:rPr lang="en-US" sz="2800" dirty="0">
                <a:solidFill>
                  <a:prstClr val="white"/>
                </a:solidFill>
                <a:latin typeface="Times New Roman" panose="02020603050405020304" pitchFamily="18" charset="0"/>
                <a:cs typeface="Times New Roman" panose="02020603050405020304" pitchFamily="18" charset="0"/>
              </a:rPr>
              <a:t> = number of meaningful </a:t>
            </a:r>
            <a:r>
              <a:rPr lang="en-US" sz="2800" dirty="0" smtClean="0">
                <a:solidFill>
                  <a:prstClr val="white"/>
                </a:solidFill>
                <a:latin typeface="Times New Roman" panose="02020603050405020304" pitchFamily="18" charset="0"/>
                <a:cs typeface="Times New Roman" panose="02020603050405020304" pitchFamily="18" charset="0"/>
              </a:rPr>
              <a:t>actors </a:t>
            </a:r>
            <a:br>
              <a:rPr lang="en-US" sz="2800" dirty="0" smtClean="0">
                <a:solidFill>
                  <a:prstClr val="white"/>
                </a:solidFill>
                <a:latin typeface="Times New Roman" panose="02020603050405020304" pitchFamily="18" charset="0"/>
                <a:cs typeface="Times New Roman" panose="02020603050405020304" pitchFamily="18" charset="0"/>
              </a:rPr>
            </a:br>
            <a:r>
              <a:rPr lang="en-US" sz="2800" dirty="0" smtClean="0">
                <a:solidFill>
                  <a:prstClr val="white"/>
                </a:solidFill>
                <a:latin typeface="Times New Roman" panose="02020603050405020304" pitchFamily="18" charset="0"/>
                <a:cs typeface="Times New Roman" panose="02020603050405020304" pitchFamily="18" charset="0"/>
              </a:rPr>
              <a:t>(Sun + known planets).</a:t>
            </a:r>
            <a:endParaRPr lang="en-US" sz="2800" dirty="0">
              <a:solidFill>
                <a:prstClr val="white"/>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en-US" sz="1400" dirty="0">
              <a:solidFill>
                <a:prstClr val="white"/>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en-US" sz="2800" dirty="0">
                <a:solidFill>
                  <a:prstClr val="white"/>
                </a:solidFill>
                <a:latin typeface="Times New Roman" panose="02020603050405020304" pitchFamily="18" charset="0"/>
                <a:cs typeface="Times New Roman" panose="02020603050405020304" pitchFamily="18" charset="0"/>
              </a:rPr>
              <a:t>The computed speed of </a:t>
            </a:r>
            <a:r>
              <a:rPr lang="en-US" sz="2800" dirty="0" smtClean="0">
                <a:solidFill>
                  <a:prstClr val="white"/>
                </a:solidFill>
                <a:latin typeface="Times New Roman" panose="02020603050405020304" pitchFamily="18" charset="0"/>
                <a:cs typeface="Times New Roman" panose="02020603050405020304" pitchFamily="18" charset="0"/>
              </a:rPr>
              <a:t>Uranus</a:t>
            </a:r>
            <a:r>
              <a:rPr lang="en-US" sz="2800" dirty="0">
                <a:solidFill>
                  <a:prstClr val="white"/>
                </a:solidFill>
                <a:latin typeface="Times New Roman" panose="02020603050405020304" pitchFamily="18" charset="0"/>
                <a:cs typeface="Times New Roman" panose="02020603050405020304" pitchFamily="18" charset="0"/>
              </a:rPr>
              <a:t/>
            </a:r>
            <a:br>
              <a:rPr lang="en-US" sz="2800" dirty="0">
                <a:solidFill>
                  <a:prstClr val="white"/>
                </a:solidFill>
                <a:latin typeface="Times New Roman" panose="02020603050405020304" pitchFamily="18" charset="0"/>
                <a:cs typeface="Times New Roman" panose="02020603050405020304" pitchFamily="18" charset="0"/>
              </a:rPr>
            </a:br>
            <a:r>
              <a:rPr lang="en-US" sz="2800" dirty="0">
                <a:solidFill>
                  <a:prstClr val="white"/>
                </a:solidFill>
                <a:latin typeface="Times New Roman" panose="02020603050405020304" pitchFamily="18" charset="0"/>
                <a:cs typeface="Times New Roman" panose="02020603050405020304" pitchFamily="18" charset="0"/>
              </a:rPr>
              <a:t>did not </a:t>
            </a:r>
            <a:r>
              <a:rPr lang="en-US" sz="2800" dirty="0" smtClean="0">
                <a:solidFill>
                  <a:prstClr val="white"/>
                </a:solidFill>
                <a:latin typeface="Times New Roman" panose="02020603050405020304" pitchFamily="18" charset="0"/>
                <a:cs typeface="Times New Roman" panose="02020603050405020304" pitchFamily="18" charset="0"/>
              </a:rPr>
              <a:t>match observations</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5" name="Rettangolo 4"/>
          <p:cNvSpPr/>
          <p:nvPr/>
        </p:nvSpPr>
        <p:spPr>
          <a:xfrm rot="20532723">
            <a:off x="7283450" y="3586163"/>
            <a:ext cx="319088" cy="1127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634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4948238"/>
            <a:ext cx="420688" cy="280987"/>
          </a:xfrm>
          <a:prstGeom prst="rect">
            <a:avLst/>
          </a:prstGeom>
          <a:solidFill>
            <a:schemeClr val="tx1"/>
          </a:solidFill>
          <a:ln w="9525">
            <a:solidFill>
              <a:schemeClr val="tx1"/>
            </a:solidFill>
            <a:miter lim="800000"/>
            <a:headEnd/>
            <a:tailEnd/>
          </a:ln>
        </p:spPr>
      </p:pic>
      <p:cxnSp>
        <p:nvCxnSpPr>
          <p:cNvPr id="7" name="Connettore 2 6"/>
          <p:cNvCxnSpPr/>
          <p:nvPr/>
        </p:nvCxnSpPr>
        <p:spPr>
          <a:xfrm flipV="1">
            <a:off x="4824351" y="4470261"/>
            <a:ext cx="216024" cy="1119113"/>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flipV="1">
            <a:off x="7396872" y="3428208"/>
            <a:ext cx="1063560" cy="318546"/>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3497" name="CasellaDiTesto 13"/>
          <p:cNvSpPr txBox="1">
            <a:spLocks noChangeArrowheads="1"/>
          </p:cNvSpPr>
          <p:nvPr/>
        </p:nvSpPr>
        <p:spPr bwMode="auto">
          <a:xfrm>
            <a:off x="6803082" y="3068960"/>
            <a:ext cx="1657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80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slower</a:t>
            </a:r>
            <a:endParaRPr lang="en-US" altLang="it-IT" sz="280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8" name="Rettangolo 7"/>
          <p:cNvSpPr/>
          <p:nvPr/>
        </p:nvSpPr>
        <p:spPr>
          <a:xfrm>
            <a:off x="239713" y="109538"/>
            <a:ext cx="8724900" cy="646112"/>
          </a:xfrm>
          <a:prstGeom prst="rect">
            <a:avLst/>
          </a:prstGeom>
          <a:solidFill>
            <a:schemeClr val="bg1">
              <a:lumMod val="50000"/>
            </a:schemeClr>
          </a:solidFill>
          <a:ln>
            <a:solidFill>
              <a:schemeClr val="bg1"/>
            </a:solidFill>
          </a:ln>
        </p:spPr>
        <p:txBody>
          <a:bodyPr>
            <a:spAutoFit/>
          </a:bodyPr>
          <a:lstStyle/>
          <a:p>
            <a:pPr algn="ctr">
              <a:defRPr/>
            </a:pPr>
            <a:r>
              <a:rPr lang="en-US" sz="3600" dirty="0">
                <a:solidFill>
                  <a:prstClr val="white"/>
                </a:solidFill>
                <a:latin typeface="Times New Roman" panose="02020603050405020304" pitchFamily="18" charset="0"/>
                <a:cs typeface="Times New Roman" panose="02020603050405020304" pitchFamily="18" charset="0"/>
              </a:rPr>
              <a:t>Calculation of </a:t>
            </a:r>
            <a:r>
              <a:rPr lang="en-US" sz="3600" dirty="0" smtClean="0">
                <a:solidFill>
                  <a:prstClr val="white"/>
                </a:solidFill>
                <a:latin typeface="Times New Roman" panose="02020603050405020304" pitchFamily="18" charset="0"/>
                <a:cs typeface="Times New Roman" panose="02020603050405020304" pitchFamily="18" charset="0"/>
              </a:rPr>
              <a:t>Uranus </a:t>
            </a:r>
            <a:r>
              <a:rPr lang="en-US" sz="3600" dirty="0">
                <a:solidFill>
                  <a:prstClr val="white"/>
                </a:solidFill>
                <a:latin typeface="Times New Roman" panose="02020603050405020304" pitchFamily="18" charset="0"/>
                <a:cs typeface="Times New Roman" panose="02020603050405020304" pitchFamily="18" charset="0"/>
              </a:rPr>
              <a:t>orbital parameters</a:t>
            </a:r>
          </a:p>
        </p:txBody>
      </p:sp>
      <p:sp>
        <p:nvSpPr>
          <p:cNvPr id="2" name="Rettangolo 1"/>
          <p:cNvSpPr/>
          <p:nvPr/>
        </p:nvSpPr>
        <p:spPr>
          <a:xfrm>
            <a:off x="4722019" y="3573016"/>
            <a:ext cx="288032" cy="2114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4" name="Rettangolo 13"/>
          <p:cNvSpPr/>
          <p:nvPr/>
        </p:nvSpPr>
        <p:spPr>
          <a:xfrm>
            <a:off x="4559503" y="5151627"/>
            <a:ext cx="288032" cy="2114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63498" name="CasellaDiTesto 14"/>
          <p:cNvSpPr txBox="1">
            <a:spLocks noChangeArrowheads="1"/>
          </p:cNvSpPr>
          <p:nvPr/>
        </p:nvSpPr>
        <p:spPr bwMode="auto">
          <a:xfrm>
            <a:off x="3779912" y="5138961"/>
            <a:ext cx="16557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80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faster</a:t>
            </a:r>
            <a:endParaRPr lang="en-US" altLang="it-IT" sz="280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9681895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8163" y="2232992"/>
            <a:ext cx="6065837"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028826"/>
            <a:ext cx="3328987" cy="44021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rot="20532723">
            <a:off x="7321550" y="3579192"/>
            <a:ext cx="360363" cy="1444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63493" name="CasellaDiTesto 3"/>
          <p:cNvSpPr txBox="1">
            <a:spLocks noChangeArrowheads="1"/>
          </p:cNvSpPr>
          <p:nvPr/>
        </p:nvSpPr>
        <p:spPr bwMode="auto">
          <a:xfrm>
            <a:off x="107950" y="149225"/>
            <a:ext cx="8856663" cy="646113"/>
          </a:xfrm>
          <a:prstGeom prst="rect">
            <a:avLst/>
          </a:prstGeom>
          <a:solidFill>
            <a:schemeClr val="bg1">
              <a:lumMod val="50000"/>
            </a:schemeClr>
          </a:solidFill>
          <a:ln>
            <a:solidFill>
              <a:schemeClr val="bg1"/>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it-IT" sz="3600" dirty="0" smtClean="0">
                <a:solidFill>
                  <a:prstClr val="white"/>
                </a:solidFill>
                <a:latin typeface="Times New Roman" panose="02020603050405020304" pitchFamily="18" charset="0"/>
                <a:cs typeface="Times New Roman" panose="02020603050405020304" pitchFamily="18" charset="0"/>
              </a:rPr>
              <a:t>Way out: an unknown body perturbing Uranus</a:t>
            </a:r>
            <a:endParaRPr lang="en-US" altLang="it-IT" sz="1200" dirty="0" smtClean="0">
              <a:solidFill>
                <a:prstClr val="white"/>
              </a:solidFill>
              <a:latin typeface="Times New Roman" panose="02020603050405020304" pitchFamily="18" charset="0"/>
              <a:cs typeface="Times New Roman" panose="02020603050405020304" pitchFamily="18" charset="0"/>
            </a:endParaRPr>
          </a:p>
        </p:txBody>
      </p:sp>
      <p:sp>
        <p:nvSpPr>
          <p:cNvPr id="64519" name="Rettangolo 4"/>
          <p:cNvSpPr>
            <a:spLocks noChangeArrowheads="1"/>
          </p:cNvSpPr>
          <p:nvPr/>
        </p:nvSpPr>
        <p:spPr bwMode="auto">
          <a:xfrm>
            <a:off x="804068" y="1596761"/>
            <a:ext cx="1936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it-IT" sz="1800" dirty="0">
                <a:solidFill>
                  <a:srgbClr val="FFFFFF"/>
                </a:solidFill>
                <a:latin typeface="Times New Roman" panose="02020603050405020304" pitchFamily="18" charset="0"/>
                <a:cs typeface="Times New Roman" panose="02020603050405020304" pitchFamily="18" charset="0"/>
              </a:rPr>
              <a:t>Urbain Le Verrier </a:t>
            </a:r>
            <a:endParaRPr lang="en-US" altLang="it-IT" sz="1800" dirty="0">
              <a:solidFill>
                <a:srgbClr val="FFFFFF"/>
              </a:solidFill>
              <a:latin typeface="Times New Roman" panose="02020603050405020304" pitchFamily="18" charset="0"/>
              <a:cs typeface="Times New Roman" panose="02020603050405020304" pitchFamily="18" charset="0"/>
            </a:endParaRPr>
          </a:p>
        </p:txBody>
      </p:sp>
      <p:sp>
        <p:nvSpPr>
          <p:cNvPr id="63497" name="CasellaDiTesto 1"/>
          <p:cNvSpPr txBox="1">
            <a:spLocks noChangeArrowheads="1"/>
          </p:cNvSpPr>
          <p:nvPr/>
        </p:nvSpPr>
        <p:spPr bwMode="auto">
          <a:xfrm>
            <a:off x="5292725" y="4176092"/>
            <a:ext cx="15113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it-IT" altLang="it-IT" sz="2400" dirty="0" err="1"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Uranus</a:t>
            </a:r>
            <a:endParaRPr lang="it-IT" altLang="it-IT" sz="240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64522" name="CasellaDiTesto 9"/>
          <p:cNvSpPr txBox="1">
            <a:spLocks noChangeArrowheads="1"/>
          </p:cNvSpPr>
          <p:nvPr/>
        </p:nvSpPr>
        <p:spPr bwMode="auto">
          <a:xfrm>
            <a:off x="4492352" y="3138735"/>
            <a:ext cx="1807840"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24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Arial" panose="020B0604020202020204" pitchFamily="34" charset="0"/>
              </a:rPr>
              <a:t>perturber</a:t>
            </a:r>
            <a:endParaRPr lang="it-IT" altLang="it-IT" sz="24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Arial" panose="020B0604020202020204" pitchFamily="34" charset="0"/>
            </a:endParaRPr>
          </a:p>
        </p:txBody>
      </p:sp>
      <p:pic>
        <p:nvPicPr>
          <p:cNvPr id="124931" name="Picture 3" descr="C:\Users\Capaccioli\Desktop\Immagine2.pn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l="8988" b="10521"/>
          <a:stretch/>
        </p:blipFill>
        <p:spPr bwMode="auto">
          <a:xfrm>
            <a:off x="0" y="4076701"/>
            <a:ext cx="2557339" cy="2781300"/>
          </a:xfrm>
          <a:prstGeom prst="rect">
            <a:avLst/>
          </a:prstGeom>
          <a:noFill/>
          <a:extLst>
            <a:ext uri="{909E8E84-426E-40DD-AFC4-6F175D3DCCD1}">
              <a14:hiddenFill xmlns:a14="http://schemas.microsoft.com/office/drawing/2010/main">
                <a:solidFill>
                  <a:srgbClr val="FFFFFF"/>
                </a:solidFill>
              </a14:hiddenFill>
            </a:ext>
          </a:extLst>
        </p:spPr>
      </p:pic>
      <p:sp>
        <p:nvSpPr>
          <p:cNvPr id="64520" name="Rettangolo 8"/>
          <p:cNvSpPr>
            <a:spLocks noChangeArrowheads="1"/>
          </p:cNvSpPr>
          <p:nvPr/>
        </p:nvSpPr>
        <p:spPr bwMode="auto">
          <a:xfrm>
            <a:off x="35957" y="6420785"/>
            <a:ext cx="12427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800" dirty="0" smtClean="0">
                <a:solidFill>
                  <a:prstClr val="white"/>
                </a:solidFill>
                <a:latin typeface="Times New Roman" panose="02020603050405020304" pitchFamily="18" charset="0"/>
                <a:cs typeface="Times New Roman" panose="02020603050405020304" pitchFamily="18" charset="0"/>
              </a:rPr>
              <a:t>J.C</a:t>
            </a:r>
            <a:r>
              <a:rPr lang="en-US" altLang="it-IT" sz="1800" dirty="0">
                <a:solidFill>
                  <a:prstClr val="white"/>
                </a:solidFill>
                <a:latin typeface="Times New Roman" panose="02020603050405020304" pitchFamily="18" charset="0"/>
                <a:cs typeface="Times New Roman" panose="02020603050405020304" pitchFamily="18" charset="0"/>
              </a:rPr>
              <a:t>. Adams</a:t>
            </a:r>
          </a:p>
        </p:txBody>
      </p:sp>
    </p:spTree>
    <p:extLst>
      <p:ext uri="{BB962C8B-B14F-4D97-AF65-F5344CB8AC3E}">
        <p14:creationId xmlns:p14="http://schemas.microsoft.com/office/powerpoint/2010/main" val="23205779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9" name="Rettangolo 2"/>
          <p:cNvSpPr>
            <a:spLocks noChangeArrowheads="1"/>
          </p:cNvSpPr>
          <p:nvPr/>
        </p:nvSpPr>
        <p:spPr bwMode="auto">
          <a:xfrm>
            <a:off x="3276600" y="869950"/>
            <a:ext cx="56657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it-IT" sz="2400" dirty="0">
                <a:solidFill>
                  <a:srgbClr val="FFFFFF"/>
                </a:solidFill>
                <a:latin typeface="Times New Roman" panose="02020603050405020304" pitchFamily="18" charset="0"/>
                <a:cs typeface="Times New Roman" panose="02020603050405020304" pitchFamily="18" charset="0"/>
              </a:rPr>
              <a:t>Discovery of Neptune by J</a:t>
            </a:r>
            <a:r>
              <a:rPr lang="en-US" altLang="it-IT" sz="2400" dirty="0" smtClean="0">
                <a:solidFill>
                  <a:srgbClr val="FFFFFF"/>
                </a:solidFill>
                <a:latin typeface="Times New Roman" panose="02020603050405020304" pitchFamily="18" charset="0"/>
                <a:cs typeface="Times New Roman" panose="02020603050405020304" pitchFamily="18" charset="0"/>
              </a:rPr>
              <a:t>. Galle </a:t>
            </a:r>
            <a:r>
              <a:rPr lang="en-US" altLang="it-IT" sz="2400" dirty="0">
                <a:solidFill>
                  <a:srgbClr val="FFFFFF"/>
                </a:solidFill>
                <a:latin typeface="Times New Roman" panose="02020603050405020304" pitchFamily="18" charset="0"/>
                <a:cs typeface="Times New Roman" panose="02020603050405020304" pitchFamily="18" charset="0"/>
              </a:rPr>
              <a:t>&amp; </a:t>
            </a:r>
            <a:br>
              <a:rPr lang="en-US" altLang="it-IT" sz="2400" dirty="0">
                <a:solidFill>
                  <a:srgbClr val="FFFFFF"/>
                </a:solidFill>
                <a:latin typeface="Times New Roman" panose="02020603050405020304" pitchFamily="18" charset="0"/>
                <a:cs typeface="Times New Roman" panose="02020603050405020304" pitchFamily="18" charset="0"/>
              </a:rPr>
            </a:br>
            <a:r>
              <a:rPr lang="en-US" altLang="it-IT" sz="2400" dirty="0">
                <a:solidFill>
                  <a:srgbClr val="FFFFFF"/>
                </a:solidFill>
                <a:latin typeface="Times New Roman" panose="02020603050405020304" pitchFamily="18" charset="0"/>
                <a:cs typeface="Times New Roman" panose="02020603050405020304" pitchFamily="18" charset="0"/>
              </a:rPr>
              <a:t>H</a:t>
            </a:r>
            <a:r>
              <a:rPr lang="en-US" altLang="it-IT" sz="2400" dirty="0" smtClean="0">
                <a:solidFill>
                  <a:srgbClr val="FFFFFF"/>
                </a:solidFill>
                <a:latin typeface="Times New Roman" panose="02020603050405020304" pitchFamily="18" charset="0"/>
                <a:cs typeface="Times New Roman" panose="02020603050405020304" pitchFamily="18" charset="0"/>
              </a:rPr>
              <a:t>. </a:t>
            </a:r>
            <a:r>
              <a:rPr lang="en-US" altLang="it-IT" sz="2400" dirty="0" err="1" smtClean="0">
                <a:solidFill>
                  <a:srgbClr val="FFFFFF"/>
                </a:solidFill>
                <a:latin typeface="Times New Roman" panose="02020603050405020304" pitchFamily="18" charset="0"/>
                <a:cs typeface="Times New Roman" panose="02020603050405020304" pitchFamily="18" charset="0"/>
              </a:rPr>
              <a:t>d'Arrest</a:t>
            </a:r>
            <a:r>
              <a:rPr lang="en-US" altLang="it-IT" sz="2400" dirty="0" smtClean="0">
                <a:solidFill>
                  <a:srgbClr val="FFFFFF"/>
                </a:solidFill>
                <a:latin typeface="Times New Roman" panose="02020603050405020304" pitchFamily="18" charset="0"/>
                <a:cs typeface="Times New Roman" panose="02020603050405020304" pitchFamily="18" charset="0"/>
              </a:rPr>
              <a:t> </a:t>
            </a:r>
            <a:r>
              <a:rPr lang="en-US" altLang="it-IT" sz="2400" dirty="0">
                <a:solidFill>
                  <a:srgbClr val="FFFFFF"/>
                </a:solidFill>
                <a:latin typeface="Times New Roman" panose="02020603050405020304" pitchFamily="18" charset="0"/>
                <a:cs typeface="Times New Roman" panose="02020603050405020304" pitchFamily="18" charset="0"/>
              </a:rPr>
              <a:t>at Berlin Observatory</a:t>
            </a:r>
          </a:p>
        </p:txBody>
      </p:sp>
      <p:sp>
        <p:nvSpPr>
          <p:cNvPr id="65541" name="Rettangolo 4"/>
          <p:cNvSpPr>
            <a:spLocks noChangeArrowheads="1"/>
          </p:cNvSpPr>
          <p:nvPr/>
        </p:nvSpPr>
        <p:spPr bwMode="auto">
          <a:xfrm>
            <a:off x="3276600" y="1662113"/>
            <a:ext cx="56515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fr-FR" altLang="it-IT" sz="2400" dirty="0">
                <a:solidFill>
                  <a:srgbClr val="FFC000"/>
                </a:solidFill>
                <a:latin typeface="Times New Roman" panose="02020603050405020304" pitchFamily="18" charset="0"/>
                <a:cs typeface="Times New Roman" panose="02020603050405020304" pitchFamily="18" charset="0"/>
              </a:rPr>
              <a:t> </a:t>
            </a:r>
            <a:r>
              <a:rPr lang="fr-FR" altLang="it-IT" sz="2400" dirty="0">
                <a:ln w="1905"/>
                <a:solidFill>
                  <a:srgbClr val="FFC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a:t>
            </a:r>
            <a:r>
              <a:rPr lang="fr-FR" altLang="it-IT" sz="2400" i="1" dirty="0">
                <a:ln w="1905"/>
                <a:solidFill>
                  <a:srgbClr val="FFC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la planète dont le lieu que vous </a:t>
            </a:r>
            <a:br>
              <a:rPr lang="fr-FR" altLang="it-IT" sz="2400" i="1" dirty="0">
                <a:ln w="1905"/>
                <a:solidFill>
                  <a:srgbClr val="FFC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br>
            <a:r>
              <a:rPr lang="fr-FR" altLang="it-IT" sz="2400" i="1" dirty="0">
                <a:ln w="1905"/>
                <a:solidFill>
                  <a:srgbClr val="FFC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avez [calculé] existe vraiment</a:t>
            </a:r>
            <a:r>
              <a:rPr lang="fr-FR" altLang="it-IT" sz="2400" dirty="0">
                <a:ln w="1905"/>
                <a:solidFill>
                  <a:srgbClr val="FFC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en-US" altLang="it-IT" sz="2400" dirty="0">
              <a:ln w="1905"/>
              <a:solidFill>
                <a:srgbClr val="FFC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65543" name="Rettangolo 5"/>
          <p:cNvSpPr>
            <a:spLocks noChangeArrowheads="1"/>
          </p:cNvSpPr>
          <p:nvPr/>
        </p:nvSpPr>
        <p:spPr bwMode="auto">
          <a:xfrm>
            <a:off x="1727770" y="5884900"/>
            <a:ext cx="8803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sz="1600" dirty="0" err="1">
                <a:solidFill>
                  <a:prstClr val="white"/>
                </a:solidFill>
                <a:latin typeface="Arial" panose="020B0604020202020204" pitchFamily="34" charset="0"/>
              </a:rPr>
              <a:t>J.Galle</a:t>
            </a:r>
            <a:r>
              <a:rPr lang="en-US" altLang="it-IT" sz="1600" dirty="0">
                <a:solidFill>
                  <a:prstClr val="white"/>
                </a:solidFill>
                <a:latin typeface="Arial" panose="020B0604020202020204" pitchFamily="34" charset="0"/>
              </a:rPr>
              <a:t> </a:t>
            </a:r>
          </a:p>
        </p:txBody>
      </p:sp>
      <p:pic>
        <p:nvPicPr>
          <p:cNvPr id="67586" name="Picture 4" descr="Neptu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627484"/>
            <a:ext cx="4552950" cy="44577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CasellaDiTesto 3"/>
          <p:cNvSpPr txBox="1">
            <a:spLocks noChangeArrowheads="1"/>
          </p:cNvSpPr>
          <p:nvPr/>
        </p:nvSpPr>
        <p:spPr bwMode="auto">
          <a:xfrm>
            <a:off x="130175" y="119063"/>
            <a:ext cx="8834438" cy="646112"/>
          </a:xfrm>
          <a:prstGeom prst="rect">
            <a:avLst/>
          </a:prstGeom>
          <a:solidFill>
            <a:schemeClr val="bg1">
              <a:lumMod val="50000"/>
            </a:schemeClr>
          </a:solidFill>
          <a:ln>
            <a:solidFill>
              <a:schemeClr val="bg1"/>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it-IT" sz="3600" dirty="0" smtClean="0">
                <a:solidFill>
                  <a:prstClr val="white"/>
                </a:solidFill>
                <a:latin typeface="Times New Roman" panose="02020603050405020304" pitchFamily="18" charset="0"/>
                <a:cs typeface="Times New Roman" panose="02020603050405020304" pitchFamily="18" charset="0"/>
              </a:rPr>
              <a:t>The “dark” ingredient is identified</a:t>
            </a:r>
          </a:p>
        </p:txBody>
      </p:sp>
      <p:sp>
        <p:nvSpPr>
          <p:cNvPr id="65546" name="CasellaDiTesto 1"/>
          <p:cNvSpPr txBox="1">
            <a:spLocks noChangeArrowheads="1"/>
          </p:cNvSpPr>
          <p:nvPr/>
        </p:nvSpPr>
        <p:spPr bwMode="auto">
          <a:xfrm>
            <a:off x="130175" y="1126723"/>
            <a:ext cx="18081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dirty="0" err="1">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Neptune</a:t>
            </a:r>
            <a:endParaRPr lang="it-IT" altLang="it-IT"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endParaRPr>
          </a:p>
        </p:txBody>
      </p:sp>
      <p:sp>
        <p:nvSpPr>
          <p:cNvPr id="2" name="Rettangolo 1"/>
          <p:cNvSpPr/>
          <p:nvPr/>
        </p:nvSpPr>
        <p:spPr>
          <a:xfrm>
            <a:off x="2051720" y="6402814"/>
            <a:ext cx="1883849" cy="338554"/>
          </a:xfrm>
          <a:prstGeom prst="rect">
            <a:avLst/>
          </a:prstGeom>
        </p:spPr>
        <p:txBody>
          <a:bodyPr wrap="none">
            <a:spAutoFit/>
          </a:bodyPr>
          <a:lstStyle/>
          <a:p>
            <a:r>
              <a:rPr lang="it-IT" sz="1600" dirty="0" err="1">
                <a:solidFill>
                  <a:prstClr val="white"/>
                </a:solidFill>
              </a:rPr>
              <a:t>Berlin</a:t>
            </a:r>
            <a:r>
              <a:rPr lang="it-IT" sz="1600" dirty="0">
                <a:solidFill>
                  <a:prstClr val="white"/>
                </a:solidFill>
              </a:rPr>
              <a:t> Observatory</a:t>
            </a:r>
          </a:p>
        </p:txBody>
      </p:sp>
      <p:pic>
        <p:nvPicPr>
          <p:cNvPr id="9" name="Picture 4" descr="File:JohannGalle.jpg">
            <a:hlinkClick r:id="rId3"/>
          </p:cNvPr>
          <p:cNvPicPr>
            <a:picLocks noChangeAspect="1" noChangeArrowheads="1"/>
          </p:cNvPicPr>
          <p:nvPr/>
        </p:nvPicPr>
        <p:blipFill>
          <a:blip r:embed="rId4" cstate="print"/>
          <a:srcRect/>
          <a:stretch>
            <a:fillRect/>
          </a:stretch>
        </p:blipFill>
        <p:spPr bwMode="auto">
          <a:xfrm>
            <a:off x="126130" y="4112837"/>
            <a:ext cx="1643074" cy="1941340"/>
          </a:xfrm>
          <a:prstGeom prst="rect">
            <a:avLst/>
          </a:prstGeom>
          <a:solidFill>
            <a:srgbClr val="FFFFFF">
              <a:shade val="85000"/>
            </a:srgbClr>
          </a:solidFill>
          <a:ln w="9525" cap="rnd">
            <a:solidFill>
              <a:schemeClr val="bg1">
                <a:lumMod val="75000"/>
              </a:schemeClr>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553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0488" y="2686050"/>
            <a:ext cx="5041900" cy="4011613"/>
          </a:xfrm>
          <a:prstGeom prst="rect">
            <a:avLst/>
          </a:prstGeom>
          <a:solidFill>
            <a:schemeClr val="bg1"/>
          </a:solidFill>
          <a:ln w="9525">
            <a:solidFill>
              <a:schemeClr val="bg1"/>
            </a:solidFill>
            <a:miter lim="800000"/>
            <a:headEnd/>
            <a:tailEnd/>
          </a:ln>
        </p:spPr>
      </p:pic>
    </p:spTree>
    <p:extLst>
      <p:ext uri="{BB962C8B-B14F-4D97-AF65-F5344CB8AC3E}">
        <p14:creationId xmlns:p14="http://schemas.microsoft.com/office/powerpoint/2010/main" val="39542748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8610" name="Picture 12" descr="http://bolide.lamost.org/pic/UnkownGravity1.jpg"/>
          <p:cNvPicPr>
            <a:picLocks noChangeAspect="1" noChangeArrowheads="1"/>
          </p:cNvPicPr>
          <p:nvPr/>
        </p:nvPicPr>
        <p:blipFill>
          <a:blip r:embed="rId2"/>
          <a:srcRect r="26884"/>
          <a:stretch>
            <a:fillRect/>
          </a:stretch>
        </p:blipFill>
        <p:spPr bwMode="auto">
          <a:xfrm>
            <a:off x="5329238" y="944563"/>
            <a:ext cx="3816350" cy="2628900"/>
          </a:xfrm>
          <a:prstGeom prst="rect">
            <a:avLst/>
          </a:prstGeom>
          <a:solidFill>
            <a:schemeClr val="tx1">
              <a:lumMod val="85000"/>
              <a:lumOff val="15000"/>
            </a:schemeClr>
          </a:solidFill>
          <a:ln w="9525">
            <a:solidFill>
              <a:srgbClr val="000000"/>
            </a:solidFill>
            <a:miter lim="800000"/>
            <a:headEnd/>
            <a:tailEnd/>
          </a:ln>
        </p:spPr>
      </p:pic>
      <p:sp>
        <p:nvSpPr>
          <p:cNvPr id="66563" name="Rettangolo 3"/>
          <p:cNvSpPr>
            <a:spLocks noChangeArrowheads="1"/>
          </p:cNvSpPr>
          <p:nvPr/>
        </p:nvSpPr>
        <p:spPr bwMode="auto">
          <a:xfrm>
            <a:off x="180975" y="1068388"/>
            <a:ext cx="8964613"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it-IT"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Precession of Mercury perihelion </a:t>
            </a:r>
          </a:p>
          <a:p>
            <a:pPr eaLnBrk="1" hangingPunct="1">
              <a:spcBef>
                <a:spcPct val="0"/>
              </a:spcBef>
              <a:buFontTx/>
              <a:buNone/>
            </a:pPr>
            <a:endParaRPr lang="en-US" altLang="it-IT" sz="1800" dirty="0">
              <a:solidFill>
                <a:srgbClr val="FFFFFF"/>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it-IT" sz="2800" dirty="0">
                <a:solidFill>
                  <a:srgbClr val="FFFFFF"/>
                </a:solidFill>
                <a:latin typeface="Times New Roman" panose="02020603050405020304" pitchFamily="18" charset="0"/>
                <a:cs typeface="Times New Roman" panose="02020603050405020304" pitchFamily="18" charset="0"/>
              </a:rPr>
              <a:t>As seen from Earth, </a:t>
            </a:r>
            <a:r>
              <a:rPr lang="en-US" altLang="it-IT" sz="2800" dirty="0" smtClean="0">
                <a:solidFill>
                  <a:srgbClr val="FFFFFF"/>
                </a:solidFill>
                <a:latin typeface="Times New Roman" panose="02020603050405020304" pitchFamily="18" charset="0"/>
                <a:cs typeface="Times New Roman" panose="02020603050405020304" pitchFamily="18" charset="0"/>
              </a:rPr>
              <a:t>the orbit of Mercury </a:t>
            </a:r>
          </a:p>
          <a:p>
            <a:pPr eaLnBrk="1" hangingPunct="1">
              <a:spcBef>
                <a:spcPct val="0"/>
              </a:spcBef>
              <a:buFontTx/>
              <a:buNone/>
            </a:pPr>
            <a:r>
              <a:rPr lang="en-US" altLang="it-IT" sz="2800" dirty="0" smtClean="0">
                <a:solidFill>
                  <a:srgbClr val="FFFFFF"/>
                </a:solidFill>
                <a:latin typeface="Times New Roman" panose="02020603050405020304" pitchFamily="18" charset="0"/>
                <a:cs typeface="Times New Roman" panose="02020603050405020304" pitchFamily="18" charset="0"/>
              </a:rPr>
              <a:t>precedes </a:t>
            </a:r>
            <a:r>
              <a:rPr lang="en-US" altLang="it-IT" sz="2800" dirty="0">
                <a:solidFill>
                  <a:srgbClr val="FFFFFF"/>
                </a:solidFill>
                <a:latin typeface="Times New Roman" panose="02020603050405020304" pitchFamily="18" charset="0"/>
                <a:cs typeface="Times New Roman" panose="02020603050405020304" pitchFamily="18" charset="0"/>
              </a:rPr>
              <a:t>by 5600″/century.</a:t>
            </a:r>
            <a:br>
              <a:rPr lang="en-US" altLang="it-IT" sz="2800" dirty="0">
                <a:solidFill>
                  <a:srgbClr val="FFFFFF"/>
                </a:solidFill>
                <a:latin typeface="Times New Roman" panose="02020603050405020304" pitchFamily="18" charset="0"/>
                <a:cs typeface="Times New Roman" panose="02020603050405020304" pitchFamily="18" charset="0"/>
              </a:rPr>
            </a:br>
            <a:endParaRPr lang="en-US" altLang="it-IT" sz="2800" dirty="0">
              <a:solidFill>
                <a:srgbClr val="FFFFFF"/>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it-IT" sz="2800" dirty="0">
                <a:solidFill>
                  <a:srgbClr val="FFFFFF"/>
                </a:solidFill>
                <a:latin typeface="Times New Roman" panose="02020603050405020304" pitchFamily="18" charset="0"/>
                <a:cs typeface="Times New Roman" panose="02020603050405020304" pitchFamily="18" charset="0"/>
              </a:rPr>
              <a:t>Newton's equations, accounting for</a:t>
            </a:r>
            <a:br>
              <a:rPr lang="en-US" altLang="it-IT" sz="2800" dirty="0">
                <a:solidFill>
                  <a:srgbClr val="FFFFFF"/>
                </a:solidFill>
                <a:latin typeface="Times New Roman" panose="02020603050405020304" pitchFamily="18" charset="0"/>
                <a:cs typeface="Times New Roman" panose="02020603050405020304" pitchFamily="18" charset="0"/>
              </a:rPr>
            </a:br>
            <a:r>
              <a:rPr lang="en-US" altLang="it-IT" sz="2800" dirty="0" smtClean="0">
                <a:solidFill>
                  <a:srgbClr val="FFFFFF"/>
                </a:solidFill>
                <a:latin typeface="Times New Roman" panose="02020603050405020304" pitchFamily="18" charset="0"/>
                <a:cs typeface="Times New Roman" panose="02020603050405020304" pitchFamily="18" charset="0"/>
              </a:rPr>
              <a:t> - </a:t>
            </a:r>
            <a:r>
              <a:rPr lang="en-US" altLang="it-IT" sz="2800" dirty="0">
                <a:solidFill>
                  <a:srgbClr val="FFFFFF"/>
                </a:solidFill>
                <a:latin typeface="Times New Roman" panose="02020603050405020304" pitchFamily="18" charset="0"/>
                <a:cs typeface="Times New Roman" panose="02020603050405020304" pitchFamily="18" charset="0"/>
              </a:rPr>
              <a:t>all the other planets,</a:t>
            </a:r>
            <a:br>
              <a:rPr lang="en-US" altLang="it-IT" sz="2800" dirty="0">
                <a:solidFill>
                  <a:srgbClr val="FFFFFF"/>
                </a:solidFill>
                <a:latin typeface="Times New Roman" panose="02020603050405020304" pitchFamily="18" charset="0"/>
                <a:cs typeface="Times New Roman" panose="02020603050405020304" pitchFamily="18" charset="0"/>
              </a:rPr>
            </a:br>
            <a:r>
              <a:rPr lang="en-US" altLang="it-IT" sz="2800" dirty="0" smtClean="0">
                <a:solidFill>
                  <a:srgbClr val="FFFFFF"/>
                </a:solidFill>
                <a:latin typeface="Times New Roman" panose="02020603050405020304" pitchFamily="18" charset="0"/>
                <a:cs typeface="Times New Roman" panose="02020603050405020304" pitchFamily="18" charset="0"/>
              </a:rPr>
              <a:t> - </a:t>
            </a:r>
            <a:r>
              <a:rPr lang="en-US" altLang="it-IT" sz="2800" dirty="0">
                <a:solidFill>
                  <a:srgbClr val="FFFFFF"/>
                </a:solidFill>
                <a:latin typeface="Times New Roman" panose="02020603050405020304" pitchFamily="18" charset="0"/>
                <a:cs typeface="Times New Roman" panose="02020603050405020304" pitchFamily="18" charset="0"/>
              </a:rPr>
              <a:t>the slight rotational flattening of the Sun, and </a:t>
            </a:r>
          </a:p>
          <a:p>
            <a:pPr eaLnBrk="1" hangingPunct="1">
              <a:spcBef>
                <a:spcPct val="0"/>
              </a:spcBef>
              <a:buFontTx/>
              <a:buNone/>
            </a:pPr>
            <a:r>
              <a:rPr lang="en-US" altLang="it-IT" sz="2800" dirty="0" smtClean="0">
                <a:solidFill>
                  <a:srgbClr val="FFFFFF"/>
                </a:solidFill>
                <a:latin typeface="Times New Roman" panose="02020603050405020304" pitchFamily="18" charset="0"/>
                <a:cs typeface="Times New Roman" panose="02020603050405020304" pitchFamily="18" charset="0"/>
              </a:rPr>
              <a:t> - </a:t>
            </a:r>
            <a:r>
              <a:rPr lang="en-US" altLang="it-IT" sz="2800" dirty="0">
                <a:solidFill>
                  <a:srgbClr val="FFFFFF"/>
                </a:solidFill>
                <a:latin typeface="Times New Roman" panose="02020603050405020304" pitchFamily="18" charset="0"/>
                <a:cs typeface="Times New Roman" panose="02020603050405020304" pitchFamily="18" charset="0"/>
              </a:rPr>
              <a:t>the proper inertial reference frame, </a:t>
            </a:r>
            <a:br>
              <a:rPr lang="en-US" altLang="it-IT" sz="2800" dirty="0">
                <a:solidFill>
                  <a:srgbClr val="FFFFFF"/>
                </a:solidFill>
                <a:latin typeface="Times New Roman" panose="02020603050405020304" pitchFamily="18" charset="0"/>
                <a:cs typeface="Times New Roman" panose="02020603050405020304" pitchFamily="18" charset="0"/>
              </a:rPr>
            </a:br>
            <a:r>
              <a:rPr lang="en-US" altLang="it-IT" sz="2800" dirty="0">
                <a:solidFill>
                  <a:srgbClr val="FFFFFF"/>
                </a:solidFill>
                <a:latin typeface="Times New Roman" panose="02020603050405020304" pitchFamily="18" charset="0"/>
                <a:cs typeface="Times New Roman" panose="02020603050405020304" pitchFamily="18" charset="0"/>
              </a:rPr>
              <a:t>predicts a precession of </a:t>
            </a:r>
            <a:r>
              <a:rPr lang="en-US" altLang="it-IT"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5557″/century</a:t>
            </a:r>
            <a:r>
              <a:rPr lang="en-US" altLang="it-IT" sz="2800" dirty="0">
                <a:solidFill>
                  <a:srgbClr val="FFFFFF"/>
                </a:solidFill>
                <a:latin typeface="Times New Roman" panose="02020603050405020304" pitchFamily="18" charset="0"/>
                <a:cs typeface="Times New Roman" panose="02020603050405020304" pitchFamily="18" charset="0"/>
              </a:rPr>
              <a:t>. </a:t>
            </a:r>
          </a:p>
          <a:p>
            <a:pPr eaLnBrk="1" hangingPunct="1">
              <a:spcBef>
                <a:spcPct val="0"/>
              </a:spcBef>
              <a:buFontTx/>
              <a:buNone/>
            </a:pPr>
            <a:endParaRPr lang="en-US" altLang="it-IT" sz="2800" dirty="0">
              <a:solidFill>
                <a:srgbClr val="FFFFFF"/>
              </a:solidFill>
              <a:latin typeface="Times New Roman" panose="02020603050405020304" pitchFamily="18" charset="0"/>
              <a:cs typeface="Times New Roman" panose="02020603050405020304" pitchFamily="18" charset="0"/>
            </a:endParaRPr>
          </a:p>
          <a:p>
            <a:pPr eaLnBrk="1" hangingPunct="1">
              <a:spcBef>
                <a:spcPct val="0"/>
              </a:spcBef>
              <a:buFont typeface="Arial" panose="020B0604020202020204" pitchFamily="34" charset="0"/>
              <a:buNone/>
            </a:pPr>
            <a:r>
              <a:rPr lang="en-US" altLang="it-IT"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There was a discrepancy of 43″/century</a:t>
            </a:r>
          </a:p>
          <a:p>
            <a:pPr eaLnBrk="1" hangingPunct="1">
              <a:spcBef>
                <a:spcPct val="0"/>
              </a:spcBef>
              <a:buFont typeface="Arial" panose="020B0604020202020204" pitchFamily="34" charset="0"/>
              <a:buNone/>
            </a:pPr>
            <a:r>
              <a:rPr lang="en-US" altLang="it-IT"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                        (0.78%)</a:t>
            </a:r>
          </a:p>
        </p:txBody>
      </p:sp>
      <p:sp>
        <p:nvSpPr>
          <p:cNvPr id="65540" name="CasellaDiTesto 1"/>
          <p:cNvSpPr txBox="1">
            <a:spLocks noChangeArrowheads="1"/>
          </p:cNvSpPr>
          <p:nvPr/>
        </p:nvSpPr>
        <p:spPr bwMode="auto">
          <a:xfrm>
            <a:off x="180975" y="204788"/>
            <a:ext cx="8783638" cy="646112"/>
          </a:xfrm>
          <a:prstGeom prst="rect">
            <a:avLst/>
          </a:prstGeom>
          <a:solidFill>
            <a:schemeClr val="bg1">
              <a:lumMod val="50000"/>
            </a:schemeClr>
          </a:solidFill>
          <a:ln>
            <a:solidFill>
              <a:schemeClr val="bg1"/>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it-IT" sz="3600" dirty="0" smtClean="0">
                <a:solidFill>
                  <a:prstClr val="white"/>
                </a:solidFill>
                <a:latin typeface="Times New Roman" panose="02020603050405020304" pitchFamily="18" charset="0"/>
                <a:cs typeface="Times New Roman" panose="02020603050405020304" pitchFamily="18" charset="0"/>
              </a:rPr>
              <a:t>But this is not the rule: a counter-example</a:t>
            </a:r>
          </a:p>
        </p:txBody>
      </p:sp>
    </p:spTree>
    <p:extLst>
      <p:ext uri="{BB962C8B-B14F-4D97-AF65-F5344CB8AC3E}">
        <p14:creationId xmlns:p14="http://schemas.microsoft.com/office/powerpoint/2010/main" val="27530124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58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8" y="962025"/>
            <a:ext cx="2271712" cy="342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Venus transit 1882"/>
          <p:cNvPicPr>
            <a:picLocks noChangeAspect="1" noChangeArrowheads="1"/>
          </p:cNvPicPr>
          <p:nvPr/>
        </p:nvPicPr>
        <p:blipFill rotWithShape="1">
          <a:blip r:embed="rId3">
            <a:extLst>
              <a:ext uri="{28A0092B-C50C-407E-A947-70E740481C1C}">
                <a14:useLocalDpi xmlns:a14="http://schemas.microsoft.com/office/drawing/2010/main" val="0"/>
              </a:ext>
            </a:extLst>
          </a:blip>
          <a:srcRect b="24179"/>
          <a:stretch/>
        </p:blipFill>
        <p:spPr bwMode="auto">
          <a:xfrm>
            <a:off x="4698930" y="1552891"/>
            <a:ext cx="2276475" cy="2246015"/>
          </a:xfrm>
          <a:prstGeom prst="ellipse">
            <a:avLst/>
          </a:prstGeom>
          <a:ln w="3175" cap="rnd">
            <a:solidFill>
              <a:schemeClr val="tx1"/>
            </a:solidFill>
          </a:ln>
          <a:effectLst>
            <a:outerShdw blurRad="381000" dist="292100" dir="5400000" sx="-80000" sy="-18000" rotWithShape="0">
              <a:schemeClr val="bg1">
                <a:lumMod val="50000"/>
                <a:alpha val="22000"/>
              </a:scheme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7589" name="CasellaDiTesto 5"/>
          <p:cNvSpPr txBox="1">
            <a:spLocks noChangeArrowheads="1"/>
          </p:cNvSpPr>
          <p:nvPr/>
        </p:nvSpPr>
        <p:spPr bwMode="auto">
          <a:xfrm>
            <a:off x="4429125" y="3838575"/>
            <a:ext cx="28162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it-IT" sz="1400">
                <a:solidFill>
                  <a:srgbClr val="FFFFFF"/>
                </a:solidFill>
                <a:latin typeface="Times New Roman" panose="02020603050405020304" pitchFamily="18" charset="0"/>
                <a:cs typeface="Times New Roman" panose="02020603050405020304" pitchFamily="18" charset="0"/>
              </a:rPr>
              <a:t>The 1859 “</a:t>
            </a:r>
            <a:r>
              <a:rPr lang="en-US" altLang="it-IT" sz="1400" i="1">
                <a:solidFill>
                  <a:srgbClr val="FFFFFF"/>
                </a:solidFill>
                <a:latin typeface="Times New Roman" panose="02020603050405020304" pitchFamily="18" charset="0"/>
                <a:cs typeface="Times New Roman" panose="02020603050405020304" pitchFamily="18" charset="0"/>
              </a:rPr>
              <a:t>transit of Vulcan</a:t>
            </a:r>
            <a:r>
              <a:rPr lang="en-US" altLang="it-IT" sz="1400">
                <a:solidFill>
                  <a:srgbClr val="FFFFFF"/>
                </a:solidFill>
                <a:latin typeface="Times New Roman" panose="02020603050405020304" pitchFamily="18" charset="0"/>
                <a:cs typeface="Times New Roman" panose="02020603050405020304" pitchFamily="18" charset="0"/>
              </a:rPr>
              <a:t>” may have looked similar to this transit of Venus in a photograph from 1882</a:t>
            </a:r>
          </a:p>
        </p:txBody>
      </p:sp>
      <p:sp>
        <p:nvSpPr>
          <p:cNvPr id="7" name="Freccia a destra 6"/>
          <p:cNvSpPr/>
          <p:nvPr/>
        </p:nvSpPr>
        <p:spPr>
          <a:xfrm>
            <a:off x="2835275" y="2133600"/>
            <a:ext cx="1630363" cy="1001713"/>
          </a:xfrm>
          <a:prstGeom prst="rightArrow">
            <a:avLst>
              <a:gd name="adj1" fmla="val 58298"/>
              <a:gd name="adj2" fmla="val 5000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600">
              <a:solidFill>
                <a:schemeClr val="tx1"/>
              </a:solidFill>
              <a:latin typeface="Times New Roman" panose="02020603050405020304" pitchFamily="18" charset="0"/>
              <a:cs typeface="Times New Roman" panose="02020603050405020304" pitchFamily="18" charset="0"/>
            </a:endParaRPr>
          </a:p>
        </p:txBody>
      </p:sp>
      <p:sp>
        <p:nvSpPr>
          <p:cNvPr id="67591" name="CasellaDiTesto 7"/>
          <p:cNvSpPr txBox="1">
            <a:spLocks noChangeArrowheads="1"/>
          </p:cNvSpPr>
          <p:nvPr/>
        </p:nvSpPr>
        <p:spPr bwMode="auto">
          <a:xfrm>
            <a:off x="2835275" y="2414588"/>
            <a:ext cx="15113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2200" b="1" dirty="0">
                <a:latin typeface="Times New Roman" panose="02020603050405020304" pitchFamily="18" charset="0"/>
                <a:cs typeface="Times New Roman" panose="02020603050405020304" pitchFamily="18" charset="0"/>
              </a:rPr>
              <a:t>VULCAN</a:t>
            </a:r>
            <a:endParaRPr lang="en-US" altLang="it-IT" sz="2200" b="1" dirty="0">
              <a:latin typeface="Times New Roman" panose="02020603050405020304" pitchFamily="18" charset="0"/>
              <a:cs typeface="Times New Roman" panose="02020603050405020304" pitchFamily="18" charset="0"/>
            </a:endParaRPr>
          </a:p>
        </p:txBody>
      </p:sp>
      <p:pic>
        <p:nvPicPr>
          <p:cNvPr id="67592" name="Picture 9" descr="einstein"/>
          <p:cNvPicPr>
            <a:picLocks noChangeAspect="1" noChangeArrowheads="1"/>
          </p:cNvPicPr>
          <p:nvPr/>
        </p:nvPicPr>
        <p:blipFill>
          <a:blip r:embed="rId4">
            <a:extLst>
              <a:ext uri="{28A0092B-C50C-407E-A947-70E740481C1C}">
                <a14:useLocalDpi xmlns:a14="http://schemas.microsoft.com/office/drawing/2010/main" val="0"/>
              </a:ext>
            </a:extLst>
          </a:blip>
          <a:srcRect r="38760"/>
          <a:stretch>
            <a:fillRect/>
          </a:stretch>
        </p:blipFill>
        <p:spPr bwMode="auto">
          <a:xfrm>
            <a:off x="6588125" y="3570288"/>
            <a:ext cx="2555875"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9" name="CasellaDiTesto 1"/>
          <p:cNvSpPr txBox="1">
            <a:spLocks noChangeArrowheads="1"/>
          </p:cNvSpPr>
          <p:nvPr/>
        </p:nvSpPr>
        <p:spPr bwMode="auto">
          <a:xfrm>
            <a:off x="180975" y="190500"/>
            <a:ext cx="8840788" cy="646113"/>
          </a:xfrm>
          <a:prstGeom prst="rect">
            <a:avLst/>
          </a:prstGeom>
          <a:solidFill>
            <a:schemeClr val="bg1">
              <a:lumMod val="50000"/>
            </a:schemeClr>
          </a:solidFill>
          <a:ln>
            <a:solidFill>
              <a:schemeClr val="bg1"/>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it-IT" sz="3600" i="1" dirty="0" smtClean="0">
                <a:solidFill>
                  <a:prstClr val="white"/>
                </a:solidFill>
                <a:latin typeface="Times New Roman" panose="02020603050405020304" pitchFamily="18" charset="0"/>
                <a:cs typeface="Times New Roman" panose="02020603050405020304" pitchFamily="18" charset="0"/>
              </a:rPr>
              <a:t>The postman always rings twice</a:t>
            </a:r>
          </a:p>
        </p:txBody>
      </p:sp>
      <p:sp>
        <p:nvSpPr>
          <p:cNvPr id="67594" name="CasellaDiTesto 2"/>
          <p:cNvSpPr txBox="1">
            <a:spLocks noChangeArrowheads="1"/>
          </p:cNvSpPr>
          <p:nvPr/>
        </p:nvSpPr>
        <p:spPr bwMode="auto">
          <a:xfrm>
            <a:off x="539750" y="5240338"/>
            <a:ext cx="51117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it-IT"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Another new ingredient ????</a:t>
            </a:r>
          </a:p>
          <a:p>
            <a:pPr>
              <a:spcBef>
                <a:spcPct val="0"/>
              </a:spcBef>
              <a:buFontTx/>
              <a:buNone/>
            </a:pPr>
            <a:r>
              <a:rPr lang="en-US" altLang="it-IT"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No, a fault in the theory</a:t>
            </a:r>
          </a:p>
        </p:txBody>
      </p:sp>
    </p:spTree>
    <p:extLst>
      <p:ext uri="{BB962C8B-B14F-4D97-AF65-F5344CB8AC3E}">
        <p14:creationId xmlns:p14="http://schemas.microsoft.com/office/powerpoint/2010/main" val="99625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Effect transition="in" filter="fade">
                                      <p:cBhvr>
                                        <p:cTn id="7" dur="2000"/>
                                        <p:tgtEl>
                                          <p:spTgt spid="67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9026" name="Picture 2" descr="http://wallpaper.pickywallpapers.com/1920x1080/preview/darth-vader-3d-render.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68" b="99288" l="0" r="100000">
                        <a14:foregroundMark x1="62600" y1="37367" x2="62600" y2="37367"/>
                        <a14:foregroundMark x1="66200" y1="43060" x2="66200" y2="43060"/>
                        <a14:foregroundMark x1="66400" y1="52669" x2="68200" y2="56228"/>
                        <a14:foregroundMark x1="70800" y1="58007" x2="71400" y2="60142"/>
                        <a14:foregroundMark x1="75200" y1="67616" x2="75600" y2="69751"/>
                        <a14:foregroundMark x1="76600" y1="74733" x2="76800" y2="75801"/>
                        <a14:foregroundMark x1="78000" y1="79004" x2="78400" y2="81139"/>
                        <a14:foregroundMark x1="79000" y1="82918" x2="79400" y2="84342"/>
                        <a14:foregroundMark x1="80000" y1="85409" x2="80000" y2="85409"/>
                        <a14:foregroundMark x1="71400" y1="79715" x2="67600" y2="81139"/>
                        <a14:foregroundMark x1="64800" y1="80427" x2="63000" y2="80783"/>
                        <a14:foregroundMark x1="58000" y1="80427" x2="54200" y2="82918"/>
                        <a14:foregroundMark x1="50400" y1="83274" x2="48400" y2="85053"/>
                        <a14:foregroundMark x1="45800" y1="83986" x2="44400" y2="85409"/>
                        <a14:foregroundMark x1="38600" y1="83986" x2="37400" y2="84342"/>
                        <a14:foregroundMark x1="33400" y1="83630" x2="30600" y2="86121"/>
                        <a14:foregroundMark x1="28600" y1="86121" x2="24600" y2="89680"/>
                        <a14:foregroundMark x1="22400" y1="90036" x2="20800" y2="91103"/>
                        <a14:foregroundMark x1="56800" y1="35587" x2="56800" y2="36299"/>
                        <a14:foregroundMark x1="52200" y1="46263" x2="52200" y2="46263"/>
                        <a14:foregroundMark x1="51400" y1="49110" x2="51400" y2="49110"/>
                        <a14:foregroundMark x1="60400" y1="49466" x2="59600" y2="53381"/>
                        <a14:foregroundMark x1="60600" y1="58007" x2="61000" y2="60498"/>
                        <a14:foregroundMark x1="61000" y1="63701" x2="61000" y2="64769"/>
                        <a14:foregroundMark x1="51400" y1="56228" x2="49600" y2="58007"/>
                        <a14:foregroundMark x1="49200" y1="58719" x2="48800" y2="59786"/>
                        <a14:foregroundMark x1="64800" y1="44128" x2="66800" y2="43060"/>
                        <a14:foregroundMark x1="69600" y1="40214" x2="69600" y2="40214"/>
                        <a14:foregroundMark x1="69800" y1="37367" x2="68000" y2="42705"/>
                        <a14:foregroundMark x1="65000" y1="21352" x2="65000" y2="21352"/>
                        <a14:foregroundMark x1="64400" y1="18505" x2="63600" y2="16014"/>
                        <a14:foregroundMark x1="62000" y1="10320" x2="62000" y2="10320"/>
                        <a14:foregroundMark x1="62400" y1="7473" x2="62400" y2="7473"/>
                        <a14:foregroundMark x1="62400" y1="7473" x2="62400" y2="7473"/>
                        <a14:foregroundMark x1="59400" y1="11032" x2="59400" y2="11032"/>
                        <a14:foregroundMark x1="59400" y1="11744" x2="59800" y2="12456"/>
                        <a14:foregroundMark x1="61000" y1="13167" x2="61000" y2="13167"/>
                        <a14:foregroundMark x1="63800" y1="10320" x2="64600" y2="11388"/>
                        <a14:foregroundMark x1="65400" y1="11388" x2="65800" y2="12100"/>
                        <a14:foregroundMark x1="66400" y1="14591" x2="67600" y2="19929"/>
                        <a14:foregroundMark x1="68200" y1="24555" x2="68600" y2="27758"/>
                        <a14:foregroundMark x1="66400" y1="28826" x2="66400" y2="29537"/>
                        <a14:foregroundMark x1="66400" y1="29537" x2="66400" y2="29537"/>
                        <a14:foregroundMark x1="63600" y1="34520" x2="60800" y2="38790"/>
                        <a14:foregroundMark x1="54000" y1="46263" x2="53000" y2="48043"/>
                        <a14:foregroundMark x1="50400" y1="52669" x2="47200" y2="62278"/>
                        <a14:foregroundMark x1="40400" y1="75089" x2="38600" y2="78648"/>
                        <a14:foregroundMark x1="35400" y1="77936" x2="34800" y2="78648"/>
                        <a14:foregroundMark x1="32600" y1="78292" x2="33400" y2="78648"/>
                        <a14:foregroundMark x1="40400" y1="72242" x2="40800" y2="72242"/>
                        <a14:foregroundMark x1="41800" y1="72242" x2="43600" y2="73665"/>
                        <a14:foregroundMark x1="46400" y1="72954" x2="47600" y2="74021"/>
                        <a14:foregroundMark x1="53600" y1="73310" x2="54800" y2="74733"/>
                        <a14:foregroundMark x1="57800" y1="72954" x2="60800" y2="72954"/>
                        <a14:foregroundMark x1="66000" y1="68327" x2="66200" y2="67616"/>
                        <a14:foregroundMark x1="67200" y1="65125" x2="67200" y2="65125"/>
                        <a14:foregroundMark x1="67600" y1="65125" x2="67600" y2="65125"/>
                        <a14:foregroundMark x1="74000" y1="59786" x2="74000" y2="59786"/>
                        <a14:foregroundMark x1="69800" y1="43772" x2="69800" y2="43772"/>
                        <a14:foregroundMark x1="69800" y1="44128" x2="70800" y2="47687"/>
                        <a14:foregroundMark x1="70800" y1="48043" x2="70400" y2="50890"/>
                        <a14:foregroundMark x1="60200" y1="93238" x2="60200" y2="93238"/>
                        <a14:foregroundMark x1="60000" y1="91459" x2="60000" y2="91459"/>
                        <a14:foregroundMark x1="60000" y1="88968" x2="60000" y2="88968"/>
                        <a14:foregroundMark x1="72200" y1="26690" x2="72200" y2="26690"/>
                        <a14:foregroundMark x1="66800" y1="11744" x2="66800" y2="11744"/>
                        <a14:foregroundMark x1="66400" y1="11388" x2="66400" y2="11388"/>
                        <a14:foregroundMark x1="67200" y1="17082" x2="67200" y2="18149"/>
                        <a14:foregroundMark x1="69600" y1="25979" x2="70400" y2="25979"/>
                        <a14:foregroundMark x1="72000" y1="23843" x2="72000" y2="23843"/>
                        <a14:foregroundMark x1="72600" y1="24199" x2="73000" y2="25267"/>
                        <a14:foregroundMark x1="74200" y1="26335" x2="74600" y2="27402"/>
                        <a14:foregroundMark x1="76400" y1="33808" x2="76800" y2="35587"/>
                        <a14:foregroundMark x1="77200" y1="38434" x2="78000" y2="43060"/>
                        <a14:foregroundMark x1="78400" y1="45907" x2="79200" y2="50534"/>
                        <a14:foregroundMark x1="79400" y1="51957" x2="79400" y2="54093"/>
                        <a14:foregroundMark x1="79600" y1="56584" x2="79800" y2="58363"/>
                        <a14:foregroundMark x1="80200" y1="61210" x2="80200" y2="61210"/>
                        <a14:foregroundMark x1="80600" y1="63701" x2="81000" y2="65836"/>
                        <a14:foregroundMark x1="81000" y1="66904" x2="81200" y2="69751"/>
                        <a14:foregroundMark x1="81400" y1="72242" x2="81400" y2="75089"/>
                        <a14:foregroundMark x1="81800" y1="76868" x2="82400" y2="80071"/>
                        <a14:foregroundMark x1="82600" y1="82562" x2="83200" y2="86121"/>
                        <a14:foregroundMark x1="83400" y1="87189" x2="83800" y2="89680"/>
                        <a14:foregroundMark x1="83800" y1="93238" x2="84200" y2="96797"/>
                        <a14:foregroundMark x1="84200" y1="97509" x2="84200" y2="97509"/>
                        <a14:foregroundMark x1="84600" y1="98221" x2="84800" y2="98932"/>
                        <a14:foregroundMark x1="85200" y1="95730" x2="85200" y2="95730"/>
                        <a14:foregroundMark x1="84600" y1="94662" x2="85000" y2="95374"/>
                        <a14:foregroundMark x1="48800" y1="65125" x2="48800" y2="65125"/>
                        <a14:foregroundMark x1="48000" y1="71174" x2="47600" y2="74733"/>
                        <a14:foregroundMark x1="47800" y1="75089" x2="47400" y2="84342"/>
                        <a14:foregroundMark x1="56600" y1="93594" x2="58200" y2="93594"/>
                        <a14:foregroundMark x1="58800" y1="92171" x2="58800" y2="92171"/>
                        <a14:foregroundMark x1="60000" y1="5694" x2="60000" y2="5694"/>
                        <a14:foregroundMark x1="59800" y1="18861" x2="59800" y2="18861"/>
                        <a14:foregroundMark x1="68800" y1="21352" x2="68800" y2="21352"/>
                        <a14:foregroundMark x1="31400" y1="70107" x2="31400" y2="70107"/>
                        <a14:foregroundMark x1="29000" y1="70463" x2="29000" y2="70463"/>
                        <a14:foregroundMark x1="27000" y1="72954" x2="27000" y2="72954"/>
                        <a14:foregroundMark x1="26200" y1="73665" x2="25600" y2="74021"/>
                        <a14:foregroundMark x1="25000" y1="74733" x2="25000" y2="74733"/>
                        <a14:foregroundMark x1="24400" y1="75089" x2="23800" y2="75801"/>
                        <a14:foregroundMark x1="22000" y1="76868" x2="22000" y2="76868"/>
                        <a14:foregroundMark x1="21600" y1="77224" x2="21200" y2="77580"/>
                        <a14:foregroundMark x1="20000" y1="77936" x2="20000" y2="77936"/>
                        <a14:foregroundMark x1="20000" y1="77936" x2="18800" y2="78648"/>
                        <a14:foregroundMark x1="18000" y1="79715" x2="18000" y2="79715"/>
                        <a14:foregroundMark x1="17200" y1="80427" x2="16600" y2="81139"/>
                        <a14:foregroundMark x1="15800" y1="81851" x2="15800" y2="81851"/>
                        <a14:foregroundMark x1="15200" y1="82918" x2="14200" y2="83274"/>
                        <a14:foregroundMark x1="13400" y1="83986" x2="13400" y2="83986"/>
                        <a14:foregroundMark x1="13000" y1="84342" x2="12200" y2="85053"/>
                        <a14:foregroundMark x1="10600" y1="86477" x2="10600" y2="86477"/>
                        <a14:foregroundMark x1="10000" y1="87544" x2="10000" y2="87544"/>
                        <a14:foregroundMark x1="9600" y1="87900" x2="9600" y2="87900"/>
                        <a14:foregroundMark x1="8400" y1="88968" x2="8000" y2="89680"/>
                        <a14:foregroundMark x1="7600" y1="90036" x2="7600" y2="90036"/>
                        <a14:foregroundMark x1="6800" y1="91103" x2="6200" y2="92527"/>
                        <a14:foregroundMark x1="5800" y1="93238" x2="5800" y2="93238"/>
                        <a14:foregroundMark x1="5400" y1="93594" x2="5400" y2="93594"/>
                        <a14:foregroundMark x1="4800" y1="94662" x2="4400" y2="95374"/>
                        <a14:foregroundMark x1="4400" y1="95374" x2="4400" y2="95374"/>
                        <a14:foregroundMark x1="4000" y1="96085" x2="3600" y2="96797"/>
                        <a14:foregroundMark x1="56000" y1="33808" x2="56000" y2="33808"/>
                        <a14:foregroundMark x1="54600" y1="35231" x2="54600" y2="35231"/>
                        <a14:foregroundMark x1="54200" y1="36299" x2="54200" y2="36299"/>
                        <a14:foregroundMark x1="53400" y1="38434" x2="52800" y2="39502"/>
                        <a14:foregroundMark x1="18200" y1="19573" x2="18200" y2="19573"/>
                        <a14:foregroundMark x1="19600" y1="22064" x2="19600" y2="22064"/>
                        <a14:foregroundMark x1="27400" y1="72598" x2="27400" y2="72598"/>
                        <a14:foregroundMark x1="28000" y1="71886" x2="28000" y2="71886"/>
                        <a14:foregroundMark x1="38800" y1="62989" x2="38800" y2="62989"/>
                        <a14:foregroundMark x1="40400" y1="61210" x2="40400" y2="61210"/>
                        <a14:foregroundMark x1="41200" y1="59786" x2="41200" y2="59786"/>
                        <a14:foregroundMark x1="41800" y1="58719" x2="41800" y2="58719"/>
                        <a14:foregroundMark x1="42400" y1="53025" x2="42400" y2="53025"/>
                        <a14:backgroundMark x1="2400" y1="28826" x2="2400" y2="28826"/>
                        <a14:backgroundMark x1="34200" y1="19929" x2="34200" y2="19929"/>
                        <a14:backgroundMark x1="20200" y1="45907" x2="20200" y2="45907"/>
                        <a14:backgroundMark x1="37800" y1="19929" x2="37800" y2="19929"/>
                        <a14:backgroundMark x1="19400" y1="55160" x2="19400" y2="55160"/>
                        <a14:backgroundMark x1="29200" y1="16014" x2="29200" y2="16014"/>
                        <a14:backgroundMark x1="14200" y1="50178" x2="14600" y2="49110"/>
                        <a14:backgroundMark x1="29000" y1="11744" x2="29000" y2="11744"/>
                        <a14:backgroundMark x1="9400" y1="40569" x2="9400" y2="40569"/>
                        <a14:backgroundMark x1="23000" y1="9609" x2="23000" y2="9609"/>
                        <a14:backgroundMark x1="10600" y1="46975" x2="10600" y2="46975"/>
                        <a14:backgroundMark x1="5600" y1="67972" x2="5800" y2="70463"/>
                        <a14:backgroundMark x1="6400" y1="78648" x2="7400" y2="79004"/>
                        <a14:backgroundMark x1="15800" y1="73665" x2="16600" y2="72598"/>
                        <a14:backgroundMark x1="29000" y1="55160" x2="29000" y2="55160"/>
                        <a14:backgroundMark x1="32200" y1="50534" x2="32200" y2="50534"/>
                        <a14:backgroundMark x1="35000" y1="52669" x2="35000" y2="52669"/>
                        <a14:backgroundMark x1="34400" y1="57651" x2="34400" y2="57651"/>
                        <a14:backgroundMark x1="28800" y1="52313" x2="28200" y2="50178"/>
                        <a14:backgroundMark x1="26600" y1="45907" x2="26600" y2="44840"/>
                        <a14:backgroundMark x1="32000" y1="48043" x2="32000" y2="48043"/>
                        <a14:backgroundMark x1="38800" y1="27758" x2="38800" y2="27758"/>
                        <a14:backgroundMark x1="32600" y1="20996" x2="31600" y2="18861"/>
                        <a14:backgroundMark x1="29800" y1="11744" x2="29800" y2="11744"/>
                        <a14:backgroundMark x1="7400" y1="84342" x2="7400" y2="84342"/>
                        <a14:backgroundMark x1="22800" y1="33452" x2="22800" y2="33452"/>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r="20198"/>
          <a:stretch/>
        </p:blipFill>
        <p:spPr bwMode="auto">
          <a:xfrm>
            <a:off x="3059832" y="2573245"/>
            <a:ext cx="6084168" cy="4284755"/>
          </a:xfrm>
          <a:prstGeom prst="rect">
            <a:avLst/>
          </a:prstGeom>
          <a:noFill/>
          <a:extLst>
            <a:ext uri="{909E8E84-426E-40DD-AFC4-6F175D3DCCD1}">
              <a14:hiddenFill xmlns:a14="http://schemas.microsoft.com/office/drawing/2010/main">
                <a:solidFill>
                  <a:srgbClr val="FFFFFF"/>
                </a:solidFill>
              </a14:hiddenFill>
            </a:ext>
          </a:extLst>
        </p:spPr>
      </p:pic>
      <p:sp>
        <p:nvSpPr>
          <p:cNvPr id="68610" name="CasellaDiTesto 3"/>
          <p:cNvSpPr txBox="1">
            <a:spLocks noChangeArrowheads="1"/>
          </p:cNvSpPr>
          <p:nvPr/>
        </p:nvSpPr>
        <p:spPr bwMode="auto">
          <a:xfrm>
            <a:off x="0" y="836613"/>
            <a:ext cx="91440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it-IT" sz="3600" i="1" dirty="0" err="1">
                <a:solidFill>
                  <a:prstClr val="white"/>
                </a:solidFill>
                <a:latin typeface="Times New Roman" panose="02020603050405020304" pitchFamily="18" charset="0"/>
                <a:cs typeface="Times New Roman" panose="02020603050405020304" pitchFamily="18" charset="0"/>
              </a:rPr>
              <a:t>Historia</a:t>
            </a:r>
            <a:r>
              <a:rPr lang="en-US" altLang="it-IT" sz="3600" i="1" dirty="0">
                <a:solidFill>
                  <a:prstClr val="white"/>
                </a:solidFill>
                <a:latin typeface="Times New Roman" panose="02020603050405020304" pitchFamily="18" charset="0"/>
                <a:cs typeface="Times New Roman" panose="02020603050405020304" pitchFamily="18" charset="0"/>
              </a:rPr>
              <a:t> </a:t>
            </a:r>
            <a:r>
              <a:rPr lang="en-US" altLang="it-IT" sz="3600" i="1" dirty="0" err="1" smtClean="0">
                <a:solidFill>
                  <a:prstClr val="white"/>
                </a:solidFill>
                <a:latin typeface="Times New Roman" panose="02020603050405020304" pitchFamily="18" charset="0"/>
                <a:cs typeface="Times New Roman" panose="02020603050405020304" pitchFamily="18" charset="0"/>
              </a:rPr>
              <a:t>magistra</a:t>
            </a:r>
            <a:r>
              <a:rPr lang="en-US" altLang="it-IT" sz="3600" i="1" dirty="0">
                <a:solidFill>
                  <a:prstClr val="white"/>
                </a:solidFill>
                <a:latin typeface="Times New Roman" panose="02020603050405020304" pitchFamily="18" charset="0"/>
                <a:cs typeface="Times New Roman" panose="02020603050405020304" pitchFamily="18" charset="0"/>
              </a:rPr>
              <a:t> </a:t>
            </a:r>
            <a:r>
              <a:rPr lang="en-US" altLang="it-IT" sz="3600" i="1" dirty="0" smtClean="0">
                <a:solidFill>
                  <a:prstClr val="white"/>
                </a:solidFill>
                <a:latin typeface="Times New Roman" panose="02020603050405020304" pitchFamily="18" charset="0"/>
                <a:cs typeface="Times New Roman" panose="02020603050405020304" pitchFamily="18" charset="0"/>
              </a:rPr>
              <a:t>vitae </a:t>
            </a:r>
            <a:r>
              <a:rPr lang="en-US" altLang="it-IT" sz="3600" i="1" dirty="0" err="1">
                <a:solidFill>
                  <a:prstClr val="white"/>
                </a:solidFill>
                <a:latin typeface="Times New Roman" panose="02020603050405020304" pitchFamily="18" charset="0"/>
                <a:cs typeface="Times New Roman" panose="02020603050405020304" pitchFamily="18" charset="0"/>
              </a:rPr>
              <a:t>est</a:t>
            </a:r>
            <a:endParaRPr lang="en-US" altLang="it-IT" sz="3600" i="1" dirty="0">
              <a:solidFill>
                <a:prstClr val="white"/>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it-IT" dirty="0">
                <a:solidFill>
                  <a:prstClr val="white"/>
                </a:solidFill>
                <a:latin typeface="Times New Roman" panose="02020603050405020304" pitchFamily="18" charset="0"/>
                <a:cs typeface="Times New Roman" panose="02020603050405020304" pitchFamily="18" charset="0"/>
              </a:rPr>
              <a:t>Cicero's </a:t>
            </a:r>
            <a:r>
              <a:rPr lang="en-US" altLang="it-IT" i="1" dirty="0">
                <a:solidFill>
                  <a:prstClr val="white"/>
                </a:solidFill>
                <a:latin typeface="Times New Roman" panose="02020603050405020304" pitchFamily="18" charset="0"/>
                <a:cs typeface="Times New Roman" panose="02020603050405020304" pitchFamily="18" charset="0"/>
              </a:rPr>
              <a:t>De </a:t>
            </a:r>
            <a:r>
              <a:rPr lang="en-US" altLang="it-IT" i="1" dirty="0" err="1">
                <a:solidFill>
                  <a:prstClr val="white"/>
                </a:solidFill>
                <a:latin typeface="Times New Roman" panose="02020603050405020304" pitchFamily="18" charset="0"/>
                <a:cs typeface="Times New Roman" panose="02020603050405020304" pitchFamily="18" charset="0"/>
              </a:rPr>
              <a:t>Oratore</a:t>
            </a:r>
            <a:r>
              <a:rPr lang="en-US" altLang="it-IT" dirty="0">
                <a:solidFill>
                  <a:prstClr val="white"/>
                </a:solidFill>
                <a:latin typeface="Times New Roman" panose="02020603050405020304" pitchFamily="18" charset="0"/>
                <a:cs typeface="Times New Roman" panose="02020603050405020304" pitchFamily="18" charset="0"/>
              </a:rPr>
              <a:t>, II, 36</a:t>
            </a:r>
          </a:p>
        </p:txBody>
      </p:sp>
      <p:pic>
        <p:nvPicPr>
          <p:cNvPr id="68611" name="Picture 4" descr="http://mostre.museogalileo.it/images/arc/oggetti_944/101681_944.jpg"/>
          <p:cNvPicPr>
            <a:picLocks noChangeAspect="1" noChangeArrowheads="1"/>
          </p:cNvPicPr>
          <p:nvPr/>
        </p:nvPicPr>
        <p:blipFill>
          <a:blip r:embed="rId4">
            <a:extLst>
              <a:ext uri="{28A0092B-C50C-407E-A947-70E740481C1C}">
                <a14:useLocalDpi xmlns:a14="http://schemas.microsoft.com/office/drawing/2010/main" val="0"/>
              </a:ext>
            </a:extLst>
          </a:blip>
          <a:srcRect b="19617"/>
          <a:stretch>
            <a:fillRect/>
          </a:stretch>
        </p:blipFill>
        <p:spPr bwMode="auto">
          <a:xfrm>
            <a:off x="-252536" y="1836738"/>
            <a:ext cx="4716463" cy="501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9465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7" name="CasellaDiTesto 2"/>
          <p:cNvSpPr txBox="1">
            <a:spLocks noChangeArrowheads="1"/>
          </p:cNvSpPr>
          <p:nvPr/>
        </p:nvSpPr>
        <p:spPr bwMode="auto">
          <a:xfrm>
            <a:off x="51470" y="2492896"/>
            <a:ext cx="2000250" cy="815975"/>
          </a:xfrm>
          <a:prstGeom prst="rect">
            <a:avLst/>
          </a:prstGeom>
          <a:solidFill>
            <a:schemeClr val="bg1"/>
          </a:solidFill>
          <a:ln>
            <a:solidFill>
              <a:schemeClr val="bg1"/>
            </a:solid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it-IT" altLang="en-US" dirty="0" err="1" smtClean="0">
                <a:latin typeface="Times New Roman" pitchFamily="18" charset="0"/>
                <a:cs typeface="Times New Roman" pitchFamily="18" charset="0"/>
              </a:rPr>
              <a:t>Jan</a:t>
            </a:r>
            <a:r>
              <a:rPr lang="it-IT" altLang="en-US" dirty="0" smtClean="0">
                <a:latin typeface="Times New Roman" pitchFamily="18" charset="0"/>
                <a:cs typeface="Times New Roman" pitchFamily="18" charset="0"/>
              </a:rPr>
              <a:t> </a:t>
            </a:r>
            <a:r>
              <a:rPr lang="it-IT" altLang="en-US" dirty="0" err="1" smtClean="0">
                <a:latin typeface="Times New Roman" pitchFamily="18" charset="0"/>
                <a:cs typeface="Times New Roman" pitchFamily="18" charset="0"/>
              </a:rPr>
              <a:t>H.Oort</a:t>
            </a:r>
            <a:endParaRPr lang="it-IT" altLang="en-US" dirty="0" smtClean="0">
              <a:latin typeface="Times New Roman" pitchFamily="18" charset="0"/>
              <a:cs typeface="Times New Roman" pitchFamily="18" charset="0"/>
            </a:endParaRPr>
          </a:p>
          <a:p>
            <a:pPr algn="ctr" eaLnBrk="1" hangingPunct="1">
              <a:defRPr/>
            </a:pPr>
            <a:r>
              <a:rPr lang="it-IT" altLang="en-US" dirty="0" smtClean="0">
                <a:latin typeface="Times New Roman" pitchFamily="18" charset="0"/>
                <a:cs typeface="Times New Roman" pitchFamily="18" charset="0"/>
              </a:rPr>
              <a:t>(1900-1992)</a:t>
            </a:r>
          </a:p>
          <a:p>
            <a:pPr algn="ctr" eaLnBrk="1" hangingPunct="1">
              <a:defRPr/>
            </a:pPr>
            <a:endParaRPr lang="it-IT" altLang="en-US" sz="1050" dirty="0" smtClean="0">
              <a:latin typeface="Times New Roman" pitchFamily="18" charset="0"/>
              <a:cs typeface="Times New Roman" pitchFamily="18" charset="0"/>
            </a:endParaRPr>
          </a:p>
        </p:txBody>
      </p:sp>
      <p:pic>
        <p:nvPicPr>
          <p:cNvPr id="33796" name="Picture 4" descr="C:\Users\massimo\AppData\Roaming\PixelMetrics\CaptureWiz\Temp\11.jpg"/>
          <p:cNvPicPr>
            <a:picLocks noChangeAspect="1" noChangeArrowheads="1"/>
          </p:cNvPicPr>
          <p:nvPr/>
        </p:nvPicPr>
        <p:blipFill>
          <a:blip r:embed="rId2">
            <a:duotone>
              <a:prstClr val="black"/>
              <a:srgbClr val="D9C3A5">
                <a:tint val="50000"/>
                <a:satMod val="180000"/>
              </a:srgbClr>
            </a:duotone>
          </a:blip>
          <a:srcRect/>
          <a:stretch>
            <a:fillRect/>
          </a:stretch>
        </p:blipFill>
        <p:spPr bwMode="auto">
          <a:xfrm>
            <a:off x="2533650" y="1000125"/>
            <a:ext cx="6324600" cy="2238375"/>
          </a:xfrm>
          <a:prstGeom prst="rect">
            <a:avLst/>
          </a:prstGeom>
          <a:noFill/>
          <a:ln>
            <a:solidFill>
              <a:schemeClr val="tx1">
                <a:lumMod val="65000"/>
                <a:lumOff val="35000"/>
              </a:schemeClr>
            </a:solidFill>
          </a:ln>
          <a:effectLst>
            <a:outerShdw blurRad="50800" dist="38100" algn="l" rotWithShape="0">
              <a:schemeClr val="bg1">
                <a:lumMod val="95000"/>
                <a:alpha val="40000"/>
              </a:schemeClr>
            </a:outerShdw>
          </a:effectLst>
        </p:spPr>
      </p:pic>
      <p:pic>
        <p:nvPicPr>
          <p:cNvPr id="33798" name="Picture 6" descr="C:\Users\massimo\AppData\Roaming\PixelMetrics\CaptureWiz\Temp\12.jpg"/>
          <p:cNvPicPr>
            <a:picLocks noChangeAspect="1" noChangeArrowheads="1"/>
          </p:cNvPicPr>
          <p:nvPr/>
        </p:nvPicPr>
        <p:blipFill>
          <a:blip r:embed="rId3">
            <a:duotone>
              <a:prstClr val="black"/>
              <a:srgbClr val="D9C3A5">
                <a:tint val="50000"/>
                <a:satMod val="180000"/>
              </a:srgbClr>
            </a:duotone>
          </a:blip>
          <a:srcRect/>
          <a:stretch>
            <a:fillRect/>
          </a:stretch>
        </p:blipFill>
        <p:spPr bwMode="auto">
          <a:xfrm>
            <a:off x="285750" y="3429000"/>
            <a:ext cx="8577263" cy="3357563"/>
          </a:xfrm>
          <a:prstGeom prst="rect">
            <a:avLst/>
          </a:prstGeom>
          <a:noFill/>
          <a:ln>
            <a:solidFill>
              <a:schemeClr val="tx1">
                <a:lumMod val="65000"/>
                <a:lumOff val="35000"/>
              </a:schemeClr>
            </a:solidFill>
          </a:ln>
          <a:effectLst>
            <a:outerShdw blurRad="50800" dist="38100" algn="l" rotWithShape="0">
              <a:schemeClr val="bg1">
                <a:lumMod val="95000"/>
                <a:alpha val="40000"/>
              </a:schemeClr>
            </a:outerShdw>
          </a:effectLst>
        </p:spPr>
      </p:pic>
      <p:sp>
        <p:nvSpPr>
          <p:cNvPr id="8" name="CasellaDiTesto 1"/>
          <p:cNvSpPr txBox="1">
            <a:spLocks noChangeArrowheads="1"/>
          </p:cNvSpPr>
          <p:nvPr/>
        </p:nvSpPr>
        <p:spPr bwMode="auto">
          <a:xfrm>
            <a:off x="180975" y="119063"/>
            <a:ext cx="8840788" cy="646112"/>
          </a:xfrm>
          <a:prstGeom prst="rect">
            <a:avLst/>
          </a:prstGeom>
          <a:solidFill>
            <a:schemeClr val="bg1">
              <a:lumMod val="95000"/>
            </a:schemeClr>
          </a:solidFill>
          <a:ln>
            <a:solidFill>
              <a:schemeClr val="tx1"/>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it-IT" sz="3600" dirty="0">
                <a:latin typeface="Times New Roman" panose="02020603050405020304" pitchFamily="18" charset="0"/>
                <a:cs typeface="Times New Roman" panose="02020603050405020304" pitchFamily="18" charset="0"/>
              </a:rPr>
              <a:t>1932: </a:t>
            </a:r>
            <a:r>
              <a:rPr lang="en-US" altLang="it-IT" sz="3600" dirty="0" smtClean="0">
                <a:latin typeface="Times New Roman" panose="02020603050405020304" pitchFamily="18" charset="0"/>
                <a:cs typeface="Times New Roman" panose="02020603050405020304" pitchFamily="18" charset="0"/>
              </a:rPr>
              <a:t>Solar neighborhood density</a:t>
            </a:r>
            <a:endParaRPr lang="en-US" altLang="it-IT" sz="3600" dirty="0">
              <a:latin typeface="Times New Roman" panose="02020603050405020304" pitchFamily="18" charset="0"/>
              <a:cs typeface="Times New Roman" panose="02020603050405020304" pitchFamily="18" charset="0"/>
            </a:endParaRPr>
          </a:p>
        </p:txBody>
      </p:sp>
      <p:pic>
        <p:nvPicPr>
          <p:cNvPr id="131075" name="Picture 3" descr="C:\Users\Capaccioli\Desktop\Immagine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65714" l="13187" r="96703"/>
                    </a14:imgEffect>
                  </a14:imgLayer>
                </a14:imgProps>
              </a:ext>
              <a:ext uri="{28A0092B-C50C-407E-A947-70E740481C1C}">
                <a14:useLocalDpi xmlns:a14="http://schemas.microsoft.com/office/drawing/2010/main" val="0"/>
              </a:ext>
            </a:extLst>
          </a:blip>
          <a:srcRect l="14191" r="7529" b="34007"/>
          <a:stretch/>
        </p:blipFill>
        <p:spPr bwMode="auto">
          <a:xfrm>
            <a:off x="282061" y="587540"/>
            <a:ext cx="1553635" cy="20159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4931" name="Picture 3" descr="C:\Users\Capaccioli\Desktop\Immagine2.jpg"/>
          <p:cNvPicPr>
            <a:picLocks noChangeAspect="1" noChangeArrowheads="1"/>
          </p:cNvPicPr>
          <p:nvPr/>
        </p:nvPicPr>
        <p:blipFill rotWithShape="1">
          <a:blip r:embed="rId2">
            <a:extLst>
              <a:ext uri="{28A0092B-C50C-407E-A947-70E740481C1C}">
                <a14:useLocalDpi xmlns:a14="http://schemas.microsoft.com/office/drawing/2010/main" val="0"/>
              </a:ext>
            </a:extLst>
          </a:blip>
          <a:srcRect l="18652" t="39347" r="18145" b="37908"/>
          <a:stretch/>
        </p:blipFill>
        <p:spPr bwMode="auto">
          <a:xfrm>
            <a:off x="107504" y="3616036"/>
            <a:ext cx="8914259" cy="311727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ttore 1 3"/>
          <p:cNvCxnSpPr/>
          <p:nvPr/>
        </p:nvCxnSpPr>
        <p:spPr>
          <a:xfrm>
            <a:off x="143742" y="5184775"/>
            <a:ext cx="8878021"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Stella a 5 punte 1"/>
          <p:cNvSpPr/>
          <p:nvPr/>
        </p:nvSpPr>
        <p:spPr>
          <a:xfrm>
            <a:off x="7812088" y="4968875"/>
            <a:ext cx="360362" cy="36036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0661" name="Rettangolo 1"/>
          <p:cNvSpPr>
            <a:spLocks noChangeArrowheads="1"/>
          </p:cNvSpPr>
          <p:nvPr/>
        </p:nvSpPr>
        <p:spPr bwMode="auto">
          <a:xfrm>
            <a:off x="179388" y="981075"/>
            <a:ext cx="8697912" cy="2524125"/>
          </a:xfrm>
          <a:prstGeom prst="rect">
            <a:avLst/>
          </a:prstGeom>
          <a:noFill/>
          <a:ln>
            <a:noFill/>
          </a:ln>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2800" dirty="0">
                <a:latin typeface="Times New Roman" panose="02020603050405020304" pitchFamily="18" charset="0"/>
                <a:cs typeface="Times New Roman" panose="02020603050405020304" pitchFamily="18" charset="0"/>
              </a:rPr>
              <a:t>The matter density is measured by sampling a </a:t>
            </a:r>
            <a:r>
              <a:rPr lang="en-US" altLang="it-IT" sz="2800" dirty="0" smtClean="0">
                <a:latin typeface="Times New Roman" panose="02020603050405020304" pitchFamily="18" charset="0"/>
                <a:cs typeface="Times New Roman" panose="02020603050405020304" pitchFamily="18" charset="0"/>
              </a:rPr>
              <a:t>uniform </a:t>
            </a:r>
            <a:r>
              <a:rPr lang="en-US" altLang="it-IT" sz="2800" dirty="0">
                <a:latin typeface="Times New Roman" panose="02020603050405020304" pitchFamily="18" charset="0"/>
                <a:cs typeface="Times New Roman" panose="02020603050405020304" pitchFamily="18" charset="0"/>
              </a:rPr>
              <a:t>population of </a:t>
            </a:r>
            <a:r>
              <a:rPr lang="en-US" altLang="it-IT" sz="2800" dirty="0" smtClean="0">
                <a:latin typeface="Times New Roman" panose="02020603050405020304" pitchFamily="18" charset="0"/>
                <a:cs typeface="Times New Roman" panose="02020603050405020304" pitchFamily="18" charset="0"/>
              </a:rPr>
              <a:t>stars extending above the disk of the galaxy. </a:t>
            </a:r>
            <a:br>
              <a:rPr lang="en-US" altLang="it-IT" sz="2800" dirty="0" smtClean="0">
                <a:latin typeface="Times New Roman" panose="02020603050405020304" pitchFamily="18" charset="0"/>
                <a:cs typeface="Times New Roman" panose="02020603050405020304" pitchFamily="18" charset="0"/>
              </a:rPr>
            </a:br>
            <a:endParaRPr lang="en-US" altLang="it-IT" sz="1800" dirty="0" smtClean="0">
              <a:latin typeface="Times New Roman" panose="02020603050405020304" pitchFamily="18" charset="0"/>
              <a:cs typeface="Times New Roman" panose="02020603050405020304" pitchFamily="18" charset="0"/>
            </a:endParaRPr>
          </a:p>
          <a:p>
            <a:pPr algn="ctr">
              <a:spcBef>
                <a:spcPct val="0"/>
              </a:spcBef>
              <a:buFontTx/>
              <a:buNone/>
            </a:pPr>
            <a:r>
              <a:rPr lang="en-US" altLang="it-IT" sz="2800" dirty="0" smtClean="0">
                <a:latin typeface="Times New Roman" panose="02020603050405020304" pitchFamily="18" charset="0"/>
                <a:cs typeface="Times New Roman" panose="02020603050405020304" pitchFamily="18" charset="0"/>
              </a:rPr>
              <a:t>Average </a:t>
            </a:r>
            <a:r>
              <a:rPr lang="en-US" altLang="it-IT" sz="2800" dirty="0">
                <a:latin typeface="Times New Roman" panose="02020603050405020304" pitchFamily="18" charset="0"/>
                <a:cs typeface="Times New Roman" panose="02020603050405020304" pitchFamily="18" charset="0"/>
              </a:rPr>
              <a:t>velocities of the stars and vertical distances they cover above the disk </a:t>
            </a:r>
            <a:r>
              <a:rPr lang="en-US" altLang="it-IT" sz="2800" dirty="0" smtClean="0">
                <a:latin typeface="Times New Roman" panose="02020603050405020304" pitchFamily="18" charset="0"/>
                <a:cs typeface="Times New Roman" panose="02020603050405020304" pitchFamily="18" charset="0"/>
              </a:rPr>
              <a:t>give a </a:t>
            </a:r>
            <a:r>
              <a:rPr lang="en-US" altLang="it-IT" sz="2800" dirty="0">
                <a:latin typeface="Times New Roman" panose="02020603050405020304" pitchFamily="18" charset="0"/>
                <a:cs typeface="Times New Roman" panose="02020603050405020304" pitchFamily="18" charset="0"/>
              </a:rPr>
              <a:t>measure of the </a:t>
            </a:r>
            <a:r>
              <a:rPr lang="en-US" altLang="it-IT" sz="2800" dirty="0" smtClean="0">
                <a:latin typeface="Times New Roman" panose="02020603050405020304" pitchFamily="18" charset="0"/>
                <a:cs typeface="Times New Roman" panose="02020603050405020304" pitchFamily="18" charset="0"/>
              </a:rPr>
              <a:t/>
            </a:r>
            <a:br>
              <a:rPr lang="en-US" altLang="it-IT" sz="2800" dirty="0" smtClean="0">
                <a:latin typeface="Times New Roman" panose="02020603050405020304" pitchFamily="18" charset="0"/>
                <a:cs typeface="Times New Roman" panose="02020603050405020304" pitchFamily="18" charset="0"/>
              </a:rPr>
            </a:br>
            <a:r>
              <a:rPr lang="en-US" altLang="it-IT" sz="2800" dirty="0" smtClean="0">
                <a:latin typeface="Times New Roman" panose="02020603050405020304" pitchFamily="18" charset="0"/>
                <a:cs typeface="Times New Roman" panose="02020603050405020304" pitchFamily="18" charset="0"/>
              </a:rPr>
              <a:t>gravitational </a:t>
            </a:r>
            <a:r>
              <a:rPr lang="en-US" altLang="it-IT" sz="2800" dirty="0">
                <a:latin typeface="Times New Roman" panose="02020603050405020304" pitchFamily="18" charset="0"/>
                <a:cs typeface="Times New Roman" panose="02020603050405020304" pitchFamily="18" charset="0"/>
              </a:rPr>
              <a:t>restoring force keeping these stars in the disk. </a:t>
            </a:r>
            <a:endParaRPr lang="it-IT" altLang="it-IT" sz="2800" dirty="0">
              <a:latin typeface="Times New Roman" panose="02020603050405020304" pitchFamily="18" charset="0"/>
              <a:cs typeface="Times New Roman" panose="02020603050405020304" pitchFamily="18" charset="0"/>
            </a:endParaRPr>
          </a:p>
        </p:txBody>
      </p:sp>
      <p:sp>
        <p:nvSpPr>
          <p:cNvPr id="6" name="CasellaDiTesto 1"/>
          <p:cNvSpPr txBox="1">
            <a:spLocks noChangeArrowheads="1"/>
          </p:cNvSpPr>
          <p:nvPr/>
        </p:nvSpPr>
        <p:spPr bwMode="auto">
          <a:xfrm>
            <a:off x="180975" y="119063"/>
            <a:ext cx="8840788" cy="646112"/>
          </a:xfrm>
          <a:prstGeom prst="rect">
            <a:avLst/>
          </a:prstGeom>
          <a:solidFill>
            <a:schemeClr val="bg1">
              <a:lumMod val="95000"/>
            </a:schemeClr>
          </a:solidFill>
          <a:ln>
            <a:solidFill>
              <a:schemeClr val="tx1"/>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it-IT" sz="3600" dirty="0" smtClean="0">
                <a:latin typeface="Times New Roman" panose="02020603050405020304" pitchFamily="18" charset="0"/>
                <a:cs typeface="Times New Roman" panose="02020603050405020304" pitchFamily="18" charset="0"/>
              </a:rPr>
              <a:t>The strategic idea</a:t>
            </a:r>
          </a:p>
        </p:txBody>
      </p:sp>
      <p:pic>
        <p:nvPicPr>
          <p:cNvPr id="129026" name="Picture 2" descr="C:\Users\Capaccioli\Desktop\IN VISTA\IMMAGINI FILMATI e FOTO\GIF ANIMATE\woman-on-swing.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749" y="3729031"/>
            <a:ext cx="2302566" cy="24796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repeatCount="indefinite" fill="hold" nodeType="clickEffect">
                                  <p:stCondLst>
                                    <p:cond delay="0"/>
                                  </p:stCondLst>
                                  <p:endCondLst>
                                    <p:cond evt="onNext" delay="0">
                                      <p:tgtEl>
                                        <p:sldTgt/>
                                      </p:tgtEl>
                                    </p:cond>
                                  </p:endCondLst>
                                  <p:childTnLst>
                                    <p:animMotion origin="layout" path="M 1.66667E-6 0.00278 L 0.00173 -0.21528 L 0.00173 0.25 L 1.66667E-6 0.00278 Z " pathEditMode="relative" rAng="0" ptsTypes="AAAA">
                                      <p:cBhvr>
                                        <p:cTn id="6" dur="2000" fill="hold"/>
                                        <p:tgtEl>
                                          <p:spTgt spid="2"/>
                                        </p:tgtEl>
                                        <p:attrNameLst>
                                          <p:attrName>ppt_x</p:attrName>
                                          <p:attrName>ppt_y</p:attrName>
                                        </p:attrNameLst>
                                      </p:cBhvr>
                                      <p:rCtr x="87" y="1458"/>
                                    </p:animMotion>
                                  </p:childTnLst>
                                </p:cTn>
                              </p:par>
                              <p:par>
                                <p:cTn id="7" presetID="10" presetClass="entr" presetSubtype="0" fill="hold" nodeType="withEffect">
                                  <p:stCondLst>
                                    <p:cond delay="0"/>
                                  </p:stCondLst>
                                  <p:childTnLst>
                                    <p:set>
                                      <p:cBhvr>
                                        <p:cTn id="8" dur="1" fill="hold">
                                          <p:stCondLst>
                                            <p:cond delay="0"/>
                                          </p:stCondLst>
                                        </p:cTn>
                                        <p:tgtEl>
                                          <p:spTgt spid="129026"/>
                                        </p:tgtEl>
                                        <p:attrNameLst>
                                          <p:attrName>style.visibility</p:attrName>
                                        </p:attrNameLst>
                                      </p:cBhvr>
                                      <p:to>
                                        <p:strVal val="visible"/>
                                      </p:to>
                                    </p:set>
                                    <p:animEffect transition="in" filter="fade">
                                      <p:cBhvr>
                                        <p:cTn id="9" dur="500"/>
                                        <p:tgtEl>
                                          <p:spTgt spid="129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civitavecchia.portmobility.it/sites/default/files/michelangelo_-_creazione_degli_astri_e_delle_stelle.jpg"/>
          <p:cNvPicPr>
            <a:picLocks noChangeAspect="1" noChangeArrowheads="1"/>
          </p:cNvPicPr>
          <p:nvPr/>
        </p:nvPicPr>
        <p:blipFill rotWithShape="1">
          <a:blip r:embed="rId2">
            <a:extLst>
              <a:ext uri="{28A0092B-C50C-407E-A947-70E740481C1C}">
                <a14:useLocalDpi xmlns:a14="http://schemas.microsoft.com/office/drawing/2010/main" val="0"/>
              </a:ext>
            </a:extLst>
          </a:blip>
          <a:srcRect l="40697" r="844" b="1920"/>
          <a:stretch/>
        </p:blipFill>
        <p:spPr bwMode="auto">
          <a:xfrm>
            <a:off x="-1" y="-27383"/>
            <a:ext cx="9144001" cy="68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971600" y="3694345"/>
            <a:ext cx="8351837" cy="2215991"/>
          </a:xfrm>
          <a:prstGeom prst="rect">
            <a:avLst/>
          </a:prstGeom>
        </p:spPr>
        <p:txBody>
          <a:bodyPr>
            <a:spAutoFit/>
          </a:bodyPr>
          <a:lstStyle/>
          <a:p>
            <a:pPr>
              <a:defRPr/>
            </a:pPr>
            <a:r>
              <a:rPr lang="en-US" sz="3600" b="1" i="1" dirty="0">
                <a:solidFill>
                  <a:schemeClr val="bg1"/>
                </a:solidFill>
                <a:latin typeface="Times New Roman" panose="02020603050405020304" pitchFamily="18" charset="0"/>
                <a:cs typeface="Times New Roman" panose="02020603050405020304" pitchFamily="18" charset="0"/>
              </a:rPr>
              <a:t>Genesis 1</a:t>
            </a:r>
            <a:endParaRPr lang="en-US" sz="2800" b="1" i="1" dirty="0">
              <a:solidFill>
                <a:schemeClr val="bg1"/>
              </a:solidFill>
              <a:latin typeface="Times New Roman" panose="02020603050405020304" pitchFamily="18" charset="0"/>
              <a:cs typeface="Times New Roman" panose="02020603050405020304" pitchFamily="18" charset="0"/>
            </a:endParaRPr>
          </a:p>
          <a:p>
            <a:pPr>
              <a:defRPr/>
            </a:pPr>
            <a:endParaRPr lang="en-US" dirty="0">
              <a:solidFill>
                <a:schemeClr val="bg1"/>
              </a:solidFill>
              <a:latin typeface="Times New Roman" panose="02020603050405020304" pitchFamily="18" charset="0"/>
              <a:cs typeface="Times New Roman" panose="02020603050405020304" pitchFamily="18" charset="0"/>
            </a:endParaRPr>
          </a:p>
          <a:p>
            <a:pPr marL="174625" indent="-174625">
              <a:defRPr/>
            </a:pPr>
            <a:r>
              <a:rPr lang="en-US" sz="2800" baseline="30000" dirty="0" smtClean="0">
                <a:solidFill>
                  <a:schemeClr val="bg1"/>
                </a:solidFill>
                <a:latin typeface="Times New Roman" panose="02020603050405020304" pitchFamily="18" charset="0"/>
                <a:cs typeface="Times New Roman" panose="02020603050405020304" pitchFamily="18" charset="0"/>
              </a:rPr>
              <a:t>3	</a:t>
            </a:r>
            <a:r>
              <a:rPr lang="en-US" sz="2800" dirty="0" smtClean="0">
                <a:solidFill>
                  <a:schemeClr val="bg1"/>
                </a:solidFill>
                <a:latin typeface="Times New Roman" panose="02020603050405020304" pitchFamily="18" charset="0"/>
                <a:cs typeface="Times New Roman" panose="02020603050405020304" pitchFamily="18" charset="0"/>
              </a:rPr>
              <a:t>And </a:t>
            </a:r>
            <a:r>
              <a:rPr lang="en-US" sz="2800" dirty="0">
                <a:solidFill>
                  <a:schemeClr val="bg1"/>
                </a:solidFill>
                <a:latin typeface="Times New Roman" panose="02020603050405020304" pitchFamily="18" charset="0"/>
                <a:cs typeface="Times New Roman" panose="02020603050405020304" pitchFamily="18" charset="0"/>
              </a:rPr>
              <a:t>God said, Let there be light: and there was light.</a:t>
            </a:r>
          </a:p>
          <a:p>
            <a:pPr marL="174625" indent="-174625">
              <a:defRPr/>
            </a:pPr>
            <a:r>
              <a:rPr lang="en-US" sz="2800" baseline="30000" dirty="0" smtClean="0">
                <a:solidFill>
                  <a:schemeClr val="bg1"/>
                </a:solidFill>
                <a:latin typeface="Times New Roman" panose="02020603050405020304" pitchFamily="18" charset="0"/>
                <a:cs typeface="Times New Roman" panose="02020603050405020304" pitchFamily="18" charset="0"/>
              </a:rPr>
              <a:t>4	</a:t>
            </a:r>
            <a:r>
              <a:rPr lang="en-US" sz="2800" dirty="0" smtClean="0">
                <a:solidFill>
                  <a:schemeClr val="bg1"/>
                </a:solidFill>
                <a:latin typeface="Times New Roman" panose="02020603050405020304" pitchFamily="18" charset="0"/>
                <a:cs typeface="Times New Roman" panose="02020603050405020304" pitchFamily="18" charset="0"/>
              </a:rPr>
              <a:t>And </a:t>
            </a:r>
            <a:r>
              <a:rPr lang="en-US" sz="2800" dirty="0">
                <a:solidFill>
                  <a:schemeClr val="bg1"/>
                </a:solidFill>
                <a:latin typeface="Times New Roman" panose="02020603050405020304" pitchFamily="18" charset="0"/>
                <a:cs typeface="Times New Roman" panose="02020603050405020304" pitchFamily="18" charset="0"/>
              </a:rPr>
              <a:t>God saw the light, that it was good: </a:t>
            </a:r>
            <a:r>
              <a:rPr lang="en-US" sz="2800" dirty="0" smtClean="0">
                <a:solidFill>
                  <a:schemeClr val="bg1"/>
                </a:solidFill>
                <a:latin typeface="Times New Roman" panose="02020603050405020304" pitchFamily="18" charset="0"/>
                <a:cs typeface="Times New Roman" panose="02020603050405020304" pitchFamily="18" charset="0"/>
              </a:rPr>
              <a:t/>
            </a:r>
            <a:br>
              <a:rPr lang="en-US" sz="2800" dirty="0" smtClean="0">
                <a:solidFill>
                  <a:schemeClr val="bg1"/>
                </a:solidFill>
                <a:latin typeface="Times New Roman" panose="02020603050405020304" pitchFamily="18" charset="0"/>
                <a:cs typeface="Times New Roman" panose="02020603050405020304" pitchFamily="18" charset="0"/>
              </a:rPr>
            </a:br>
            <a:r>
              <a:rPr lang="en-US" sz="2800" dirty="0" smtClean="0">
                <a:solidFill>
                  <a:schemeClr val="bg1"/>
                </a:solidFill>
                <a:latin typeface="Times New Roman" panose="02020603050405020304" pitchFamily="18" charset="0"/>
                <a:cs typeface="Times New Roman" panose="02020603050405020304" pitchFamily="18" charset="0"/>
              </a:rPr>
              <a:t>and </a:t>
            </a:r>
            <a:r>
              <a:rPr lang="en-US" sz="2800" dirty="0">
                <a:solidFill>
                  <a:schemeClr val="bg1"/>
                </a:solidFill>
                <a:latin typeface="Times New Roman" panose="02020603050405020304" pitchFamily="18" charset="0"/>
                <a:cs typeface="Times New Roman" panose="02020603050405020304" pitchFamily="18" charset="0"/>
              </a:rPr>
              <a:t>God divided the light from the darkness.</a:t>
            </a:r>
            <a:endParaRPr lang="it-IT" sz="2800" dirty="0">
              <a:solidFill>
                <a:schemeClr val="bg1"/>
              </a:solidFill>
              <a:latin typeface="Times New Roman" panose="02020603050405020304" pitchFamily="18" charset="0"/>
              <a:cs typeface="Times New Roman" panose="02020603050405020304" pitchFamily="18" charset="0"/>
            </a:endParaRPr>
          </a:p>
        </p:txBody>
      </p:sp>
      <p:sp>
        <p:nvSpPr>
          <p:cNvPr id="53252" name="CasellaDiTesto 2"/>
          <p:cNvSpPr txBox="1">
            <a:spLocks noChangeArrowheads="1"/>
          </p:cNvSpPr>
          <p:nvPr/>
        </p:nvSpPr>
        <p:spPr bwMode="auto">
          <a:xfrm>
            <a:off x="6588224" y="118373"/>
            <a:ext cx="24479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it-IT" altLang="it-IT" sz="1800" dirty="0" smtClean="0">
                <a:solidFill>
                  <a:schemeClr val="bg1"/>
                </a:solidFill>
                <a:latin typeface="Times New Roman" panose="02020603050405020304" pitchFamily="18" charset="0"/>
                <a:cs typeface="Times New Roman" panose="02020603050405020304" pitchFamily="18" charset="0"/>
              </a:rPr>
              <a:t>Michelangelo</a:t>
            </a:r>
          </a:p>
          <a:p>
            <a:pPr algn="r">
              <a:spcBef>
                <a:spcPct val="0"/>
              </a:spcBef>
              <a:buFontTx/>
              <a:buNone/>
            </a:pPr>
            <a:r>
              <a:rPr lang="it-IT" altLang="it-IT" sz="1800" i="1" dirty="0" smtClean="0">
                <a:solidFill>
                  <a:schemeClr val="bg1"/>
                </a:solidFill>
                <a:latin typeface="Times New Roman" panose="02020603050405020304" pitchFamily="18" charset="0"/>
                <a:cs typeface="Times New Roman" panose="02020603050405020304" pitchFamily="18" charset="0"/>
              </a:rPr>
              <a:t>Sistina </a:t>
            </a:r>
            <a:r>
              <a:rPr lang="it-IT" altLang="it-IT" sz="1800" i="1" dirty="0" err="1" smtClean="0">
                <a:solidFill>
                  <a:schemeClr val="bg1"/>
                </a:solidFill>
                <a:latin typeface="Times New Roman" panose="02020603050405020304" pitchFamily="18" charset="0"/>
                <a:cs typeface="Times New Roman" panose="02020603050405020304" pitchFamily="18" charset="0"/>
              </a:rPr>
              <a:t>Chapel</a:t>
            </a:r>
            <a:endParaRPr lang="it-IT" altLang="it-IT" sz="1800" i="1" dirty="0">
              <a:solidFill>
                <a:schemeClr val="bg1"/>
              </a:solidFill>
              <a:latin typeface="Times New Roman" panose="02020603050405020304" pitchFamily="18" charset="0"/>
              <a:cs typeface="Times New Roman" panose="02020603050405020304" pitchFamily="18" charset="0"/>
            </a:endParaRPr>
          </a:p>
        </p:txBody>
      </p:sp>
      <p:sp>
        <p:nvSpPr>
          <p:cNvPr id="3" name="Freccia in giù 2"/>
          <p:cNvSpPr/>
          <p:nvPr/>
        </p:nvSpPr>
        <p:spPr>
          <a:xfrm rot="8894187">
            <a:off x="7098211" y="5863196"/>
            <a:ext cx="632262" cy="885440"/>
          </a:xfrm>
          <a:prstGeom prst="downArrow">
            <a:avLst>
              <a:gd name="adj1" fmla="val 50000"/>
              <a:gd name="adj2" fmla="val 72462"/>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2" name="Object 2"/>
          <p:cNvGraphicFramePr>
            <a:graphicFrameLocks noChangeAspect="1"/>
          </p:cNvGraphicFramePr>
          <p:nvPr>
            <p:extLst/>
          </p:nvPr>
        </p:nvGraphicFramePr>
        <p:xfrm>
          <a:off x="179388" y="908050"/>
          <a:ext cx="8796337" cy="5807075"/>
        </p:xfrm>
        <a:graphic>
          <a:graphicData uri="http://schemas.openxmlformats.org/presentationml/2006/ole">
            <mc:AlternateContent xmlns:mc="http://schemas.openxmlformats.org/markup-compatibility/2006">
              <mc:Choice xmlns:v="urn:schemas-microsoft-com:vml" Requires="v">
                <p:oleObj spid="_x0000_s137231" name="Equation" r:id="rId3" imgW="4267080" imgH="3098520" progId="Equation.DSMT4">
                  <p:embed/>
                </p:oleObj>
              </mc:Choice>
              <mc:Fallback>
                <p:oleObj name="Equation" r:id="rId3" imgW="4267080" imgH="3098520" progId="Equation.DSMT4">
                  <p:embed/>
                  <p:pic>
                    <p:nvPicPr>
                      <p:cNvPr id="0" name=""/>
                      <p:cNvPicPr>
                        <a:picLocks noChangeAspect="1" noChangeArrowheads="1"/>
                      </p:cNvPicPr>
                      <p:nvPr/>
                    </p:nvPicPr>
                    <p:blipFill>
                      <a:blip r:embed="rId4"/>
                      <a:srcRect/>
                      <a:stretch>
                        <a:fillRect/>
                      </a:stretch>
                    </p:blipFill>
                    <p:spPr bwMode="auto">
                      <a:xfrm>
                        <a:off x="179388" y="908050"/>
                        <a:ext cx="8796337"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5" name="Connettore 1 4"/>
          <p:cNvCxnSpPr/>
          <p:nvPr/>
        </p:nvCxnSpPr>
        <p:spPr>
          <a:xfrm>
            <a:off x="2339752" y="1438444"/>
            <a:ext cx="1000125" cy="7858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uppo 7"/>
          <p:cNvGrpSpPr>
            <a:grpSpLocks/>
          </p:cNvGrpSpPr>
          <p:nvPr/>
        </p:nvGrpSpPr>
        <p:grpSpPr bwMode="auto">
          <a:xfrm>
            <a:off x="3731617" y="1438444"/>
            <a:ext cx="3528392" cy="749347"/>
            <a:chOff x="2571736" y="928670"/>
            <a:chExt cx="3072404" cy="785818"/>
          </a:xfrm>
        </p:grpSpPr>
        <p:cxnSp>
          <p:nvCxnSpPr>
            <p:cNvPr id="6" name="Connettore 1 5"/>
            <p:cNvCxnSpPr/>
            <p:nvPr/>
          </p:nvCxnSpPr>
          <p:spPr>
            <a:xfrm>
              <a:off x="4643823" y="928670"/>
              <a:ext cx="1000317" cy="7858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2571736" y="928670"/>
              <a:ext cx="1000317" cy="7858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 name="CasellaDiTesto 1"/>
          <p:cNvSpPr txBox="1">
            <a:spLocks noChangeArrowheads="1"/>
          </p:cNvSpPr>
          <p:nvPr/>
        </p:nvSpPr>
        <p:spPr bwMode="auto">
          <a:xfrm>
            <a:off x="180975" y="119063"/>
            <a:ext cx="8840788" cy="646112"/>
          </a:xfrm>
          <a:prstGeom prst="rect">
            <a:avLst/>
          </a:prstGeom>
          <a:solidFill>
            <a:schemeClr val="bg1">
              <a:lumMod val="95000"/>
            </a:schemeClr>
          </a:solidFill>
          <a:ln>
            <a:solidFill>
              <a:schemeClr val="tx1"/>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it-IT" sz="3600" dirty="0" smtClean="0">
                <a:solidFill>
                  <a:srgbClr val="000000"/>
                </a:solidFill>
                <a:latin typeface="Times New Roman" panose="02020603050405020304" pitchFamily="18" charset="0"/>
                <a:cs typeface="Times New Roman" panose="02020603050405020304" pitchFamily="18" charset="0"/>
              </a:rPr>
              <a:t>The flat disk model</a:t>
            </a:r>
          </a:p>
        </p:txBody>
      </p:sp>
    </p:spTree>
    <p:extLst>
      <p:ext uri="{BB962C8B-B14F-4D97-AF65-F5344CB8AC3E}">
        <p14:creationId xmlns:p14="http://schemas.microsoft.com/office/powerpoint/2010/main" val="21188774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asellaDiTesto 1"/>
          <p:cNvSpPr txBox="1">
            <a:spLocks noChangeArrowheads="1"/>
          </p:cNvSpPr>
          <p:nvPr/>
        </p:nvSpPr>
        <p:spPr bwMode="auto">
          <a:xfrm>
            <a:off x="180975" y="119063"/>
            <a:ext cx="8840788" cy="646112"/>
          </a:xfrm>
          <a:prstGeom prst="rect">
            <a:avLst/>
          </a:prstGeom>
          <a:solidFill>
            <a:schemeClr val="bg1">
              <a:lumMod val="95000"/>
            </a:schemeClr>
          </a:solidFill>
          <a:ln>
            <a:solidFill>
              <a:schemeClr val="tx1"/>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it-IT" sz="3600" dirty="0">
                <a:latin typeface="Times New Roman" panose="02020603050405020304" pitchFamily="18" charset="0"/>
                <a:cs typeface="Times New Roman" panose="02020603050405020304" pitchFamily="18" charset="0"/>
              </a:rPr>
              <a:t>“Oort limit”: lack of visible matter</a:t>
            </a:r>
          </a:p>
        </p:txBody>
      </p:sp>
      <p:pic>
        <p:nvPicPr>
          <p:cNvPr id="5" name="Picture 2" descr="http://boojum.as.arizona.edu/~jill/NS102_2006/Lectures/Lecture13/400_jan_oort.jpe.jpeg"/>
          <p:cNvPicPr>
            <a:picLocks noChangeAspect="1" noChangeArrowheads="1"/>
          </p:cNvPicPr>
          <p:nvPr/>
        </p:nvPicPr>
        <p:blipFill>
          <a:blip r:embed="rId2" cstate="print"/>
          <a:srcRect l="36525" t="13783" r="33785" b="43755"/>
          <a:stretch>
            <a:fillRect/>
          </a:stretch>
        </p:blipFill>
        <p:spPr bwMode="auto">
          <a:xfrm>
            <a:off x="7913264" y="184991"/>
            <a:ext cx="1078362" cy="1561539"/>
          </a:xfrm>
          <a:prstGeom prst="ellipse">
            <a:avLst/>
          </a:prstGeom>
          <a:ln w="9525" cap="rnd">
            <a:solidFill>
              <a:schemeClr val="bg1">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ttangolo 1"/>
          <p:cNvSpPr/>
          <p:nvPr/>
        </p:nvSpPr>
        <p:spPr>
          <a:xfrm>
            <a:off x="7019925" y="1831975"/>
            <a:ext cx="2089150" cy="949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CasellaDiTesto 1"/>
          <p:cNvSpPr txBox="1">
            <a:spLocks noChangeArrowheads="1"/>
          </p:cNvSpPr>
          <p:nvPr/>
        </p:nvSpPr>
        <p:spPr bwMode="auto">
          <a:xfrm>
            <a:off x="0" y="1778849"/>
            <a:ext cx="9143999" cy="413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en-US" altLang="en-US" sz="1400" dirty="0" smtClean="0">
              <a:latin typeface="Times New Roman" panose="02020603050405020304" pitchFamily="18" charset="0"/>
              <a:cs typeface="Times New Roman" panose="02020603050405020304" pitchFamily="18" charset="0"/>
            </a:endParaRPr>
          </a:p>
          <a:p>
            <a:pPr algn="ctr" eaLnBrk="1" hangingPunct="1">
              <a:spcBef>
                <a:spcPct val="0"/>
              </a:spcBef>
              <a:buFontTx/>
              <a:buNone/>
              <a:defRPr/>
            </a:pPr>
            <a:r>
              <a:rPr lang="en-US" altLang="en-US"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The density of unseen material in the Milky Way disk </a:t>
            </a:r>
            <a:br>
              <a:rPr lang="en-US" altLang="en-US"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br>
            <a:r>
              <a:rPr lang="en-US" altLang="en-US"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is </a:t>
            </a:r>
            <a:r>
              <a:rPr lang="en-US" altLang="en-US"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sym typeface="Symbol" panose="05050102010706020507" pitchFamily="18" charset="2"/>
              </a:rPr>
              <a:t> </a:t>
            </a:r>
            <a:r>
              <a:rPr lang="en-US" altLang="en-US"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50% of that of the visible mass (Oort limit</a:t>
            </a:r>
            <a:r>
              <a:rPr lang="en-US" altLang="en-US" dirty="0" smtClean="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a:t>
            </a:r>
            <a:endParaRPr lang="en-US" altLang="en-US"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endParaRPr>
          </a:p>
          <a:p>
            <a:pPr marL="806450" indent="-806450">
              <a:buFontTx/>
              <a:buNone/>
              <a:defRPr/>
            </a:pPr>
            <a:endParaRPr lang="en-US" altLang="it-IT" sz="1800" dirty="0" smtClean="0">
              <a:latin typeface="Times New Roman" panose="02020603050405020304" pitchFamily="18" charset="0"/>
              <a:cs typeface="Times New Roman" panose="02020603050405020304" pitchFamily="18" charset="0"/>
            </a:endParaRPr>
          </a:p>
          <a:p>
            <a:pPr>
              <a:buFontTx/>
              <a:buNone/>
              <a:tabLst>
                <a:tab pos="174625" algn="l"/>
                <a:tab pos="541338" algn="l"/>
              </a:tabLst>
              <a:defRPr/>
            </a:pPr>
            <a:r>
              <a:rPr lang="en-US" altLang="it-IT" sz="2400" dirty="0" smtClean="0">
                <a:latin typeface="Times New Roman" panose="02020603050405020304" pitchFamily="18" charset="0"/>
                <a:cs typeface="Times New Roman" panose="02020603050405020304" pitchFamily="18" charset="0"/>
              </a:rPr>
              <a:t> 	This </a:t>
            </a:r>
            <a:r>
              <a:rPr lang="en-US" altLang="it-IT" sz="2400" dirty="0">
                <a:latin typeface="Times New Roman" panose="02020603050405020304" pitchFamily="18" charset="0"/>
                <a:cs typeface="Times New Roman" panose="02020603050405020304" pitchFamily="18" charset="0"/>
              </a:rPr>
              <a:t>additional component of matter, while dark, needs to be nothing  </a:t>
            </a:r>
            <a:r>
              <a:rPr lang="en-US" altLang="it-IT" sz="2400" dirty="0" smtClean="0">
                <a:latin typeface="Times New Roman" panose="02020603050405020304" pitchFamily="18" charset="0"/>
                <a:cs typeface="Times New Roman" panose="02020603050405020304" pitchFamily="18" charset="0"/>
              </a:rPr>
              <a:t> 	very </a:t>
            </a:r>
            <a:r>
              <a:rPr lang="en-US" altLang="it-IT" sz="2400" dirty="0">
                <a:latin typeface="Times New Roman" panose="02020603050405020304" pitchFamily="18" charset="0"/>
                <a:cs typeface="Times New Roman" panose="02020603050405020304" pitchFamily="18" charset="0"/>
              </a:rPr>
              <a:t>exotic.</a:t>
            </a:r>
          </a:p>
          <a:p>
            <a:pPr>
              <a:buFontTx/>
              <a:buNone/>
              <a:tabLst>
                <a:tab pos="174625" algn="l"/>
                <a:tab pos="541338" algn="l"/>
              </a:tabLst>
              <a:defRPr/>
            </a:pPr>
            <a:r>
              <a:rPr lang="en-US" altLang="it-IT" sz="2400" dirty="0" smtClean="0">
                <a:latin typeface="Times New Roman" panose="02020603050405020304" pitchFamily="18" charset="0"/>
                <a:cs typeface="Times New Roman" panose="02020603050405020304" pitchFamily="18" charset="0"/>
              </a:rPr>
              <a:t>	It might consist of very dim stars, such as white and even black dwarfs.</a:t>
            </a:r>
          </a:p>
          <a:p>
            <a:pPr>
              <a:buFontTx/>
              <a:buNone/>
              <a:tabLst>
                <a:tab pos="174625" algn="l"/>
                <a:tab pos="541338" algn="l"/>
              </a:tabLst>
              <a:defRPr/>
            </a:pPr>
            <a:endParaRPr lang="en-US" altLang="it-IT" sz="2400" dirty="0">
              <a:latin typeface="Times New Roman" panose="02020603050405020304" pitchFamily="18" charset="0"/>
              <a:cs typeface="Times New Roman" panose="02020603050405020304" pitchFamily="18" charset="0"/>
            </a:endParaRPr>
          </a:p>
          <a:p>
            <a:pPr marL="719138" indent="-719138">
              <a:buFontTx/>
              <a:buNone/>
              <a:tabLst>
                <a:tab pos="174625" algn="l"/>
                <a:tab pos="541338" algn="l"/>
              </a:tabLst>
              <a:defRPr/>
            </a:pPr>
            <a:r>
              <a:rPr lang="en-US" altLang="it-IT" sz="2400" dirty="0">
                <a:latin typeface="Times New Roman" panose="02020603050405020304" pitchFamily="18" charset="0"/>
                <a:cs typeface="Times New Roman" panose="02020603050405020304" pitchFamily="18" charset="0"/>
              </a:rPr>
              <a:t> </a:t>
            </a:r>
            <a:r>
              <a:rPr lang="en-US" altLang="it-IT" sz="2400" dirty="0" smtClean="0">
                <a:latin typeface="Times New Roman" panose="02020603050405020304" pitchFamily="18" charset="0"/>
                <a:cs typeface="Times New Roman" panose="02020603050405020304" pitchFamily="18" charset="0"/>
              </a:rPr>
              <a:t>	N.B</a:t>
            </a:r>
            <a:r>
              <a:rPr lang="en-US" altLang="it-IT" sz="2400" dirty="0">
                <a:latin typeface="Times New Roman" panose="02020603050405020304" pitchFamily="18" charset="0"/>
                <a:cs typeface="Times New Roman" panose="02020603050405020304" pitchFamily="18" charset="0"/>
              </a:rPr>
              <a:t>. </a:t>
            </a:r>
            <a:r>
              <a:rPr lang="en-US" altLang="it-IT" sz="2400" dirty="0" smtClean="0">
                <a:latin typeface="Times New Roman" panose="02020603050405020304" pitchFamily="18" charset="0"/>
                <a:cs typeface="Times New Roman" panose="02020603050405020304" pitchFamily="18" charset="0"/>
              </a:rPr>
              <a:t>This </a:t>
            </a:r>
            <a:r>
              <a:rPr lang="en-US" altLang="it-IT" sz="2400" dirty="0">
                <a:latin typeface="Times New Roman" panose="02020603050405020304" pitchFamily="18" charset="0"/>
                <a:cs typeface="Times New Roman" panose="02020603050405020304" pitchFamily="18" charset="0"/>
              </a:rPr>
              <a:t>result has been eventually questioned as the model </a:t>
            </a:r>
            <a:r>
              <a:rPr lang="en-US" altLang="it-IT" sz="2400" dirty="0" smtClean="0">
                <a:latin typeface="Times New Roman" panose="02020603050405020304" pitchFamily="18" charset="0"/>
                <a:cs typeface="Times New Roman" panose="02020603050405020304" pitchFamily="18" charset="0"/>
              </a:rPr>
              <a:t/>
            </a:r>
            <a:br>
              <a:rPr lang="en-US" altLang="it-IT" sz="2400" dirty="0" smtClean="0">
                <a:latin typeface="Times New Roman" panose="02020603050405020304" pitchFamily="18" charset="0"/>
                <a:cs typeface="Times New Roman" panose="02020603050405020304" pitchFamily="18" charset="0"/>
              </a:rPr>
            </a:br>
            <a:r>
              <a:rPr lang="en-US" altLang="it-IT" sz="2400" dirty="0" smtClean="0">
                <a:latin typeface="Times New Roman" panose="02020603050405020304" pitchFamily="18" charset="0"/>
                <a:cs typeface="Times New Roman" panose="02020603050405020304" pitchFamily="18" charset="0"/>
              </a:rPr>
              <a:t>  ignores </a:t>
            </a:r>
            <a:r>
              <a:rPr lang="en-US" altLang="it-IT" sz="2400" dirty="0">
                <a:latin typeface="Times New Roman" panose="02020603050405020304" pitchFamily="18" charset="0"/>
                <a:cs typeface="Times New Roman" panose="02020603050405020304" pitchFamily="18" charset="0"/>
              </a:rPr>
              <a:t>the pull by the </a:t>
            </a:r>
            <a:r>
              <a:rPr lang="en-US" altLang="it-IT" sz="2400" dirty="0" smtClean="0">
                <a:latin typeface="Times New Roman" panose="02020603050405020304" pitchFamily="18" charset="0"/>
                <a:cs typeface="Times New Roman" panose="02020603050405020304" pitchFamily="18" charset="0"/>
              </a:rPr>
              <a:t>bulge component of the galaxy.</a:t>
            </a:r>
            <a:endParaRPr lang="en-US" altLang="en-US" sz="2400" dirty="0" smtClean="0">
              <a:latin typeface="Times New Roman" panose="02020603050405020304" pitchFamily="18" charset="0"/>
              <a:cs typeface="Times New Roman" panose="02020603050405020304" pitchFamily="18" charset="0"/>
            </a:endParaRPr>
          </a:p>
        </p:txBody>
      </p:sp>
      <p:sp>
        <p:nvSpPr>
          <p:cNvPr id="4" name="CasellaDiTesto 3"/>
          <p:cNvSpPr txBox="1"/>
          <p:nvPr/>
        </p:nvSpPr>
        <p:spPr>
          <a:xfrm rot="19576946">
            <a:off x="2043541" y="3185387"/>
            <a:ext cx="4464496" cy="1323439"/>
          </a:xfrm>
          <a:prstGeom prst="rect">
            <a:avLst/>
          </a:prstGeom>
          <a:solidFill>
            <a:srgbClr val="FFFF00"/>
          </a:solidFill>
          <a:ln>
            <a:solidFill>
              <a:srgbClr val="FF0000"/>
            </a:solidFill>
          </a:ln>
        </p:spPr>
        <p:txBody>
          <a:bodyPr wrap="square" rtlCol="0">
            <a:spAutoFit/>
          </a:bodyPr>
          <a:lstStyle/>
          <a:p>
            <a:pPr algn="ctr"/>
            <a:r>
              <a:rPr lang="it-IT" sz="8000" b="1" dirty="0" smtClean="0">
                <a:solidFill>
                  <a:srgbClr val="FF0000"/>
                </a:solidFill>
              </a:rPr>
              <a:t>WRONG</a:t>
            </a:r>
            <a:endParaRPr lang="it-IT" sz="8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ttangolo 1"/>
          <p:cNvSpPr>
            <a:spLocks noChangeArrowheads="1"/>
          </p:cNvSpPr>
          <p:nvPr/>
        </p:nvSpPr>
        <p:spPr bwMode="auto">
          <a:xfrm>
            <a:off x="284532" y="1191683"/>
            <a:ext cx="8388350"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it-IT" sz="32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Unthinkable that missing matter in the Solar area </a:t>
            </a:r>
            <a:br>
              <a:rPr lang="en-US" altLang="it-IT" sz="32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br>
            <a:r>
              <a:rPr lang="en-US" altLang="it-IT" sz="32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would be non-baryonic. </a:t>
            </a:r>
          </a:p>
          <a:p>
            <a:pPr>
              <a:defRPr/>
            </a:pPr>
            <a:endParaRPr lang="en-US" altLang="it-IT" sz="2800" dirty="0" smtClean="0">
              <a:latin typeface="Times New Roman" panose="02020603050405020304" pitchFamily="18" charset="0"/>
              <a:cs typeface="Times New Roman" panose="02020603050405020304" pitchFamily="18" charset="0"/>
            </a:endParaRPr>
          </a:p>
          <a:p>
            <a:pPr marL="901700" indent="-901700">
              <a:defRPr/>
            </a:pPr>
            <a:r>
              <a:rPr lang="en-US" altLang="it-IT" sz="2800" i="1" dirty="0" smtClean="0">
                <a:latin typeface="Times New Roman" panose="02020603050405020304" pitchFamily="18" charset="0"/>
                <a:cs typeface="Times New Roman" panose="02020603050405020304" pitchFamily="18" charset="0"/>
              </a:rPr>
              <a:t>1932: discovery of the first neutral baryon, the neutron, by James Chadwick</a:t>
            </a:r>
          </a:p>
          <a:p>
            <a:pPr marL="901700" indent="-901700">
              <a:defRPr/>
            </a:pPr>
            <a:endParaRPr lang="en-US" altLang="it-IT" sz="2800" i="1" dirty="0" smtClean="0">
              <a:latin typeface="Times New Roman" panose="02020603050405020304" pitchFamily="18" charset="0"/>
              <a:cs typeface="Times New Roman" panose="02020603050405020304" pitchFamily="18" charset="0"/>
            </a:endParaRPr>
          </a:p>
          <a:p>
            <a:pPr marL="901700" indent="-901700">
              <a:defRPr/>
            </a:pPr>
            <a:r>
              <a:rPr lang="en-US" altLang="it-IT" sz="2800" i="1" dirty="0">
                <a:latin typeface="Times New Roman" panose="02020603050405020304" pitchFamily="18" charset="0"/>
                <a:cs typeface="Times New Roman" panose="02020603050405020304" pitchFamily="18" charset="0"/>
              </a:rPr>
              <a:t>1929: discovery of the expansion of the universe </a:t>
            </a:r>
            <a:r>
              <a:rPr lang="en-US" altLang="it-IT" sz="2800" i="1" dirty="0" smtClean="0">
                <a:latin typeface="Times New Roman" panose="02020603050405020304" pitchFamily="18" charset="0"/>
                <a:cs typeface="Times New Roman" panose="02020603050405020304" pitchFamily="18" charset="0"/>
              </a:rPr>
              <a:t/>
            </a:r>
            <a:br>
              <a:rPr lang="en-US" altLang="it-IT" sz="2800" i="1" dirty="0" smtClean="0">
                <a:latin typeface="Times New Roman" panose="02020603050405020304" pitchFamily="18" charset="0"/>
                <a:cs typeface="Times New Roman" panose="02020603050405020304" pitchFamily="18" charset="0"/>
              </a:rPr>
            </a:br>
            <a:r>
              <a:rPr lang="en-US" altLang="it-IT" sz="2800" i="1" dirty="0" smtClean="0">
                <a:latin typeface="Times New Roman" panose="02020603050405020304" pitchFamily="18" charset="0"/>
                <a:cs typeface="Times New Roman" panose="02020603050405020304" pitchFamily="18" charset="0"/>
              </a:rPr>
              <a:t>by </a:t>
            </a:r>
            <a:r>
              <a:rPr lang="en-US" altLang="it-IT" sz="2800" i="1" dirty="0">
                <a:latin typeface="Times New Roman" panose="02020603050405020304" pitchFamily="18" charset="0"/>
                <a:cs typeface="Times New Roman" panose="02020603050405020304" pitchFamily="18" charset="0"/>
              </a:rPr>
              <a:t>Edwin </a:t>
            </a:r>
            <a:r>
              <a:rPr lang="en-US" altLang="it-IT" sz="2800" i="1" dirty="0" smtClean="0">
                <a:latin typeface="Times New Roman" panose="02020603050405020304" pitchFamily="18" charset="0"/>
                <a:cs typeface="Times New Roman" panose="02020603050405020304" pitchFamily="18" charset="0"/>
              </a:rPr>
              <a:t>Hubble</a:t>
            </a:r>
          </a:p>
          <a:p>
            <a:pPr marL="901700" indent="-901700">
              <a:defRPr/>
            </a:pPr>
            <a:endParaRPr lang="it-IT" altLang="it-IT" sz="2800" i="1" dirty="0">
              <a:latin typeface="Times New Roman" panose="02020603050405020304" pitchFamily="18" charset="0"/>
              <a:cs typeface="Times New Roman" panose="02020603050405020304" pitchFamily="18" charset="0"/>
            </a:endParaRPr>
          </a:p>
          <a:p>
            <a:pPr marL="901700" indent="-901700">
              <a:defRPr/>
            </a:pPr>
            <a:r>
              <a:rPr lang="en-US" altLang="it-IT" sz="2800" i="1" dirty="0" smtClean="0">
                <a:latin typeface="Times New Roman" panose="02020603050405020304" pitchFamily="18" charset="0"/>
                <a:cs typeface="Times New Roman" panose="02020603050405020304" pitchFamily="18" charset="0"/>
              </a:rPr>
              <a:t>1926: discovery of the nature of the white nebulae </a:t>
            </a:r>
            <a:br>
              <a:rPr lang="en-US" altLang="it-IT" sz="2800" i="1" dirty="0" smtClean="0">
                <a:latin typeface="Times New Roman" panose="02020603050405020304" pitchFamily="18" charset="0"/>
                <a:cs typeface="Times New Roman" panose="02020603050405020304" pitchFamily="18" charset="0"/>
              </a:rPr>
            </a:br>
            <a:r>
              <a:rPr lang="en-US" altLang="it-IT" sz="2800" i="1" dirty="0" smtClean="0">
                <a:latin typeface="Times New Roman" panose="02020603050405020304" pitchFamily="18" charset="0"/>
                <a:cs typeface="Times New Roman" panose="02020603050405020304" pitchFamily="18" charset="0"/>
              </a:rPr>
              <a:t>by Edwin Hubble</a:t>
            </a:r>
          </a:p>
          <a:p>
            <a:pPr marL="901700" indent="-901700">
              <a:defRPr/>
            </a:pPr>
            <a:endParaRPr lang="en-US" altLang="it-IT" sz="2800" dirty="0" smtClean="0">
              <a:latin typeface="Times New Roman" panose="02020603050405020304" pitchFamily="18" charset="0"/>
              <a:cs typeface="Times New Roman" panose="02020603050405020304" pitchFamily="18" charset="0"/>
            </a:endParaRPr>
          </a:p>
        </p:txBody>
      </p:sp>
      <p:sp>
        <p:nvSpPr>
          <p:cNvPr id="3" name="CasellaDiTesto 1"/>
          <p:cNvSpPr txBox="1">
            <a:spLocks noChangeArrowheads="1"/>
          </p:cNvSpPr>
          <p:nvPr/>
        </p:nvSpPr>
        <p:spPr bwMode="auto">
          <a:xfrm>
            <a:off x="180975" y="116632"/>
            <a:ext cx="8840788" cy="646112"/>
          </a:xfrm>
          <a:prstGeom prst="rect">
            <a:avLst/>
          </a:prstGeom>
          <a:solidFill>
            <a:schemeClr val="bg1">
              <a:lumMod val="95000"/>
            </a:schemeClr>
          </a:solidFill>
          <a:ln>
            <a:solidFill>
              <a:schemeClr val="tx1"/>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defRPr/>
            </a:pPr>
            <a:r>
              <a:rPr lang="en-US" altLang="it-IT" sz="3600" kern="0" dirty="0" smtClean="0">
                <a:latin typeface="Times New Roman" panose="02020603050405020304" pitchFamily="18" charset="0"/>
                <a:cs typeface="Times New Roman" panose="02020603050405020304" pitchFamily="18" charset="0"/>
              </a:rPr>
              <a:t>Baryons? Some useful milestones</a:t>
            </a: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4754" name="Picture 2" descr="C:\Users\massimo\AppData\Roaming\PixelMetrics\CaptureWiz\Temp\1.jpg"/>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3571875" y="1285875"/>
            <a:ext cx="5357813" cy="2762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11" name="Picture 3" descr="F:\fritz-zwicky-1-sized.jpg"/>
          <p:cNvPicPr>
            <a:picLocks noChangeAspect="1" noChangeArrowheads="1"/>
          </p:cNvPicPr>
          <p:nvPr/>
        </p:nvPicPr>
        <p:blipFill>
          <a:blip r:embed="rId3" cstate="print"/>
          <a:srcRect/>
          <a:stretch>
            <a:fillRect/>
          </a:stretch>
        </p:blipFill>
        <p:spPr bwMode="auto">
          <a:xfrm>
            <a:off x="428596" y="1500174"/>
            <a:ext cx="2428892" cy="3304168"/>
          </a:xfrm>
          <a:prstGeom prst="ellipse">
            <a:avLst/>
          </a:prstGeom>
          <a:ln w="3175"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4756" name="Picture 5" descr="C:\Users\massimo\AppData\Roaming\PixelMetrics\CaptureWiz\Temp\2.jpg"/>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556773" y="4284080"/>
            <a:ext cx="5372915" cy="2317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317" name="CasellaDiTesto 5"/>
          <p:cNvSpPr txBox="1">
            <a:spLocks noChangeArrowheads="1"/>
          </p:cNvSpPr>
          <p:nvPr/>
        </p:nvSpPr>
        <p:spPr bwMode="auto">
          <a:xfrm>
            <a:off x="206375" y="116632"/>
            <a:ext cx="8731250" cy="646113"/>
          </a:xfrm>
          <a:prstGeom prst="rect">
            <a:avLst/>
          </a:prstGeom>
          <a:solidFill>
            <a:schemeClr val="bg1">
              <a:lumMod val="95000"/>
            </a:schemeClr>
          </a:solidFill>
          <a:ln w="9525">
            <a:solidFill>
              <a:schemeClr val="tx1"/>
            </a:solidFill>
            <a:miter lim="800000"/>
            <a:headEnd/>
            <a:tailEnd/>
          </a:ln>
        </p:spPr>
        <p:txBody>
          <a:bodyPr>
            <a:spAutoFit/>
          </a:bodyPr>
          <a:lstStyle/>
          <a:p>
            <a:pPr algn="ctr" eaLnBrk="1" hangingPunct="1">
              <a:defRPr/>
            </a:pPr>
            <a:r>
              <a:rPr lang="en-US" sz="3600" dirty="0">
                <a:latin typeface="Times New Roman" pitchFamily="18" charset="0"/>
                <a:cs typeface="Times New Roman" pitchFamily="18" charset="0"/>
              </a:rPr>
              <a:t>1937: The </a:t>
            </a:r>
            <a:r>
              <a:rPr lang="en-US" sz="3600" dirty="0" smtClean="0">
                <a:latin typeface="Times New Roman" pitchFamily="18" charset="0"/>
                <a:cs typeface="Times New Roman" pitchFamily="18" charset="0"/>
              </a:rPr>
              <a:t>“missing mass” </a:t>
            </a:r>
            <a:r>
              <a:rPr lang="en-US" sz="3600" dirty="0">
                <a:latin typeface="Times New Roman" pitchFamily="18" charset="0"/>
                <a:cs typeface="Times New Roman" pitchFamily="18" charset="0"/>
              </a:rPr>
              <a:t>in the Coma cluster</a:t>
            </a:r>
          </a:p>
        </p:txBody>
      </p:sp>
      <p:sp>
        <p:nvSpPr>
          <p:cNvPr id="74758" name="CasellaDiTesto 6"/>
          <p:cNvSpPr txBox="1">
            <a:spLocks noChangeArrowheads="1"/>
          </p:cNvSpPr>
          <p:nvPr/>
        </p:nvSpPr>
        <p:spPr bwMode="auto">
          <a:xfrm>
            <a:off x="285750" y="4868863"/>
            <a:ext cx="2786063" cy="1216025"/>
          </a:xfrm>
          <a:prstGeom prst="rect">
            <a:avLst/>
          </a:prstGeom>
          <a:solidFill>
            <a:schemeClr val="bg1"/>
          </a:solidFill>
          <a:ln>
            <a:solidFill>
              <a:schemeClr val="bg1"/>
            </a:solidFill>
          </a:ln>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IT" altLang="en-US" sz="100"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it-IT" altLang="en-US" sz="1800" dirty="0">
                <a:latin typeface="Times New Roman" panose="02020603050405020304" pitchFamily="18" charset="0"/>
                <a:cs typeface="Times New Roman" panose="02020603050405020304" pitchFamily="18" charset="0"/>
              </a:rPr>
              <a:t>Fritz Zwicky</a:t>
            </a:r>
          </a:p>
          <a:p>
            <a:pPr algn="ctr" eaLnBrk="1" hangingPunct="1">
              <a:spcBef>
                <a:spcPct val="0"/>
              </a:spcBef>
              <a:buFontTx/>
              <a:buNone/>
            </a:pPr>
            <a:r>
              <a:rPr lang="it-IT" altLang="en-US" sz="1800" dirty="0">
                <a:latin typeface="Times New Roman" panose="02020603050405020304" pitchFamily="18" charset="0"/>
                <a:cs typeface="Times New Roman" panose="02020603050405020304" pitchFamily="18" charset="0"/>
              </a:rPr>
              <a:t>(1898-1974)</a:t>
            </a:r>
          </a:p>
          <a:p>
            <a:pPr algn="ctr" eaLnBrk="1" hangingPunct="1">
              <a:spcBef>
                <a:spcPct val="0"/>
              </a:spcBef>
              <a:buFontTx/>
              <a:buNone/>
            </a:pPr>
            <a:endParaRPr lang="it-IT" altLang="en-US" sz="1800" dirty="0">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it-IT" altLang="en-US" sz="1800" dirty="0">
              <a:latin typeface="Times New Roman" panose="02020603050405020304" pitchFamily="18" charset="0"/>
              <a:cs typeface="Times New Roman" panose="02020603050405020304" pitchFamily="18" charset="0"/>
            </a:endParaRPr>
          </a:p>
        </p:txBody>
      </p:sp>
      <p:sp>
        <p:nvSpPr>
          <p:cNvPr id="74759" name="Rettangolo 1"/>
          <p:cNvSpPr>
            <a:spLocks noChangeArrowheads="1"/>
          </p:cNvSpPr>
          <p:nvPr/>
        </p:nvSpPr>
        <p:spPr bwMode="auto">
          <a:xfrm>
            <a:off x="4513263" y="4232275"/>
            <a:ext cx="3443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t-BR" altLang="it-IT" sz="1200">
                <a:solidFill>
                  <a:schemeClr val="bg1"/>
                </a:solidFill>
              </a:rPr>
              <a:t>Helvetica Physica Acta, Vol. 6, p. 110-127, 1933</a:t>
            </a:r>
            <a:endParaRPr lang="en-US" altLang="it-IT" sz="120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778" name="Gruppo 4"/>
          <p:cNvGrpSpPr>
            <a:grpSpLocks/>
          </p:cNvGrpSpPr>
          <p:nvPr/>
        </p:nvGrpSpPr>
        <p:grpSpPr bwMode="auto">
          <a:xfrm>
            <a:off x="107504" y="908720"/>
            <a:ext cx="8928992" cy="5616624"/>
            <a:chOff x="-357222" y="-1500222"/>
            <a:chExt cx="12358774" cy="8358222"/>
          </a:xfrm>
        </p:grpSpPr>
        <p:pic>
          <p:nvPicPr>
            <p:cNvPr id="75781" name="Picture 2" descr="Dwarf Galaxies in the Coma Cluste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15417" t="21114" r="12498" b="22745"/>
            <a:stretch>
              <a:fillRect/>
            </a:stretch>
          </p:blipFill>
          <p:spPr bwMode="auto">
            <a:xfrm>
              <a:off x="-357222" y="-1500222"/>
              <a:ext cx="12358774" cy="8358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CasellaDiTesto 2"/>
            <p:cNvSpPr txBox="1">
              <a:spLocks noChangeArrowheads="1"/>
            </p:cNvSpPr>
            <p:nvPr/>
          </p:nvSpPr>
          <p:spPr bwMode="auto">
            <a:xfrm>
              <a:off x="4264981" y="3138108"/>
              <a:ext cx="1571636" cy="454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1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NGC 4874</a:t>
              </a:r>
            </a:p>
          </p:txBody>
        </p:sp>
        <p:sp>
          <p:nvSpPr>
            <p:cNvPr id="75783" name="CasellaDiTesto 3"/>
            <p:cNvSpPr txBox="1">
              <a:spLocks noChangeArrowheads="1"/>
            </p:cNvSpPr>
            <p:nvPr/>
          </p:nvSpPr>
          <p:spPr bwMode="auto">
            <a:xfrm>
              <a:off x="6990053" y="1621008"/>
              <a:ext cx="1571636" cy="454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1400"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NGC 4889</a:t>
              </a:r>
            </a:p>
          </p:txBody>
        </p:sp>
      </p:grpSp>
      <p:sp>
        <p:nvSpPr>
          <p:cNvPr id="8" name="CasellaDiTesto 3"/>
          <p:cNvSpPr txBox="1">
            <a:spLocks noChangeArrowheads="1"/>
          </p:cNvSpPr>
          <p:nvPr/>
        </p:nvSpPr>
        <p:spPr bwMode="auto">
          <a:xfrm>
            <a:off x="179388" y="116632"/>
            <a:ext cx="8785225" cy="646112"/>
          </a:xfrm>
          <a:prstGeom prst="rect">
            <a:avLst/>
          </a:prstGeom>
          <a:solidFill>
            <a:schemeClr val="bg1">
              <a:lumMod val="95000"/>
            </a:schemeClr>
          </a:solidFill>
          <a:ln>
            <a:solidFill>
              <a:schemeClr val="tx1"/>
            </a:solid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it-IT" altLang="en-US" sz="3600" dirty="0" smtClean="0">
                <a:latin typeface="Times New Roman" pitchFamily="18" charset="0"/>
                <a:cs typeface="Times New Roman" pitchFamily="18" charset="0"/>
              </a:rPr>
              <a:t>The Coma cluster of galaxies</a:t>
            </a:r>
          </a:p>
        </p:txBody>
      </p:sp>
      <p:sp>
        <p:nvSpPr>
          <p:cNvPr id="75780" name="Rettangolo 1"/>
          <p:cNvSpPr>
            <a:spLocks noChangeArrowheads="1"/>
          </p:cNvSpPr>
          <p:nvPr/>
        </p:nvSpPr>
        <p:spPr bwMode="auto">
          <a:xfrm>
            <a:off x="5302400" y="6516052"/>
            <a:ext cx="39501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dirty="0" smtClean="0">
                <a:latin typeface="Times New Roman" panose="02020603050405020304" pitchFamily="18" charset="0"/>
                <a:cs typeface="Times New Roman" panose="02020603050405020304" pitchFamily="18" charset="0"/>
              </a:rPr>
              <a:t>Composite picure from </a:t>
            </a:r>
            <a:r>
              <a:rPr lang="it-IT" altLang="it-IT" sz="1800" dirty="0">
                <a:latin typeface="Times New Roman" panose="02020603050405020304" pitchFamily="18" charset="0"/>
                <a:cs typeface="Times New Roman" panose="02020603050405020304" pitchFamily="18" charset="0"/>
              </a:rPr>
              <a:t>SDSS + </a:t>
            </a:r>
            <a:r>
              <a:rPr lang="it-IT" altLang="it-IT" sz="1800" dirty="0" err="1" smtClean="0">
                <a:latin typeface="Times New Roman" panose="02020603050405020304" pitchFamily="18" charset="0"/>
                <a:cs typeface="Times New Roman" panose="02020603050405020304" pitchFamily="18" charset="0"/>
              </a:rPr>
              <a:t>Spitzer</a:t>
            </a:r>
            <a:endParaRPr lang="it-IT" altLang="it-IT" sz="1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79388" y="116632"/>
            <a:ext cx="8713787" cy="646112"/>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600" dirty="0">
                <a:solidFill>
                  <a:srgbClr val="000000"/>
                </a:solidFill>
                <a:latin typeface="Times New Roman" pitchFamily="18" charset="0"/>
                <a:cs typeface="Times New Roman" pitchFamily="18" charset="0"/>
              </a:rPr>
              <a:t>The </a:t>
            </a:r>
            <a:r>
              <a:rPr lang="en-US" sz="3600" dirty="0" smtClean="0">
                <a:solidFill>
                  <a:srgbClr val="000000"/>
                </a:solidFill>
                <a:latin typeface="Times New Roman" pitchFamily="18" charset="0"/>
                <a:cs typeface="Times New Roman" pitchFamily="18" charset="0"/>
              </a:rPr>
              <a:t>total virial mass</a:t>
            </a:r>
            <a:endParaRPr lang="en-US" sz="3600" dirty="0">
              <a:solidFill>
                <a:srgbClr val="000000"/>
              </a:solidFill>
              <a:latin typeface="Times New Roman" pitchFamily="18" charset="0"/>
              <a:cs typeface="Times New Roman" pitchFamily="18" charset="0"/>
            </a:endParaRPr>
          </a:p>
        </p:txBody>
      </p:sp>
      <p:pic>
        <p:nvPicPr>
          <p:cNvPr id="82948" name="Immagine 3"/>
          <p:cNvPicPr>
            <a:picLocks noChangeAspect="1"/>
          </p:cNvPicPr>
          <p:nvPr/>
        </p:nvPicPr>
        <p:blipFill>
          <a:blip r:embed="rId2">
            <a:extLst>
              <a:ext uri="{28A0092B-C50C-407E-A947-70E740481C1C}">
                <a14:useLocalDpi xmlns:a14="http://schemas.microsoft.com/office/drawing/2010/main" val="0"/>
              </a:ext>
            </a:extLst>
          </a:blip>
          <a:srcRect b="25217"/>
          <a:stretch>
            <a:fillRect/>
          </a:stretch>
        </p:blipFill>
        <p:spPr bwMode="auto">
          <a:xfrm>
            <a:off x="7667625" y="322263"/>
            <a:ext cx="137477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CasellaDiTesto 1"/>
          <p:cNvSpPr txBox="1">
            <a:spLocks noChangeArrowheads="1"/>
          </p:cNvSpPr>
          <p:nvPr/>
        </p:nvSpPr>
        <p:spPr bwMode="auto">
          <a:xfrm>
            <a:off x="179387" y="1052736"/>
            <a:ext cx="7632973" cy="12003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2400" dirty="0" smtClean="0">
                <a:latin typeface="Times New Roman" panose="02020603050405020304" pitchFamily="18" charset="0"/>
                <a:cs typeface="Times New Roman" panose="02020603050405020304" pitchFamily="18" charset="0"/>
              </a:rPr>
              <a:t>Using the virial </a:t>
            </a:r>
            <a:r>
              <a:rPr lang="en-US" altLang="it-IT" sz="2400" dirty="0">
                <a:latin typeface="Times New Roman" panose="02020603050405020304" pitchFamily="18" charset="0"/>
                <a:cs typeface="Times New Roman" panose="02020603050405020304" pitchFamily="18" charset="0"/>
              </a:rPr>
              <a:t>t</a:t>
            </a:r>
            <a:r>
              <a:rPr lang="en-US" altLang="it-IT" sz="2400" dirty="0" smtClean="0">
                <a:latin typeface="Times New Roman" panose="02020603050405020304" pitchFamily="18" charset="0"/>
                <a:cs typeface="Times New Roman" panose="02020603050405020304" pitchFamily="18" charset="0"/>
              </a:rPr>
              <a:t>heorem with </a:t>
            </a:r>
            <a:r>
              <a:rPr lang="en-US" altLang="it-IT" sz="2400" dirty="0">
                <a:latin typeface="Times New Roman" panose="02020603050405020304" pitchFamily="18" charset="0"/>
                <a:cs typeface="Times New Roman" panose="02020603050405020304" pitchFamily="18" charset="0"/>
              </a:rPr>
              <a:t>some acrobatic assumptions </a:t>
            </a:r>
            <a:r>
              <a:rPr lang="en-US" altLang="it-IT" sz="2400" dirty="0" smtClean="0">
                <a:latin typeface="Times New Roman" panose="02020603050405020304" pitchFamily="18" charset="0"/>
                <a:cs typeface="Times New Roman" panose="02020603050405020304" pitchFamily="18" charset="0"/>
              </a:rPr>
              <a:t/>
            </a:r>
            <a:br>
              <a:rPr lang="en-US" altLang="it-IT" sz="2400" dirty="0" smtClean="0">
                <a:latin typeface="Times New Roman" panose="02020603050405020304" pitchFamily="18" charset="0"/>
                <a:cs typeface="Times New Roman" panose="02020603050405020304" pitchFamily="18" charset="0"/>
              </a:rPr>
            </a:br>
            <a:r>
              <a:rPr lang="en-US" altLang="it-IT" sz="2400" dirty="0" smtClean="0">
                <a:latin typeface="Times New Roman" panose="02020603050405020304" pitchFamily="18" charset="0"/>
                <a:cs typeface="Times New Roman" panose="02020603050405020304" pitchFamily="18" charset="0"/>
              </a:rPr>
              <a:t>to </a:t>
            </a:r>
            <a:r>
              <a:rPr lang="en-US" altLang="it-IT" sz="2400" dirty="0">
                <a:latin typeface="Times New Roman" panose="02020603050405020304" pitchFamily="18" charset="0"/>
                <a:cs typeface="Times New Roman" panose="02020603050405020304" pitchFamily="18" charset="0"/>
              </a:rPr>
              <a:t>account for the geometry of the system and the projection </a:t>
            </a:r>
            <a:r>
              <a:rPr lang="en-US" altLang="it-IT" sz="2400" dirty="0" smtClean="0">
                <a:latin typeface="Times New Roman" panose="02020603050405020304" pitchFamily="18" charset="0"/>
                <a:cs typeface="Times New Roman" panose="02020603050405020304" pitchFamily="18" charset="0"/>
              </a:rPr>
              <a:t>effects:</a:t>
            </a:r>
            <a:endParaRPr lang="en-US" altLang="it-IT" sz="2400" dirty="0">
              <a:latin typeface="Times New Roman" panose="02020603050405020304" pitchFamily="18" charset="0"/>
              <a:cs typeface="Times New Roman" panose="02020603050405020304" pitchFamily="18" charset="0"/>
            </a:endParaRPr>
          </a:p>
        </p:txBody>
      </p:sp>
      <p:pic>
        <p:nvPicPr>
          <p:cNvPr id="82968" name="Picture 24"/>
          <p:cNvPicPr>
            <a:picLocks noChangeAspect="1" noChangeArrowheads="1"/>
          </p:cNvPicPr>
          <p:nvPr/>
        </p:nvPicPr>
        <p:blipFill rotWithShape="1">
          <a:blip r:embed="rId3">
            <a:extLst>
              <a:ext uri="{28A0092B-C50C-407E-A947-70E740481C1C}">
                <a14:useLocalDpi xmlns:a14="http://schemas.microsoft.com/office/drawing/2010/main" val="0"/>
              </a:ext>
            </a:extLst>
          </a:blip>
          <a:srcRect l="35824" r="32088" b="73018"/>
          <a:stretch/>
        </p:blipFill>
        <p:spPr bwMode="auto">
          <a:xfrm>
            <a:off x="1115616" y="1412776"/>
            <a:ext cx="2725851"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70" name="Picture 26"/>
          <p:cNvPicPr>
            <a:picLocks noChangeAspect="1" noChangeArrowheads="1"/>
          </p:cNvPicPr>
          <p:nvPr/>
        </p:nvPicPr>
        <p:blipFill rotWithShape="1">
          <a:blip r:embed="rId3">
            <a:extLst>
              <a:ext uri="{28A0092B-C50C-407E-A947-70E740481C1C}">
                <a14:useLocalDpi xmlns:a14="http://schemas.microsoft.com/office/drawing/2010/main" val="0"/>
              </a:ext>
            </a:extLst>
          </a:blip>
          <a:srcRect t="28272"/>
          <a:stretch/>
        </p:blipFill>
        <p:spPr bwMode="auto">
          <a:xfrm>
            <a:off x="323527" y="2761972"/>
            <a:ext cx="8494713" cy="4051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descr="http://articles.adsabs.harvard.edu/cgi-bin/t2png?bg=%23FFFFFF&amp;/seri/ApJ../0086/600/0000237.000&amp;db_key=AST&amp;bits=4&amp;res=100&amp;filetype=.gif"/>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5239" t="73305" r="79905" b="25237"/>
          <a:stretch/>
        </p:blipFill>
        <p:spPr bwMode="auto">
          <a:xfrm>
            <a:off x="179388" y="2051050"/>
            <a:ext cx="8858250" cy="3970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70" name="Picture 2" descr="C:\Users\massimo\AppData\Roaming\PixelMetrics\CaptureWiz\Temp\5.jpg"/>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t="33871"/>
          <a:stretch>
            <a:fillRect/>
          </a:stretch>
        </p:blipFill>
        <p:spPr bwMode="auto">
          <a:xfrm>
            <a:off x="179388" y="2116138"/>
            <a:ext cx="8858250" cy="39052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cxnSp>
        <p:nvCxnSpPr>
          <p:cNvPr id="5" name="Connettore 1 4"/>
          <p:cNvCxnSpPr/>
          <p:nvPr/>
        </p:nvCxnSpPr>
        <p:spPr>
          <a:xfrm>
            <a:off x="1441450" y="2901950"/>
            <a:ext cx="7310438"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a:off x="465138" y="3259138"/>
            <a:ext cx="5286375"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465138" y="4545013"/>
            <a:ext cx="8215312"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179388" y="116632"/>
            <a:ext cx="8572500" cy="646331"/>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600" dirty="0">
                <a:latin typeface="Times New Roman" pitchFamily="18" charset="0"/>
                <a:cs typeface="Times New Roman" pitchFamily="18" charset="0"/>
              </a:rPr>
              <a:t>Plenty of </a:t>
            </a:r>
            <a:r>
              <a:rPr lang="en-US" sz="3600" i="1" dirty="0">
                <a:latin typeface="Times New Roman" pitchFamily="18" charset="0"/>
                <a:cs typeface="Times New Roman" pitchFamily="18" charset="0"/>
              </a:rPr>
              <a:t>missing </a:t>
            </a:r>
            <a:r>
              <a:rPr lang="en-US" sz="3600" i="1" dirty="0" smtClean="0">
                <a:latin typeface="Times New Roman" pitchFamily="18" charset="0"/>
                <a:cs typeface="Times New Roman" pitchFamily="18" charset="0"/>
              </a:rPr>
              <a:t>mass</a:t>
            </a:r>
            <a:endParaRPr lang="en-US" sz="3600" i="1" dirty="0">
              <a:latin typeface="Times New Roman" pitchFamily="18" charset="0"/>
              <a:cs typeface="Times New Roman" pitchFamily="18" charset="0"/>
            </a:endParaRPr>
          </a:p>
        </p:txBody>
      </p:sp>
      <p:cxnSp>
        <p:nvCxnSpPr>
          <p:cNvPr id="13" name="Connettore 1 12"/>
          <p:cNvCxnSpPr/>
          <p:nvPr/>
        </p:nvCxnSpPr>
        <p:spPr>
          <a:xfrm>
            <a:off x="433388" y="4914900"/>
            <a:ext cx="8215312"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flipV="1">
            <a:off x="433388" y="5264150"/>
            <a:ext cx="1439862" cy="111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3980" name="CasellaDiTesto 1"/>
          <p:cNvSpPr txBox="1">
            <a:spLocks noChangeArrowheads="1"/>
          </p:cNvSpPr>
          <p:nvPr/>
        </p:nvSpPr>
        <p:spPr bwMode="auto">
          <a:xfrm>
            <a:off x="0" y="6135688"/>
            <a:ext cx="91439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800" dirty="0" err="1">
                <a:solidFill>
                  <a:srgbClr val="FF0000"/>
                </a:solidFill>
                <a:latin typeface="Times New Roman" panose="02020603050405020304" pitchFamily="18" charset="0"/>
                <a:cs typeface="Times New Roman" panose="02020603050405020304" pitchFamily="18" charset="0"/>
              </a:rPr>
              <a:t>Modern</a:t>
            </a:r>
            <a:r>
              <a:rPr lang="it-IT" altLang="it-IT" sz="2800" dirty="0">
                <a:solidFill>
                  <a:srgbClr val="FF0000"/>
                </a:solidFill>
                <a:latin typeface="Times New Roman" panose="02020603050405020304" pitchFamily="18" charset="0"/>
                <a:cs typeface="Times New Roman" panose="02020603050405020304" pitchFamily="18" charset="0"/>
              </a:rPr>
              <a:t> </a:t>
            </a:r>
            <a:r>
              <a:rPr lang="it-IT" altLang="it-IT" sz="2800" dirty="0" err="1">
                <a:solidFill>
                  <a:srgbClr val="FF0000"/>
                </a:solidFill>
                <a:latin typeface="Times New Roman" panose="02020603050405020304" pitchFamily="18" charset="0"/>
                <a:cs typeface="Times New Roman" panose="02020603050405020304" pitchFamily="18" charset="0"/>
              </a:rPr>
              <a:t>value</a:t>
            </a:r>
            <a:r>
              <a:rPr lang="it-IT" altLang="it-IT" sz="2800" dirty="0">
                <a:solidFill>
                  <a:srgbClr val="FF0000"/>
                </a:solidFill>
                <a:latin typeface="Times New Roman" panose="02020603050405020304" pitchFamily="18" charset="0"/>
                <a:cs typeface="Times New Roman" panose="02020603050405020304" pitchFamily="18" charset="0"/>
              </a:rPr>
              <a:t> (Lucas &amp; </a:t>
            </a:r>
            <a:r>
              <a:rPr lang="it-IT" altLang="it-IT" sz="2800" dirty="0" err="1">
                <a:solidFill>
                  <a:srgbClr val="FF0000"/>
                </a:solidFill>
                <a:latin typeface="Times New Roman" panose="02020603050405020304" pitchFamily="18" charset="0"/>
                <a:cs typeface="Times New Roman" panose="02020603050405020304" pitchFamily="18" charset="0"/>
              </a:rPr>
              <a:t>Mamon</a:t>
            </a:r>
            <a:r>
              <a:rPr lang="it-IT" altLang="it-IT" sz="2800" dirty="0">
                <a:solidFill>
                  <a:srgbClr val="FF0000"/>
                </a:solidFill>
                <a:latin typeface="Times New Roman" panose="02020603050405020304" pitchFamily="18" charset="0"/>
                <a:cs typeface="Times New Roman" panose="02020603050405020304" pitchFamily="18" charset="0"/>
              </a:rPr>
              <a:t> 2003) </a:t>
            </a:r>
            <a:r>
              <a:rPr lang="it-IT" altLang="it-IT" sz="2800" dirty="0" err="1">
                <a:solidFill>
                  <a:srgbClr val="FF0000"/>
                </a:solidFill>
                <a:latin typeface="Times New Roman" panose="02020603050405020304" pitchFamily="18" charset="0"/>
                <a:cs typeface="Times New Roman" panose="02020603050405020304" pitchFamily="18" charset="0"/>
              </a:rPr>
              <a:t>is</a:t>
            </a:r>
            <a:r>
              <a:rPr lang="it-IT" altLang="it-IT" sz="2800" dirty="0">
                <a:solidFill>
                  <a:srgbClr val="FF0000"/>
                </a:solidFill>
                <a:latin typeface="Times New Roman" panose="02020603050405020304" pitchFamily="18" charset="0"/>
                <a:cs typeface="Times New Roman" panose="02020603050405020304" pitchFamily="18" charset="0"/>
              </a:rPr>
              <a:t> </a:t>
            </a:r>
            <a:r>
              <a:rPr lang="it-IT" altLang="it-IT" sz="2800" i="1" dirty="0">
                <a:solidFill>
                  <a:srgbClr val="FF0000"/>
                </a:solidFill>
                <a:latin typeface="Times New Roman" panose="02020603050405020304" pitchFamily="18" charset="0"/>
                <a:cs typeface="Times New Roman" panose="02020603050405020304" pitchFamily="18" charset="0"/>
              </a:rPr>
              <a:t>M/L</a:t>
            </a:r>
            <a:r>
              <a:rPr lang="it-IT" altLang="it-IT" sz="2800" baseline="-25000" dirty="0">
                <a:solidFill>
                  <a:srgbClr val="FF0000"/>
                </a:solidFill>
                <a:latin typeface="Times New Roman" panose="02020603050405020304" pitchFamily="18" charset="0"/>
                <a:cs typeface="Times New Roman" panose="02020603050405020304" pitchFamily="18" charset="0"/>
              </a:rPr>
              <a:t>B</a:t>
            </a:r>
            <a:r>
              <a:rPr lang="it-IT" altLang="it-IT" sz="2800" dirty="0">
                <a:solidFill>
                  <a:srgbClr val="FF0000"/>
                </a:solidFill>
                <a:latin typeface="Times New Roman" panose="02020603050405020304" pitchFamily="18" charset="0"/>
                <a:cs typeface="Times New Roman" panose="02020603050405020304" pitchFamily="18" charset="0"/>
              </a:rPr>
              <a:t> = 351 </a:t>
            </a:r>
            <a:r>
              <a:rPr lang="it-IT" altLang="it-IT" sz="2800" i="1" dirty="0">
                <a:solidFill>
                  <a:srgbClr val="FF0000"/>
                </a:solidFill>
                <a:latin typeface="Times New Roman" panose="02020603050405020304" pitchFamily="18" charset="0"/>
                <a:cs typeface="Times New Roman" panose="02020603050405020304" pitchFamily="18" charset="0"/>
              </a:rPr>
              <a:t>h</a:t>
            </a:r>
            <a:r>
              <a:rPr lang="it-IT" altLang="it-IT" sz="2800" baseline="-25000" dirty="0">
                <a:solidFill>
                  <a:srgbClr val="FF0000"/>
                </a:solidFill>
                <a:latin typeface="Times New Roman" panose="02020603050405020304" pitchFamily="18" charset="0"/>
                <a:cs typeface="Times New Roman" panose="02020603050405020304" pitchFamily="18" charset="0"/>
              </a:rPr>
              <a:t>70</a:t>
            </a:r>
          </a:p>
        </p:txBody>
      </p:sp>
      <p:sp>
        <p:nvSpPr>
          <p:cNvPr id="83981" name="CasellaDiTesto 1"/>
          <p:cNvSpPr txBox="1">
            <a:spLocks noChangeArrowheads="1"/>
          </p:cNvSpPr>
          <p:nvPr/>
        </p:nvSpPr>
        <p:spPr bwMode="auto">
          <a:xfrm rot="19768127">
            <a:off x="1483976" y="3450053"/>
            <a:ext cx="2351088" cy="708025"/>
          </a:xfrm>
          <a:prstGeom prst="rect">
            <a:avLst/>
          </a:prstGeom>
          <a:solidFill>
            <a:schemeClr val="bg1">
              <a:lumMod val="85000"/>
            </a:schemeClr>
          </a:solidFill>
          <a:ln w="9525">
            <a:solidFill>
              <a:schemeClr val="accent2">
                <a:lumMod val="60000"/>
                <a:lumOff val="40000"/>
              </a:schemeClr>
            </a:solidFill>
            <a:miter lim="800000"/>
            <a:headEnd/>
            <a:tailEnd/>
          </a:ln>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4000" b="1" dirty="0">
                <a:ln w="11430"/>
                <a:solidFill>
                  <a:srgbClr val="FF0000"/>
                </a:solidFill>
                <a:effectLst>
                  <a:outerShdw blurRad="50800" dist="39000" dir="5460000" algn="tl">
                    <a:srgbClr val="000000">
                      <a:alpha val="38000"/>
                    </a:srgbClr>
                  </a:outerShdw>
                </a:effectLst>
              </a:rPr>
              <a:t>500 vs. 3</a:t>
            </a:r>
          </a:p>
        </p:txBody>
      </p:sp>
      <p:pic>
        <p:nvPicPr>
          <p:cNvPr id="83983" name="Immagine 14"/>
          <p:cNvPicPr>
            <a:picLocks noChangeAspect="1"/>
          </p:cNvPicPr>
          <p:nvPr/>
        </p:nvPicPr>
        <p:blipFill>
          <a:blip r:embed="rId4">
            <a:extLst>
              <a:ext uri="{28A0092B-C50C-407E-A947-70E740481C1C}">
                <a14:useLocalDpi xmlns:a14="http://schemas.microsoft.com/office/drawing/2010/main" val="0"/>
              </a:ext>
            </a:extLst>
          </a:blip>
          <a:srcRect b="25217"/>
          <a:stretch>
            <a:fillRect/>
          </a:stretch>
        </p:blipFill>
        <p:spPr bwMode="auto">
          <a:xfrm>
            <a:off x="7667625" y="322263"/>
            <a:ext cx="137477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1931765" y="836712"/>
            <a:ext cx="5232523"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in the “globular cluster of nebulae”</a:t>
            </a:r>
          </a:p>
        </p:txBody>
      </p:sp>
      <p:pic>
        <p:nvPicPr>
          <p:cNvPr id="18" name="Picture 6" descr="http://articles.adsabs.harvard.edu/cgi-bin/t2png?bg=%23FFFFFF&amp;/seri/ApJ../0086/600/0000237.000&amp;db_key=AST&amp;bits=4&amp;res=100&amp;filetype=.gif"/>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5239" t="73305" r="79905" b="25237"/>
          <a:stretch/>
        </p:blipFill>
        <p:spPr bwMode="auto">
          <a:xfrm>
            <a:off x="251520" y="2080311"/>
            <a:ext cx="7200800" cy="4134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6" descr="http://articles.adsabs.harvard.edu/cgi-bin/t2png?bg=%23FFFFFF&amp;/seri/ApJ../0086/600/0000237.000&amp;db_key=AST&amp;bits=4&amp;res=100&amp;filetype=.gif"/>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5239" t="73305" r="79905" b="25237"/>
          <a:stretch/>
        </p:blipFill>
        <p:spPr bwMode="auto">
          <a:xfrm>
            <a:off x="1841600" y="5607894"/>
            <a:ext cx="7200800" cy="4134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98662" y="1124744"/>
            <a:ext cx="8820150" cy="3170099"/>
          </a:xfrm>
          <a:prstGeom prst="rect">
            <a:avLst/>
          </a:prstGeom>
        </p:spPr>
        <p:txBody>
          <a:bodyPr>
            <a:spAutoFit/>
          </a:bodyPr>
          <a:lstStyle/>
          <a:p>
            <a:pPr>
              <a:defRPr/>
            </a:pPr>
            <a:r>
              <a:rPr lang="en-US" sz="2800" dirty="0">
                <a:latin typeface="Times New Roman" panose="02020603050405020304" pitchFamily="18" charset="0"/>
                <a:cs typeface="Times New Roman" panose="02020603050405020304" pitchFamily="18" charset="0"/>
              </a:rPr>
              <a:t>Zwicky’s </a:t>
            </a:r>
            <a:r>
              <a:rPr lang="en-US" sz="2800" dirty="0" smtClean="0">
                <a:latin typeface="Times New Roman" panose="02020603050405020304" pitchFamily="18" charset="0"/>
                <a:cs typeface="Times New Roman" panose="02020603050405020304" pitchFamily="18" charset="0"/>
              </a:rPr>
              <a:t>intuitions were not </a:t>
            </a:r>
            <a:r>
              <a:rPr lang="en-US" sz="2800" dirty="0">
                <a:latin typeface="Times New Roman" panose="02020603050405020304" pitchFamily="18" charset="0"/>
                <a:cs typeface="Times New Roman" panose="02020603050405020304" pitchFamily="18" charset="0"/>
              </a:rPr>
              <a:t>taken </a:t>
            </a:r>
            <a:r>
              <a:rPr lang="en-US" sz="2800" dirty="0" smtClean="0">
                <a:latin typeface="Times New Roman" panose="02020603050405020304" pitchFamily="18" charset="0"/>
                <a:cs typeface="Times New Roman" panose="02020603050405020304" pitchFamily="18" charset="0"/>
              </a:rPr>
              <a:t>seriously </a:t>
            </a:r>
            <a:r>
              <a:rPr lang="en-US" sz="2800" dirty="0">
                <a:latin typeface="Times New Roman" panose="02020603050405020304" pitchFamily="18" charset="0"/>
                <a:cs typeface="Times New Roman" panose="02020603050405020304" pitchFamily="18" charset="0"/>
              </a:rPr>
              <a:t>by the scientific community.</a:t>
            </a:r>
          </a:p>
          <a:p>
            <a:pPr>
              <a:defRPr/>
            </a:pPr>
            <a:endParaRPr lang="en-US" sz="1200" dirty="0">
              <a:latin typeface="Times New Roman" panose="02020603050405020304" pitchFamily="18" charset="0"/>
              <a:cs typeface="Times New Roman" panose="02020603050405020304" pitchFamily="18" charset="0"/>
            </a:endParaRPr>
          </a:p>
          <a:p>
            <a:pPr>
              <a:defRPr/>
            </a:pPr>
            <a:r>
              <a:rPr lang="en-US" sz="2800" dirty="0" smtClean="0">
                <a:latin typeface="Times New Roman" panose="02020603050405020304" pitchFamily="18" charset="0"/>
                <a:cs typeface="Times New Roman" panose="02020603050405020304" pitchFamily="18" charset="0"/>
              </a:rPr>
              <a:t>First of all there </a:t>
            </a:r>
            <a:r>
              <a:rPr lang="en-US" sz="2800" dirty="0">
                <a:latin typeface="Times New Roman" panose="02020603050405020304" pitchFamily="18" charset="0"/>
                <a:cs typeface="Times New Roman" panose="02020603050405020304" pitchFamily="18" charset="0"/>
              </a:rPr>
              <a:t>were </a:t>
            </a:r>
            <a:r>
              <a:rPr lang="en-US" sz="32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no DM candidates </a:t>
            </a:r>
            <a:r>
              <a:rPr lang="en-US" sz="2800" dirty="0">
                <a:latin typeface="Times New Roman" panose="02020603050405020304" pitchFamily="18" charset="0"/>
                <a:cs typeface="Times New Roman" panose="02020603050405020304" pitchFamily="18" charset="0"/>
              </a:rPr>
              <a:t>because</a:t>
            </a:r>
            <a:r>
              <a:rPr lang="en-US" sz="2800" dirty="0" smtClean="0">
                <a:latin typeface="Times New Roman" panose="02020603050405020304" pitchFamily="18" charset="0"/>
                <a:cs typeface="Times New Roman" panose="02020603050405020304" pitchFamily="18" charset="0"/>
              </a:rPr>
              <a:t>:</a:t>
            </a:r>
          </a:p>
          <a:p>
            <a:pPr>
              <a:defRPr/>
            </a:pPr>
            <a:endParaRPr lang="en-US" sz="800" dirty="0">
              <a:latin typeface="Times New Roman" panose="02020603050405020304" pitchFamily="18" charset="0"/>
              <a:cs typeface="Times New Roman" panose="02020603050405020304" pitchFamily="18" charset="0"/>
            </a:endParaRPr>
          </a:p>
          <a:p>
            <a:pPr marL="457200" indent="-457200">
              <a:buFontTx/>
              <a:buAutoNum type="arabicPeriod"/>
              <a:defRPr/>
            </a:pPr>
            <a:r>
              <a:rPr lang="en-US" sz="2800" dirty="0">
                <a:latin typeface="Times New Roman" panose="02020603050405020304" pitchFamily="18" charset="0"/>
                <a:cs typeface="Times New Roman" panose="02020603050405020304" pitchFamily="18" charset="0"/>
              </a:rPr>
              <a:t>gas radiating X-rays and dust radiating </a:t>
            </a:r>
            <a:r>
              <a:rPr lang="en-US" sz="2800" dirty="0" smtClean="0">
                <a:latin typeface="Times New Roman" panose="02020603050405020304" pitchFamily="18" charset="0"/>
                <a:cs typeface="Times New Roman" panose="02020603050405020304" pitchFamily="18" charset="0"/>
              </a:rPr>
              <a:t/>
            </a:r>
            <a:br>
              <a:rPr lang="en-US" sz="2800" dirty="0" smtClean="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in </a:t>
            </a:r>
            <a:r>
              <a:rPr lang="en-US" sz="2800" dirty="0">
                <a:latin typeface="Times New Roman" panose="02020603050405020304" pitchFamily="18" charset="0"/>
                <a:cs typeface="Times New Roman" panose="02020603050405020304" pitchFamily="18" charset="0"/>
              </a:rPr>
              <a:t>the IR could not yet be observed, and </a:t>
            </a:r>
            <a:endParaRPr lang="en-US" sz="2800" dirty="0" smtClean="0">
              <a:latin typeface="Times New Roman" panose="02020603050405020304" pitchFamily="18" charset="0"/>
              <a:cs typeface="Times New Roman" panose="02020603050405020304" pitchFamily="18" charset="0"/>
            </a:endParaRPr>
          </a:p>
          <a:p>
            <a:pPr marL="457200" indent="-457200">
              <a:buFontTx/>
              <a:buAutoNum type="arabicPeriod"/>
              <a:defRPr/>
            </a:pPr>
            <a:endParaRPr lang="en-US" sz="800" dirty="0">
              <a:latin typeface="Times New Roman" panose="02020603050405020304" pitchFamily="18" charset="0"/>
              <a:cs typeface="Times New Roman" panose="02020603050405020304" pitchFamily="18" charset="0"/>
            </a:endParaRPr>
          </a:p>
          <a:p>
            <a:pPr marL="457200" indent="-457200">
              <a:buFontTx/>
              <a:buAutoNum type="arabicPeriod"/>
              <a:defRPr/>
            </a:pPr>
            <a:r>
              <a:rPr lang="en-US" sz="2800" dirty="0">
                <a:latin typeface="Times New Roman" panose="02020603050405020304" pitchFamily="18" charset="0"/>
                <a:cs typeface="Times New Roman" panose="02020603050405020304" pitchFamily="18" charset="0"/>
              </a:rPr>
              <a:t>non-baryonic matter was unthinkable. </a:t>
            </a:r>
          </a:p>
        </p:txBody>
      </p:sp>
      <p:sp>
        <p:nvSpPr>
          <p:cNvPr id="4" name="CasellaDiTesto 3"/>
          <p:cNvSpPr txBox="1"/>
          <p:nvPr/>
        </p:nvSpPr>
        <p:spPr>
          <a:xfrm>
            <a:off x="323850" y="116632"/>
            <a:ext cx="8569325" cy="646331"/>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600" dirty="0">
                <a:latin typeface="Times New Roman" pitchFamily="18" charset="0"/>
                <a:cs typeface="Times New Roman" pitchFamily="18" charset="0"/>
              </a:rPr>
              <a:t>Ignored </a:t>
            </a:r>
            <a:r>
              <a:rPr lang="en-US" sz="3600" dirty="0" smtClean="0">
                <a:latin typeface="Times New Roman" pitchFamily="18" charset="0"/>
                <a:cs typeface="Times New Roman" pitchFamily="18" charset="0"/>
              </a:rPr>
              <a:t>…; too early</a:t>
            </a:r>
            <a:endParaRPr lang="en-US" sz="3600" dirty="0">
              <a:latin typeface="Times New Roman" pitchFamily="18" charset="0"/>
              <a:cs typeface="Times New Roman" pitchFamily="18" charset="0"/>
            </a:endParaRP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168" y="3057531"/>
            <a:ext cx="3059832" cy="3800469"/>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ttangolo 1"/>
          <p:cNvSpPr>
            <a:spLocks noChangeArrowheads="1"/>
          </p:cNvSpPr>
          <p:nvPr/>
        </p:nvSpPr>
        <p:spPr bwMode="auto">
          <a:xfrm>
            <a:off x="453777" y="1052736"/>
            <a:ext cx="8294687"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2800" dirty="0" smtClean="0">
                <a:solidFill>
                  <a:srgbClr val="000000"/>
                </a:solidFill>
                <a:latin typeface="Times New Roman" panose="02020603050405020304" pitchFamily="18" charset="0"/>
                <a:cs typeface="Times New Roman" panose="02020603050405020304" pitchFamily="18" charset="0"/>
              </a:rPr>
              <a:t>Zwicky</a:t>
            </a:r>
            <a:r>
              <a:rPr lang="en-US" altLang="it-IT" sz="2800" b="1" dirty="0" smtClean="0">
                <a:solidFill>
                  <a:srgbClr val="000000"/>
                </a:solidFill>
                <a:latin typeface="Times New Roman" panose="02020603050405020304" pitchFamily="18" charset="0"/>
                <a:cs typeface="Times New Roman" panose="02020603050405020304" pitchFamily="18" charset="0"/>
              </a:rPr>
              <a:t> </a:t>
            </a:r>
            <a:r>
              <a:rPr lang="en-US" altLang="it-IT" sz="2800" dirty="0" smtClean="0">
                <a:solidFill>
                  <a:srgbClr val="000000"/>
                </a:solidFill>
                <a:latin typeface="Times New Roman" panose="02020603050405020304" pitchFamily="18" charset="0"/>
                <a:cs typeface="Times New Roman" panose="02020603050405020304" pitchFamily="18" charset="0"/>
              </a:rPr>
              <a:t>used to call his colleagues </a:t>
            </a:r>
            <a:br>
              <a:rPr lang="en-US" altLang="it-IT" sz="2800" dirty="0" smtClean="0">
                <a:solidFill>
                  <a:srgbClr val="000000"/>
                </a:solidFill>
                <a:latin typeface="Times New Roman" panose="02020603050405020304" pitchFamily="18" charset="0"/>
                <a:cs typeface="Times New Roman" panose="02020603050405020304" pitchFamily="18" charset="0"/>
              </a:rPr>
            </a:br>
            <a:r>
              <a:rPr lang="en-US" altLang="it-IT" sz="2800" dirty="0" smtClean="0">
                <a:solidFill>
                  <a:srgbClr val="000000"/>
                </a:solidFill>
                <a:latin typeface="Times New Roman" panose="02020603050405020304" pitchFamily="18" charset="0"/>
                <a:cs typeface="Times New Roman" panose="02020603050405020304" pitchFamily="18" charset="0"/>
              </a:rPr>
              <a:t>“</a:t>
            </a:r>
            <a:r>
              <a:rPr lang="en-US" altLang="it-IT"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spherical bastards</a:t>
            </a:r>
            <a:r>
              <a:rPr lang="en-US" altLang="it-IT" sz="2800" i="1" dirty="0">
                <a:solidFill>
                  <a:srgbClr val="000000"/>
                </a:solidFill>
                <a:latin typeface="Times New Roman" panose="02020603050405020304" pitchFamily="18" charset="0"/>
                <a:cs typeface="Times New Roman" panose="02020603050405020304" pitchFamily="18" charset="0"/>
              </a:rPr>
              <a:t>”</a:t>
            </a:r>
            <a:r>
              <a:rPr lang="en-US" altLang="it-IT" sz="2800" i="1" dirty="0" smtClean="0">
                <a:solidFill>
                  <a:srgbClr val="000000"/>
                </a:solidFill>
                <a:latin typeface="Times New Roman" panose="02020603050405020304" pitchFamily="18" charset="0"/>
                <a:cs typeface="Times New Roman" panose="02020603050405020304" pitchFamily="18" charset="0"/>
              </a:rPr>
              <a:t> </a:t>
            </a:r>
            <a:r>
              <a:rPr lang="en-US" altLang="it-IT" sz="2800" dirty="0" smtClean="0">
                <a:solidFill>
                  <a:srgbClr val="000000"/>
                </a:solidFill>
                <a:latin typeface="Times New Roman" panose="02020603050405020304" pitchFamily="18" charset="0"/>
                <a:cs typeface="Times New Roman" panose="02020603050405020304" pitchFamily="18" charset="0"/>
              </a:rPr>
              <a:t>as they were bastards</a:t>
            </a:r>
            <a:br>
              <a:rPr lang="en-US" altLang="it-IT" sz="2800" dirty="0" smtClean="0">
                <a:solidFill>
                  <a:srgbClr val="000000"/>
                </a:solidFill>
                <a:latin typeface="Times New Roman" panose="02020603050405020304" pitchFamily="18" charset="0"/>
                <a:cs typeface="Times New Roman" panose="02020603050405020304" pitchFamily="18" charset="0"/>
              </a:rPr>
            </a:br>
            <a:r>
              <a:rPr lang="en-US" altLang="it-IT" sz="2800" dirty="0" smtClean="0">
                <a:solidFill>
                  <a:srgbClr val="000000"/>
                </a:solidFill>
                <a:latin typeface="Times New Roman" panose="02020603050405020304" pitchFamily="18" charset="0"/>
                <a:cs typeface="Times New Roman" panose="02020603050405020304" pitchFamily="18" charset="0"/>
              </a:rPr>
              <a:t>from any direction you would look at them, and</a:t>
            </a:r>
            <a:endParaRPr lang="en-US" altLang="it-IT" sz="2800"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it-IT" sz="2800" dirty="0">
              <a:solidFill>
                <a:srgbClr val="000000"/>
              </a:solidFill>
              <a:latin typeface="Times New Roman" panose="02020603050405020304" pitchFamily="18" charset="0"/>
              <a:cs typeface="Times New Roman" panose="02020603050405020304" pitchFamily="18" charset="0"/>
            </a:endParaRPr>
          </a:p>
          <a:p>
            <a:pPr algn="r" eaLnBrk="1" hangingPunct="1">
              <a:spcBef>
                <a:spcPct val="0"/>
              </a:spcBef>
              <a:buFontTx/>
              <a:buNone/>
            </a:pPr>
            <a:r>
              <a:rPr lang="en-US" altLang="it-IT" sz="2800" dirty="0" smtClean="0">
                <a:solidFill>
                  <a:srgbClr val="000000"/>
                </a:solidFill>
                <a:latin typeface="Times New Roman" panose="02020603050405020304" pitchFamily="18" charset="0"/>
                <a:cs typeface="Times New Roman" panose="02020603050405020304" pitchFamily="18" charset="0"/>
              </a:rPr>
              <a:t>in </a:t>
            </a:r>
            <a:r>
              <a:rPr lang="en-US" altLang="it-IT" sz="2800" dirty="0">
                <a:solidFill>
                  <a:srgbClr val="000000"/>
                </a:solidFill>
                <a:latin typeface="Times New Roman" panose="02020603050405020304" pitchFamily="18" charset="0"/>
                <a:cs typeface="Times New Roman" panose="02020603050405020304" pitchFamily="18" charset="0"/>
              </a:rPr>
              <a:t>his </a:t>
            </a:r>
            <a:r>
              <a:rPr lang="en-US" altLang="it-IT" sz="2800" i="1" dirty="0">
                <a:solidFill>
                  <a:srgbClr val="000000"/>
                </a:solidFill>
                <a:latin typeface="Times New Roman" panose="02020603050405020304" pitchFamily="18" charset="0"/>
                <a:cs typeface="Times New Roman" panose="02020603050405020304" pitchFamily="18" charset="0"/>
              </a:rPr>
              <a:t>Introduction</a:t>
            </a:r>
            <a:r>
              <a:rPr lang="en-US" altLang="it-IT" sz="2800" dirty="0">
                <a:solidFill>
                  <a:srgbClr val="000000"/>
                </a:solidFill>
                <a:latin typeface="Times New Roman" panose="02020603050405020304" pitchFamily="18" charset="0"/>
                <a:cs typeface="Times New Roman" panose="02020603050405020304" pitchFamily="18" charset="0"/>
              </a:rPr>
              <a:t> to a </a:t>
            </a:r>
            <a:r>
              <a:rPr lang="en-US" altLang="it-IT" sz="2800" dirty="0" smtClean="0">
                <a:solidFill>
                  <a:srgbClr val="000000"/>
                </a:solidFill>
                <a:latin typeface="Times New Roman" panose="02020603050405020304" pitchFamily="18" charset="0"/>
                <a:cs typeface="Times New Roman" panose="02020603050405020304" pitchFamily="18" charset="0"/>
              </a:rPr>
              <a:t>self-published </a:t>
            </a:r>
            <a:br>
              <a:rPr lang="en-US" altLang="it-IT" sz="2800" dirty="0" smtClean="0">
                <a:solidFill>
                  <a:srgbClr val="000000"/>
                </a:solidFill>
                <a:latin typeface="Times New Roman" panose="02020603050405020304" pitchFamily="18" charset="0"/>
                <a:cs typeface="Times New Roman" panose="02020603050405020304" pitchFamily="18" charset="0"/>
              </a:rPr>
            </a:br>
            <a:r>
              <a:rPr lang="en-US" altLang="it-IT" sz="2800" i="1" dirty="0" smtClean="0">
                <a:solidFill>
                  <a:srgbClr val="000000"/>
                </a:solidFill>
                <a:latin typeface="Times New Roman" panose="02020603050405020304" pitchFamily="18" charset="0"/>
                <a:cs typeface="Times New Roman" panose="02020603050405020304" pitchFamily="18" charset="0"/>
              </a:rPr>
              <a:t>Catalogue of </a:t>
            </a:r>
            <a:r>
              <a:rPr lang="en-US" altLang="it-IT" sz="2800" i="1" dirty="0">
                <a:solidFill>
                  <a:srgbClr val="000000"/>
                </a:solidFill>
                <a:latin typeface="Times New Roman" panose="02020603050405020304" pitchFamily="18" charset="0"/>
                <a:cs typeface="Times New Roman" panose="02020603050405020304" pitchFamily="18" charset="0"/>
              </a:rPr>
              <a:t>compact galaxies</a:t>
            </a:r>
            <a:r>
              <a:rPr lang="en-US" altLang="it-IT" sz="2800" dirty="0">
                <a:solidFill>
                  <a:srgbClr val="000000"/>
                </a:solidFill>
                <a:latin typeface="Times New Roman" panose="02020603050405020304" pitchFamily="18" charset="0"/>
                <a:cs typeface="Times New Roman" panose="02020603050405020304" pitchFamily="18" charset="0"/>
              </a:rPr>
              <a:t> </a:t>
            </a:r>
            <a:r>
              <a:rPr lang="en-US" altLang="it-IT" sz="2800" dirty="0" smtClean="0">
                <a:solidFill>
                  <a:srgbClr val="000000"/>
                </a:solidFill>
                <a:latin typeface="Times New Roman" panose="02020603050405020304" pitchFamily="18" charset="0"/>
                <a:cs typeface="Times New Roman" panose="02020603050405020304" pitchFamily="18" charset="0"/>
              </a:rPr>
              <a:t>in 1971 </a:t>
            </a:r>
            <a:r>
              <a:rPr lang="en-US" altLang="it-IT" sz="2800" dirty="0">
                <a:solidFill>
                  <a:srgbClr val="000000"/>
                </a:solidFill>
                <a:latin typeface="Times New Roman" panose="02020603050405020304" pitchFamily="18" charset="0"/>
                <a:cs typeface="Times New Roman" panose="02020603050405020304" pitchFamily="18" charset="0"/>
              </a:rPr>
              <a:t/>
            </a:r>
            <a:br>
              <a:rPr lang="en-US" altLang="it-IT" sz="2800" dirty="0">
                <a:solidFill>
                  <a:srgbClr val="000000"/>
                </a:solidFill>
                <a:latin typeface="Times New Roman" panose="02020603050405020304" pitchFamily="18" charset="0"/>
                <a:cs typeface="Times New Roman" panose="02020603050405020304" pitchFamily="18" charset="0"/>
              </a:rPr>
            </a:br>
            <a:r>
              <a:rPr lang="en-US" altLang="it-IT" sz="2800" dirty="0" smtClean="0">
                <a:solidFill>
                  <a:srgbClr val="000000"/>
                </a:solidFill>
                <a:latin typeface="Times New Roman" panose="02020603050405020304" pitchFamily="18" charset="0"/>
                <a:cs typeface="Times New Roman" panose="02020603050405020304" pitchFamily="18" charset="0"/>
              </a:rPr>
              <a:t>he described the colleagues </a:t>
            </a:r>
            <a:r>
              <a:rPr lang="en-US" altLang="it-IT" sz="2800" dirty="0">
                <a:solidFill>
                  <a:srgbClr val="000000"/>
                </a:solidFill>
                <a:latin typeface="Times New Roman" panose="02020603050405020304" pitchFamily="18" charset="0"/>
                <a:cs typeface="Times New Roman" panose="02020603050405020304" pitchFamily="18" charset="0"/>
              </a:rPr>
              <a:t>as </a:t>
            </a:r>
            <a:br>
              <a:rPr lang="en-US" altLang="it-IT" sz="2800" dirty="0">
                <a:solidFill>
                  <a:srgbClr val="000000"/>
                </a:solidFill>
                <a:latin typeface="Times New Roman" panose="02020603050405020304" pitchFamily="18" charset="0"/>
                <a:cs typeface="Times New Roman" panose="02020603050405020304" pitchFamily="18" charset="0"/>
              </a:rPr>
            </a:br>
            <a:r>
              <a:rPr lang="en-US" altLang="it-IT" sz="2800" dirty="0">
                <a:solidFill>
                  <a:srgbClr val="000000"/>
                </a:solidFill>
                <a:latin typeface="Times New Roman" panose="02020603050405020304" pitchFamily="18" charset="0"/>
                <a:cs typeface="Times New Roman" panose="02020603050405020304" pitchFamily="18" charset="0"/>
              </a:rPr>
              <a:t>“</a:t>
            </a:r>
            <a:r>
              <a:rPr lang="en-US" altLang="it-IT"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scatterbrains, sycophants, </a:t>
            </a:r>
            <a:br>
              <a:rPr lang="en-US" altLang="it-IT"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br>
            <a:r>
              <a:rPr lang="en-US" altLang="it-IT"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and plain thieves </a:t>
            </a:r>
            <a:br>
              <a:rPr lang="en-US" altLang="it-IT"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br>
            <a:r>
              <a:rPr lang="en-US" altLang="it-IT"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 . . [who] doctor their observational data </a:t>
            </a:r>
            <a:br>
              <a:rPr lang="en-US" altLang="it-IT"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br>
            <a:r>
              <a:rPr lang="en-US" altLang="it-IT"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to hide their shortcomings . . . </a:t>
            </a:r>
          </a:p>
          <a:p>
            <a:pPr algn="r" eaLnBrk="1" hangingPunct="1">
              <a:spcBef>
                <a:spcPct val="0"/>
              </a:spcBef>
              <a:buFontTx/>
              <a:buNone/>
            </a:pPr>
            <a:r>
              <a:rPr lang="en-US" altLang="it-IT"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[and publish] useless trash in the </a:t>
            </a:r>
            <a:br>
              <a:rPr lang="en-US" altLang="it-IT"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br>
            <a:r>
              <a:rPr lang="en-US" altLang="it-IT"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bulging astronomical journals</a:t>
            </a:r>
            <a:r>
              <a:rPr lang="en-US" altLang="it-IT" sz="2800" i="1" dirty="0">
                <a:solidFill>
                  <a:srgbClr val="000000"/>
                </a:solidFill>
                <a:latin typeface="Times New Roman" panose="02020603050405020304" pitchFamily="18" charset="0"/>
                <a:cs typeface="Times New Roman" panose="02020603050405020304" pitchFamily="18" charset="0"/>
              </a:rPr>
              <a:t>”.</a:t>
            </a:r>
            <a:endParaRPr lang="it-IT" altLang="it-IT" sz="2800" i="1" dirty="0">
              <a:solidFill>
                <a:srgbClr val="000000"/>
              </a:solidFill>
              <a:latin typeface="Times New Roman" panose="02020603050405020304" pitchFamily="18" charset="0"/>
              <a:cs typeface="Times New Roman" panose="02020603050405020304" pitchFamily="18" charset="0"/>
            </a:endParaRPr>
          </a:p>
        </p:txBody>
      </p:sp>
      <p:sp>
        <p:nvSpPr>
          <p:cNvPr id="5" name="CasellaDiTesto 4"/>
          <p:cNvSpPr txBox="1"/>
          <p:nvPr/>
        </p:nvSpPr>
        <p:spPr>
          <a:xfrm>
            <a:off x="290513" y="116632"/>
            <a:ext cx="8613775" cy="646113"/>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600" dirty="0" err="1">
                <a:solidFill>
                  <a:srgbClr val="000000"/>
                </a:solidFill>
                <a:latin typeface="Times New Roman" pitchFamily="18" charset="0"/>
                <a:cs typeface="Times New Roman" pitchFamily="18" charset="0"/>
              </a:rPr>
              <a:t>Zwicky’s</a:t>
            </a:r>
            <a:r>
              <a:rPr lang="en-US" sz="3600" dirty="0">
                <a:solidFill>
                  <a:srgbClr val="000000"/>
                </a:solidFill>
                <a:latin typeface="Times New Roman" pitchFamily="18" charset="0"/>
                <a:cs typeface="Times New Roman" pitchFamily="18" charset="0"/>
              </a:rPr>
              <a:t> caustic reputation</a:t>
            </a:r>
          </a:p>
        </p:txBody>
      </p:sp>
      <p:pic>
        <p:nvPicPr>
          <p:cNvPr id="105476" name="Picture 6" descr="http://www.creditwritedowns.com/wp-content/uploads/2008/07/angry_ma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841" y="3124820"/>
            <a:ext cx="2795310" cy="362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Immagine 5"/>
          <p:cNvPicPr>
            <a:picLocks noChangeAspect="1"/>
          </p:cNvPicPr>
          <p:nvPr/>
        </p:nvPicPr>
        <p:blipFill>
          <a:blip r:embed="rId3">
            <a:extLst>
              <a:ext uri="{28A0092B-C50C-407E-A947-70E740481C1C}">
                <a14:useLocalDpi xmlns:a14="http://schemas.microsoft.com/office/drawing/2010/main" val="0"/>
              </a:ext>
            </a:extLst>
          </a:blip>
          <a:srcRect b="25217"/>
          <a:stretch>
            <a:fillRect/>
          </a:stretch>
        </p:blipFill>
        <p:spPr bwMode="auto">
          <a:xfrm>
            <a:off x="7667625" y="322263"/>
            <a:ext cx="137477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5426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p:cNvSpPr txBox="1"/>
          <p:nvPr/>
        </p:nvSpPr>
        <p:spPr>
          <a:xfrm>
            <a:off x="290513" y="116632"/>
            <a:ext cx="8613775" cy="646113"/>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600" dirty="0">
                <a:solidFill>
                  <a:srgbClr val="000000"/>
                </a:solidFill>
                <a:latin typeface="Times New Roman" pitchFamily="18" charset="0"/>
                <a:cs typeface="Times New Roman" pitchFamily="18" charset="0"/>
              </a:rPr>
              <a:t>Zwicky’s </a:t>
            </a:r>
            <a:r>
              <a:rPr lang="en-US" sz="3600" dirty="0" smtClean="0">
                <a:solidFill>
                  <a:srgbClr val="000000"/>
                </a:solidFill>
                <a:latin typeface="Times New Roman" pitchFamily="18" charset="0"/>
                <a:cs typeface="Times New Roman" pitchFamily="18" charset="0"/>
              </a:rPr>
              <a:t>popularity gradient</a:t>
            </a:r>
            <a:endParaRPr lang="en-US" sz="3600" dirty="0">
              <a:solidFill>
                <a:srgbClr val="000000"/>
              </a:solidFill>
              <a:latin typeface="Times New Roman" pitchFamily="18" charset="0"/>
              <a:cs typeface="Times New Roman" pitchFamily="18" charset="0"/>
            </a:endParaRPr>
          </a:p>
        </p:txBody>
      </p:sp>
      <p:graphicFrame>
        <p:nvGraphicFramePr>
          <p:cNvPr id="2" name="Tabella 1"/>
          <p:cNvGraphicFramePr>
            <a:graphicFrameLocks noGrp="1"/>
          </p:cNvGraphicFramePr>
          <p:nvPr>
            <p:extLst>
              <p:ext uri="{D42A27DB-BD31-4B8C-83A1-F6EECF244321}">
                <p14:modId xmlns:p14="http://schemas.microsoft.com/office/powerpoint/2010/main" val="1931655566"/>
              </p:ext>
            </p:extLst>
          </p:nvPr>
        </p:nvGraphicFramePr>
        <p:xfrm>
          <a:off x="971600" y="1486272"/>
          <a:ext cx="2952328" cy="2590800"/>
        </p:xfrm>
        <a:graphic>
          <a:graphicData uri="http://schemas.openxmlformats.org/drawingml/2006/table">
            <a:tbl>
              <a:tblPr firstRow="1" bandRow="1">
                <a:tableStyleId>{21E4AEA4-8DFA-4A89-87EB-49C32662AFE0}</a:tableStyleId>
              </a:tblPr>
              <a:tblGrid>
                <a:gridCol w="1224136"/>
                <a:gridCol w="1728192"/>
              </a:tblGrid>
              <a:tr h="139040">
                <a:tc>
                  <a:txBody>
                    <a:bodyPr/>
                    <a:lstStyle/>
                    <a:p>
                      <a:pPr algn="ctr"/>
                      <a:r>
                        <a:rPr lang="it-IT" dirty="0" err="1" smtClean="0">
                          <a:latin typeface="Times New Roman" panose="02020603050405020304" pitchFamily="18" charset="0"/>
                          <a:cs typeface="Times New Roman" panose="02020603050405020304" pitchFamily="18" charset="0"/>
                        </a:rPr>
                        <a:t>Year</a:t>
                      </a:r>
                      <a:endParaRPr lang="it-IT" dirty="0">
                        <a:latin typeface="Times New Roman" panose="02020603050405020304" pitchFamily="18" charset="0"/>
                        <a:cs typeface="Times New Roman" panose="02020603050405020304" pitchFamily="18" charset="0"/>
                      </a:endParaRPr>
                    </a:p>
                  </a:txBody>
                  <a:tcPr/>
                </a:tc>
                <a:tc>
                  <a:txBody>
                    <a:bodyPr/>
                    <a:lstStyle/>
                    <a:p>
                      <a:pPr algn="ctr"/>
                      <a:r>
                        <a:rPr lang="it-IT" dirty="0" smtClean="0">
                          <a:latin typeface="Times New Roman" panose="02020603050405020304" pitchFamily="18" charset="0"/>
                          <a:cs typeface="Times New Roman" panose="02020603050405020304" pitchFamily="18" charset="0"/>
                        </a:rPr>
                        <a:t>No. </a:t>
                      </a:r>
                      <a:r>
                        <a:rPr lang="it-IT" dirty="0" err="1" smtClean="0">
                          <a:latin typeface="Times New Roman" panose="02020603050405020304" pitchFamily="18" charset="0"/>
                          <a:cs typeface="Times New Roman" panose="02020603050405020304" pitchFamily="18" charset="0"/>
                        </a:rPr>
                        <a:t>citations</a:t>
                      </a:r>
                      <a:endParaRPr lang="it-IT" dirty="0">
                        <a:latin typeface="Times New Roman" panose="02020603050405020304" pitchFamily="18" charset="0"/>
                        <a:cs typeface="Times New Roman" panose="02020603050405020304" pitchFamily="18" charset="0"/>
                      </a:endParaRPr>
                    </a:p>
                  </a:txBody>
                  <a:tcPr/>
                </a:tc>
              </a:tr>
              <a:tr h="370840">
                <a:tc>
                  <a:txBody>
                    <a:bodyPr/>
                    <a:lstStyle/>
                    <a:p>
                      <a:pPr algn="ctr"/>
                      <a:r>
                        <a:rPr lang="it-IT" dirty="0" smtClean="0">
                          <a:latin typeface="Times New Roman" panose="02020603050405020304" pitchFamily="18" charset="0"/>
                          <a:cs typeface="Times New Roman" panose="02020603050405020304" pitchFamily="18" charset="0"/>
                        </a:rPr>
                        <a:t>1955-59</a:t>
                      </a:r>
                      <a:endParaRPr lang="it-IT" dirty="0">
                        <a:latin typeface="Times New Roman" panose="02020603050405020304" pitchFamily="18" charset="0"/>
                        <a:cs typeface="Times New Roman" panose="02020603050405020304" pitchFamily="18" charset="0"/>
                      </a:endParaRPr>
                    </a:p>
                  </a:txBody>
                  <a:tcPr/>
                </a:tc>
                <a:tc>
                  <a:txBody>
                    <a:bodyPr/>
                    <a:lstStyle/>
                    <a:p>
                      <a:pPr algn="ctr"/>
                      <a:r>
                        <a:rPr lang="it-IT" i="0" dirty="0" smtClean="0">
                          <a:latin typeface="Times New Roman" panose="02020603050405020304" pitchFamily="18" charset="0"/>
                          <a:cs typeface="Times New Roman" panose="02020603050405020304" pitchFamily="18" charset="0"/>
                        </a:rPr>
                        <a:t>2</a:t>
                      </a:r>
                      <a:endParaRPr lang="it-IT" i="0" dirty="0">
                        <a:latin typeface="Times New Roman" panose="02020603050405020304" pitchFamily="18" charset="0"/>
                        <a:cs typeface="Times New Roman" panose="02020603050405020304" pitchFamily="18" charset="0"/>
                      </a:endParaRPr>
                    </a:p>
                  </a:txBody>
                  <a:tcPr/>
                </a:tc>
              </a:tr>
              <a:tr h="370840">
                <a:tc>
                  <a:txBody>
                    <a:bodyPr/>
                    <a:lstStyle/>
                    <a:p>
                      <a:pPr algn="ctr"/>
                      <a:r>
                        <a:rPr lang="it-IT" dirty="0" smtClean="0">
                          <a:latin typeface="Times New Roman" panose="02020603050405020304" pitchFamily="18" charset="0"/>
                          <a:cs typeface="Times New Roman" panose="02020603050405020304" pitchFamily="18" charset="0"/>
                        </a:rPr>
                        <a:t>1960-64</a:t>
                      </a:r>
                      <a:endParaRPr lang="it-IT" dirty="0">
                        <a:latin typeface="Times New Roman" panose="02020603050405020304" pitchFamily="18" charset="0"/>
                        <a:cs typeface="Times New Roman" panose="02020603050405020304" pitchFamily="18" charset="0"/>
                      </a:endParaRPr>
                    </a:p>
                  </a:txBody>
                  <a:tcPr/>
                </a:tc>
                <a:tc>
                  <a:txBody>
                    <a:bodyPr/>
                    <a:lstStyle/>
                    <a:p>
                      <a:pPr algn="ctr"/>
                      <a:r>
                        <a:rPr lang="it-IT" i="0" dirty="0" smtClean="0">
                          <a:latin typeface="Times New Roman" panose="02020603050405020304" pitchFamily="18" charset="0"/>
                          <a:cs typeface="Times New Roman" panose="02020603050405020304" pitchFamily="18" charset="0"/>
                        </a:rPr>
                        <a:t>6</a:t>
                      </a:r>
                      <a:endParaRPr lang="it-IT" i="0" dirty="0">
                        <a:latin typeface="Times New Roman" panose="02020603050405020304" pitchFamily="18" charset="0"/>
                        <a:cs typeface="Times New Roman" panose="02020603050405020304" pitchFamily="18" charset="0"/>
                      </a:endParaRPr>
                    </a:p>
                  </a:txBody>
                  <a:tcPr/>
                </a:tc>
              </a:tr>
              <a:tr h="370840">
                <a:tc>
                  <a:txBody>
                    <a:bodyPr/>
                    <a:lstStyle/>
                    <a:p>
                      <a:pPr algn="ctr"/>
                      <a:r>
                        <a:rPr lang="it-IT" dirty="0" smtClean="0">
                          <a:latin typeface="Times New Roman" panose="02020603050405020304" pitchFamily="18" charset="0"/>
                          <a:cs typeface="Times New Roman" panose="02020603050405020304" pitchFamily="18" charset="0"/>
                        </a:rPr>
                        <a:t>1965-69</a:t>
                      </a:r>
                      <a:endParaRPr lang="it-IT" dirty="0">
                        <a:latin typeface="Times New Roman" panose="02020603050405020304" pitchFamily="18" charset="0"/>
                        <a:cs typeface="Times New Roman" panose="02020603050405020304" pitchFamily="18" charset="0"/>
                      </a:endParaRPr>
                    </a:p>
                  </a:txBody>
                  <a:tcPr/>
                </a:tc>
                <a:tc>
                  <a:txBody>
                    <a:bodyPr/>
                    <a:lstStyle/>
                    <a:p>
                      <a:pPr algn="ctr"/>
                      <a:r>
                        <a:rPr lang="it-IT" i="0" dirty="0" smtClean="0">
                          <a:latin typeface="Times New Roman" panose="02020603050405020304" pitchFamily="18" charset="0"/>
                          <a:cs typeface="Times New Roman" panose="02020603050405020304" pitchFamily="18" charset="0"/>
                        </a:rPr>
                        <a:t>5</a:t>
                      </a:r>
                      <a:endParaRPr lang="it-IT" i="0" dirty="0">
                        <a:latin typeface="Times New Roman" panose="02020603050405020304" pitchFamily="18" charset="0"/>
                        <a:cs typeface="Times New Roman" panose="02020603050405020304" pitchFamily="18" charset="0"/>
                      </a:endParaRPr>
                    </a:p>
                  </a:txBody>
                  <a:tcPr/>
                </a:tc>
              </a:tr>
              <a:tr h="370840">
                <a:tc>
                  <a:txBody>
                    <a:bodyPr/>
                    <a:lstStyle/>
                    <a:p>
                      <a:pPr algn="ctr"/>
                      <a:r>
                        <a:rPr lang="it-IT" dirty="0" smtClean="0">
                          <a:latin typeface="Times New Roman" panose="02020603050405020304" pitchFamily="18" charset="0"/>
                          <a:cs typeface="Times New Roman" panose="02020603050405020304" pitchFamily="18" charset="0"/>
                        </a:rPr>
                        <a:t>1970-74</a:t>
                      </a:r>
                      <a:endParaRPr lang="it-IT" dirty="0">
                        <a:latin typeface="Times New Roman" panose="02020603050405020304" pitchFamily="18" charset="0"/>
                        <a:cs typeface="Times New Roman" panose="02020603050405020304" pitchFamily="18" charset="0"/>
                      </a:endParaRPr>
                    </a:p>
                  </a:txBody>
                  <a:tcPr/>
                </a:tc>
                <a:tc>
                  <a:txBody>
                    <a:bodyPr/>
                    <a:lstStyle/>
                    <a:p>
                      <a:pPr algn="ctr"/>
                      <a:r>
                        <a:rPr lang="it-IT" i="0" dirty="0" smtClean="0">
                          <a:latin typeface="Times New Roman" panose="02020603050405020304" pitchFamily="18" charset="0"/>
                          <a:cs typeface="Times New Roman" panose="02020603050405020304" pitchFamily="18" charset="0"/>
                        </a:rPr>
                        <a:t>2</a:t>
                      </a:r>
                      <a:endParaRPr lang="it-IT" i="0" dirty="0">
                        <a:latin typeface="Times New Roman" panose="02020603050405020304" pitchFamily="18" charset="0"/>
                        <a:cs typeface="Times New Roman" panose="02020603050405020304" pitchFamily="18" charset="0"/>
                      </a:endParaRPr>
                    </a:p>
                  </a:txBody>
                  <a:tcPr/>
                </a:tc>
              </a:tr>
              <a:tr h="370840">
                <a:tc>
                  <a:txBody>
                    <a:bodyPr/>
                    <a:lstStyle/>
                    <a:p>
                      <a:pPr algn="ctr"/>
                      <a:r>
                        <a:rPr lang="it-IT" dirty="0" smtClean="0">
                          <a:latin typeface="Times New Roman" panose="02020603050405020304" pitchFamily="18" charset="0"/>
                          <a:cs typeface="Times New Roman" panose="02020603050405020304" pitchFamily="18" charset="0"/>
                        </a:rPr>
                        <a:t>1975-89</a:t>
                      </a:r>
                      <a:endParaRPr lang="it-IT" dirty="0">
                        <a:latin typeface="Times New Roman" panose="02020603050405020304" pitchFamily="18" charset="0"/>
                        <a:cs typeface="Times New Roman" panose="02020603050405020304" pitchFamily="18" charset="0"/>
                      </a:endParaRPr>
                    </a:p>
                  </a:txBody>
                  <a:tcPr/>
                </a:tc>
                <a:tc>
                  <a:txBody>
                    <a:bodyPr/>
                    <a:lstStyle/>
                    <a:p>
                      <a:pPr algn="ctr"/>
                      <a:r>
                        <a:rPr lang="it-IT" i="0" dirty="0" smtClean="0">
                          <a:latin typeface="Times New Roman" panose="02020603050405020304" pitchFamily="18" charset="0"/>
                          <a:cs typeface="Times New Roman" panose="02020603050405020304" pitchFamily="18" charset="0"/>
                        </a:rPr>
                        <a:t>63</a:t>
                      </a:r>
                      <a:endParaRPr lang="it-IT" i="0" dirty="0">
                        <a:latin typeface="Times New Roman" panose="02020603050405020304" pitchFamily="18" charset="0"/>
                        <a:cs typeface="Times New Roman" panose="02020603050405020304" pitchFamily="18" charset="0"/>
                      </a:endParaRPr>
                    </a:p>
                  </a:txBody>
                  <a:tcPr/>
                </a:tc>
              </a:tr>
              <a:tr h="370840">
                <a:tc>
                  <a:txBody>
                    <a:bodyPr/>
                    <a:lstStyle/>
                    <a:p>
                      <a:pPr algn="ctr"/>
                      <a:r>
                        <a:rPr lang="it-IT" dirty="0" smtClean="0">
                          <a:latin typeface="Times New Roman" panose="02020603050405020304" pitchFamily="18" charset="0"/>
                          <a:cs typeface="Times New Roman" panose="02020603050405020304" pitchFamily="18" charset="0"/>
                        </a:rPr>
                        <a:t>1990-99</a:t>
                      </a:r>
                      <a:endParaRPr lang="it-IT" dirty="0">
                        <a:latin typeface="Times New Roman" panose="02020603050405020304" pitchFamily="18" charset="0"/>
                        <a:cs typeface="Times New Roman" panose="02020603050405020304" pitchFamily="18" charset="0"/>
                      </a:endParaRPr>
                    </a:p>
                  </a:txBody>
                  <a:tcPr/>
                </a:tc>
                <a:tc>
                  <a:txBody>
                    <a:bodyPr/>
                    <a:lstStyle/>
                    <a:p>
                      <a:pPr algn="ctr"/>
                      <a:r>
                        <a:rPr lang="it-IT" i="0" dirty="0" smtClean="0">
                          <a:latin typeface="Times New Roman" panose="02020603050405020304" pitchFamily="18" charset="0"/>
                          <a:cs typeface="Times New Roman" panose="02020603050405020304" pitchFamily="18" charset="0"/>
                        </a:rPr>
                        <a:t>71</a:t>
                      </a:r>
                      <a:endParaRPr lang="it-IT" i="0" dirty="0">
                        <a:latin typeface="Times New Roman" panose="02020603050405020304" pitchFamily="18" charset="0"/>
                        <a:cs typeface="Times New Roman" panose="02020603050405020304" pitchFamily="18" charset="0"/>
                      </a:endParaRPr>
                    </a:p>
                  </a:txBody>
                  <a:tcPr/>
                </a:tc>
              </a:tr>
            </a:tbl>
          </a:graphicData>
        </a:graphic>
      </p:graphicFrame>
      <p:pic>
        <p:nvPicPr>
          <p:cNvPr id="137221" name="Picture 5" descr="C:\Users\Capaccioli\Desktop\Immagine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4488" y="2893581"/>
            <a:ext cx="1891669" cy="3936480"/>
          </a:xfrm>
          <a:prstGeom prst="rect">
            <a:avLst/>
          </a:prstGeom>
          <a:noFill/>
          <a:extLst>
            <a:ext uri="{909E8E84-426E-40DD-AFC4-6F175D3DCCD1}">
              <a14:hiddenFill xmlns:a14="http://schemas.microsoft.com/office/drawing/2010/main">
                <a:solidFill>
                  <a:srgbClr val="FFFFFF"/>
                </a:solidFill>
              </a14:hiddenFill>
            </a:ext>
          </a:extLst>
        </p:spPr>
      </p:pic>
      <p:pic>
        <p:nvPicPr>
          <p:cNvPr id="104462" name="Immagine 5"/>
          <p:cNvPicPr>
            <a:picLocks noChangeAspect="1"/>
          </p:cNvPicPr>
          <p:nvPr/>
        </p:nvPicPr>
        <p:blipFill>
          <a:blip r:embed="rId3">
            <a:extLst>
              <a:ext uri="{28A0092B-C50C-407E-A947-70E740481C1C}">
                <a14:useLocalDpi xmlns:a14="http://schemas.microsoft.com/office/drawing/2010/main" val="0"/>
              </a:ext>
            </a:extLst>
          </a:blip>
          <a:srcRect l="24738" t="8522" r="26860" b="12933"/>
          <a:stretch>
            <a:fillRect/>
          </a:stretch>
        </p:blipFill>
        <p:spPr bwMode="auto">
          <a:xfrm>
            <a:off x="5004172" y="1112339"/>
            <a:ext cx="2694805" cy="205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971600" y="1484784"/>
            <a:ext cx="2952328" cy="26007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a destra 5"/>
          <p:cNvSpPr/>
          <p:nvPr/>
        </p:nvSpPr>
        <p:spPr>
          <a:xfrm rot="10800000">
            <a:off x="3369364" y="2893581"/>
            <a:ext cx="1653028" cy="918145"/>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4" name="Immagine 5"/>
          <p:cNvPicPr>
            <a:picLocks noChangeAspect="1"/>
          </p:cNvPicPr>
          <p:nvPr/>
        </p:nvPicPr>
        <p:blipFill>
          <a:blip r:embed="rId4">
            <a:extLst>
              <a:ext uri="{28A0092B-C50C-407E-A947-70E740481C1C}">
                <a14:useLocalDpi xmlns:a14="http://schemas.microsoft.com/office/drawing/2010/main" val="0"/>
              </a:ext>
            </a:extLst>
          </a:blip>
          <a:srcRect b="25217"/>
          <a:stretch>
            <a:fillRect/>
          </a:stretch>
        </p:blipFill>
        <p:spPr bwMode="auto">
          <a:xfrm>
            <a:off x="7667625" y="322263"/>
            <a:ext cx="137477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295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8080A"/>
        </a:solidFill>
        <a:effectLst/>
      </p:bgPr>
    </p:bg>
    <p:spTree>
      <p:nvGrpSpPr>
        <p:cNvPr id="1" name=""/>
        <p:cNvGrpSpPr/>
        <p:nvPr/>
      </p:nvGrpSpPr>
      <p:grpSpPr>
        <a:xfrm>
          <a:off x="0" y="0"/>
          <a:ext cx="0" cy="0"/>
          <a:chOff x="0" y="0"/>
          <a:chExt cx="0" cy="0"/>
        </a:xfrm>
      </p:grpSpPr>
      <p:sp>
        <p:nvSpPr>
          <p:cNvPr id="54274" name="Rettangolo 1"/>
          <p:cNvSpPr>
            <a:spLocks noChangeArrowheads="1"/>
          </p:cNvSpPr>
          <p:nvPr/>
        </p:nvSpPr>
        <p:spPr bwMode="auto">
          <a:xfrm>
            <a:off x="250825" y="965200"/>
            <a:ext cx="87137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r>
              <a:rPr lang="en-US" altLang="it-IT" sz="2800" dirty="0" smtClean="0">
                <a:latin typeface="Times New Roman" panose="02020603050405020304" pitchFamily="18" charset="0"/>
                <a:cs typeface="Times New Roman" panose="02020603050405020304" pitchFamily="18" charset="0"/>
              </a:rPr>
              <a:t>The universe contains some </a:t>
            </a:r>
            <a:r>
              <a:rPr lang="en-US" altLang="it-IT" sz="2800" dirty="0">
                <a:latin typeface="Times New Roman" panose="02020603050405020304" pitchFamily="18" charset="0"/>
                <a:cs typeface="Times New Roman" panose="02020603050405020304" pitchFamily="18" charset="0"/>
              </a:rPr>
              <a:t>100 billion galaxies, each with </a:t>
            </a:r>
            <a:r>
              <a:rPr lang="en-US" altLang="it-IT" sz="2800" dirty="0" smtClean="0">
                <a:latin typeface="Times New Roman" panose="02020603050405020304" pitchFamily="18" charset="0"/>
                <a:cs typeface="Times New Roman" panose="02020603050405020304" pitchFamily="18" charset="0"/>
              </a:rPr>
              <a:t>billions of </a:t>
            </a:r>
            <a:r>
              <a:rPr lang="en-US" altLang="it-IT" sz="2800" dirty="0">
                <a:latin typeface="Times New Roman" panose="02020603050405020304" pitchFamily="18" charset="0"/>
                <a:cs typeface="Times New Roman" panose="02020603050405020304" pitchFamily="18" charset="0"/>
              </a:rPr>
              <a:t>stars, giant gas &amp; dust clouds, and perhaps scads of planets and moons and other little bits of cosmic flotsam. </a:t>
            </a:r>
          </a:p>
        </p:txBody>
      </p:sp>
      <p:sp>
        <p:nvSpPr>
          <p:cNvPr id="53251" name="CasellaDiTesto 3"/>
          <p:cNvSpPr txBox="1">
            <a:spLocks noChangeArrowheads="1"/>
          </p:cNvSpPr>
          <p:nvPr/>
        </p:nvSpPr>
        <p:spPr bwMode="auto">
          <a:xfrm>
            <a:off x="250825" y="198438"/>
            <a:ext cx="8713788" cy="646112"/>
          </a:xfrm>
          <a:prstGeom prst="rect">
            <a:avLst/>
          </a:prstGeom>
          <a:solidFill>
            <a:schemeClr val="tx1">
              <a:lumMod val="50000"/>
            </a:schemeClr>
          </a:solidFill>
          <a:ln w="9525">
            <a:solidFill>
              <a:schemeClr val="tx1"/>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it-IT" sz="3600" dirty="0" smtClean="0">
                <a:latin typeface="Times New Roman" panose="02020603050405020304" pitchFamily="18" charset="0"/>
                <a:cs typeface="Times New Roman" panose="02020603050405020304" pitchFamily="18" charset="0"/>
              </a:rPr>
              <a:t>The sources: </a:t>
            </a:r>
            <a:r>
              <a:rPr lang="en-US" altLang="it-IT" sz="3600" dirty="0">
                <a:latin typeface="Times New Roman" panose="02020603050405020304" pitchFamily="18" charset="0"/>
                <a:cs typeface="Times New Roman" panose="02020603050405020304" pitchFamily="18" charset="0"/>
              </a:rPr>
              <a:t>classical </a:t>
            </a:r>
            <a:r>
              <a:rPr lang="en-US" altLang="it-IT" sz="3600" dirty="0" smtClean="0">
                <a:latin typeface="Times New Roman" panose="02020603050405020304" pitchFamily="18" charset="0"/>
                <a:cs typeface="Times New Roman" panose="02020603050405020304" pitchFamily="18" charset="0"/>
              </a:rPr>
              <a:t>baryonic paradigm</a:t>
            </a:r>
          </a:p>
        </p:txBody>
      </p:sp>
      <p:pic>
        <p:nvPicPr>
          <p:cNvPr id="54276" name="Picture 2" descr="Abell 1689, a galaxy cluster in Virgo"/>
          <p:cNvPicPr>
            <a:picLocks noChangeAspect="1" noChangeArrowheads="1"/>
          </p:cNvPicPr>
          <p:nvPr/>
        </p:nvPicPr>
        <p:blipFill>
          <a:blip r:embed="rId2">
            <a:extLst>
              <a:ext uri="{28A0092B-C50C-407E-A947-70E740481C1C}">
                <a14:useLocalDpi xmlns:a14="http://schemas.microsoft.com/office/drawing/2010/main" val="0"/>
              </a:ext>
            </a:extLst>
          </a:blip>
          <a:srcRect t="12180" b="22859"/>
          <a:stretch>
            <a:fillRect/>
          </a:stretch>
        </p:blipFill>
        <p:spPr bwMode="auto">
          <a:xfrm>
            <a:off x="323850" y="2470150"/>
            <a:ext cx="6583363" cy="4127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4277" name="Rettangolo 1"/>
          <p:cNvSpPr>
            <a:spLocks noChangeArrowheads="1"/>
          </p:cNvSpPr>
          <p:nvPr/>
        </p:nvSpPr>
        <p:spPr bwMode="auto">
          <a:xfrm>
            <a:off x="6967538" y="5469031"/>
            <a:ext cx="15824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r>
              <a:rPr lang="it-IT" altLang="it-IT" sz="1800" i="1" dirty="0" err="1">
                <a:latin typeface="Times New Roman" panose="02020603050405020304" pitchFamily="18" charset="0"/>
                <a:cs typeface="Times New Roman" panose="02020603050405020304" pitchFamily="18" charset="0"/>
              </a:rPr>
              <a:t>Galaxy</a:t>
            </a:r>
            <a:r>
              <a:rPr lang="it-IT" altLang="it-IT" sz="1800" i="1" dirty="0">
                <a:latin typeface="Times New Roman" panose="02020603050405020304" pitchFamily="18" charset="0"/>
                <a:cs typeface="Times New Roman" panose="02020603050405020304" pitchFamily="18" charset="0"/>
              </a:rPr>
              <a:t> cluster </a:t>
            </a:r>
            <a:br>
              <a:rPr lang="it-IT" altLang="it-IT" sz="1800" i="1" dirty="0">
                <a:latin typeface="Times New Roman" panose="02020603050405020304" pitchFamily="18" charset="0"/>
                <a:cs typeface="Times New Roman" panose="02020603050405020304" pitchFamily="18" charset="0"/>
              </a:rPr>
            </a:br>
            <a:r>
              <a:rPr lang="it-IT" altLang="it-IT" sz="1800" i="1" dirty="0" err="1">
                <a:latin typeface="Times New Roman" panose="02020603050405020304" pitchFamily="18" charset="0"/>
                <a:cs typeface="Times New Roman" panose="02020603050405020304" pitchFamily="18" charset="0"/>
              </a:rPr>
              <a:t>Abell</a:t>
            </a:r>
            <a:r>
              <a:rPr lang="it-IT" altLang="it-IT" sz="1800" i="1" dirty="0">
                <a:latin typeface="Times New Roman" panose="02020603050405020304" pitchFamily="18" charset="0"/>
                <a:cs typeface="Times New Roman" panose="02020603050405020304" pitchFamily="18" charset="0"/>
              </a:rPr>
              <a:t> 1689 </a:t>
            </a:r>
            <a:br>
              <a:rPr lang="it-IT" altLang="it-IT" sz="1800" i="1" dirty="0">
                <a:latin typeface="Times New Roman" panose="02020603050405020304" pitchFamily="18" charset="0"/>
                <a:cs typeface="Times New Roman" panose="02020603050405020304" pitchFamily="18" charset="0"/>
              </a:rPr>
            </a:br>
            <a:r>
              <a:rPr lang="it-IT" altLang="it-IT" sz="1800" i="1" dirty="0">
                <a:latin typeface="Times New Roman" panose="02020603050405020304" pitchFamily="18" charset="0"/>
                <a:cs typeface="Times New Roman" panose="02020603050405020304" pitchFamily="18" charset="0"/>
              </a:rPr>
              <a:t>in Virgo</a:t>
            </a:r>
            <a:r>
              <a:rPr lang="it-IT" altLang="it-IT" sz="1800" dirty="0">
                <a:latin typeface="Times New Roman" panose="02020603050405020304" pitchFamily="18" charset="0"/>
                <a:cs typeface="Times New Roman" panose="02020603050405020304" pitchFamily="18" charset="0"/>
              </a:rPr>
              <a:t>; </a:t>
            </a:r>
            <a:r>
              <a:rPr lang="it-IT" altLang="it-IT" sz="1800" dirty="0" smtClean="0">
                <a:latin typeface="Times New Roman" panose="02020603050405020304" pitchFamily="18" charset="0"/>
                <a:cs typeface="Times New Roman" panose="02020603050405020304" pitchFamily="18" charset="0"/>
              </a:rPr>
              <a:t/>
            </a:r>
            <a:br>
              <a:rPr lang="it-IT" altLang="it-IT" sz="1800" dirty="0" smtClean="0">
                <a:latin typeface="Times New Roman" panose="02020603050405020304" pitchFamily="18" charset="0"/>
                <a:cs typeface="Times New Roman" panose="02020603050405020304" pitchFamily="18" charset="0"/>
              </a:rPr>
            </a:br>
            <a:r>
              <a:rPr lang="it-IT" altLang="it-IT" sz="1800" dirty="0" smtClean="0">
                <a:latin typeface="Times New Roman" panose="02020603050405020304" pitchFamily="18" charset="0"/>
                <a:cs typeface="Times New Roman" panose="02020603050405020304" pitchFamily="18" charset="0"/>
              </a:rPr>
              <a:t>HST </a:t>
            </a:r>
            <a:r>
              <a:rPr lang="it-IT" altLang="it-IT" sz="1800" dirty="0">
                <a:latin typeface="Times New Roman" panose="02020603050405020304" pitchFamily="18" charset="0"/>
                <a:cs typeface="Times New Roman" panose="02020603050405020304" pitchFamily="18" charset="0"/>
              </a:rPr>
              <a:t>images</a:t>
            </a:r>
          </a:p>
        </p:txBody>
      </p:sp>
      <p:pic>
        <p:nvPicPr>
          <p:cNvPr id="54278" name="Picture 4" descr="File:STS-125 approaching the Hubble Space Telesco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206563">
            <a:off x="4897438" y="2520950"/>
            <a:ext cx="4427537"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ttangolo 2"/>
          <p:cNvSpPr>
            <a:spLocks noChangeArrowheads="1"/>
          </p:cNvSpPr>
          <p:nvPr/>
        </p:nvSpPr>
        <p:spPr bwMode="auto">
          <a:xfrm>
            <a:off x="323850" y="1052736"/>
            <a:ext cx="8820150"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it-IT" sz="2800" dirty="0" smtClean="0">
                <a:solidFill>
                  <a:srgbClr val="000000"/>
                </a:solidFill>
                <a:latin typeface="Times New Roman" panose="02020603050405020304" pitchFamily="18" charset="0"/>
                <a:cs typeface="Times New Roman" panose="02020603050405020304" pitchFamily="18" charset="0"/>
              </a:rPr>
              <a:t>Since then observations have revised </a:t>
            </a:r>
            <a:br>
              <a:rPr lang="en-US" altLang="it-IT" sz="2800" dirty="0" smtClean="0">
                <a:solidFill>
                  <a:srgbClr val="000000"/>
                </a:solidFill>
                <a:latin typeface="Times New Roman" panose="02020603050405020304" pitchFamily="18" charset="0"/>
                <a:cs typeface="Times New Roman" panose="02020603050405020304" pitchFamily="18" charset="0"/>
              </a:rPr>
            </a:br>
            <a:r>
              <a:rPr lang="en-US" altLang="it-IT" sz="2800" dirty="0" smtClean="0">
                <a:solidFill>
                  <a:srgbClr val="000000"/>
                </a:solidFill>
                <a:latin typeface="Times New Roman" panose="02020603050405020304" pitchFamily="18" charset="0"/>
                <a:cs typeface="Times New Roman" panose="02020603050405020304" pitchFamily="18" charset="0"/>
              </a:rPr>
              <a:t>our understanding of the composition of clusters. </a:t>
            </a:r>
          </a:p>
          <a:p>
            <a:pPr>
              <a:spcBef>
                <a:spcPct val="0"/>
              </a:spcBef>
              <a:buFontTx/>
              <a:buNone/>
              <a:defRPr/>
            </a:pPr>
            <a:endParaRPr lang="en-US" altLang="it-IT" sz="2800" dirty="0" smtClean="0">
              <a:solidFill>
                <a:srgbClr val="000000"/>
              </a:solidFill>
              <a:latin typeface="Times New Roman" panose="02020603050405020304" pitchFamily="18" charset="0"/>
              <a:cs typeface="Times New Roman" panose="02020603050405020304" pitchFamily="18" charset="0"/>
            </a:endParaRPr>
          </a:p>
          <a:p>
            <a:pPr marL="268288" indent="-268288">
              <a:spcBef>
                <a:spcPct val="0"/>
              </a:spcBef>
              <a:defRPr/>
            </a:pPr>
            <a:r>
              <a:rPr lang="en-US" altLang="it-IT" sz="2800" dirty="0" smtClean="0">
                <a:solidFill>
                  <a:srgbClr val="000000"/>
                </a:solidFill>
                <a:latin typeface="Times New Roman" panose="02020603050405020304" pitchFamily="18" charset="0"/>
                <a:cs typeface="Times New Roman" panose="02020603050405020304" pitchFamily="18" charset="0"/>
              </a:rPr>
              <a:t>Luminous stars count for a </a:t>
            </a:r>
            <a:r>
              <a:rPr lang="en-US" altLang="it-IT"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very small fraction </a:t>
            </a:r>
            <a:r>
              <a:rPr lang="en-US" altLang="it-IT" sz="2800" dirty="0" smtClean="0">
                <a:solidFill>
                  <a:srgbClr val="000000"/>
                </a:solidFill>
                <a:latin typeface="Times New Roman" panose="02020603050405020304" pitchFamily="18" charset="0"/>
                <a:cs typeface="Times New Roman" panose="02020603050405020304" pitchFamily="18" charset="0"/>
              </a:rPr>
              <a:t>of a </a:t>
            </a:r>
            <a:br>
              <a:rPr lang="en-US" altLang="it-IT" sz="2800" dirty="0" smtClean="0">
                <a:solidFill>
                  <a:srgbClr val="000000"/>
                </a:solidFill>
                <a:latin typeface="Times New Roman" panose="02020603050405020304" pitchFamily="18" charset="0"/>
                <a:cs typeface="Times New Roman" panose="02020603050405020304" pitchFamily="18" charset="0"/>
              </a:rPr>
            </a:br>
            <a:r>
              <a:rPr lang="en-US" altLang="it-IT" sz="2800" dirty="0" smtClean="0">
                <a:solidFill>
                  <a:srgbClr val="000000"/>
                </a:solidFill>
                <a:latin typeface="Times New Roman" panose="02020603050405020304" pitchFamily="18" charset="0"/>
                <a:cs typeface="Times New Roman" panose="02020603050405020304" pitchFamily="18" charset="0"/>
              </a:rPr>
              <a:t>cluster mass.</a:t>
            </a:r>
          </a:p>
          <a:p>
            <a:pPr marL="268288" indent="-268288">
              <a:spcBef>
                <a:spcPct val="0"/>
              </a:spcBef>
              <a:defRPr/>
            </a:pPr>
            <a:endParaRPr lang="en-US" altLang="it-IT" sz="2800" dirty="0" smtClean="0">
              <a:solidFill>
                <a:srgbClr val="000000"/>
              </a:solidFill>
              <a:latin typeface="Times New Roman" panose="02020603050405020304" pitchFamily="18" charset="0"/>
              <a:cs typeface="Times New Roman" panose="02020603050405020304" pitchFamily="18" charset="0"/>
            </a:endParaRPr>
          </a:p>
          <a:p>
            <a:pPr marL="268288" indent="-268288">
              <a:spcBef>
                <a:spcPct val="0"/>
              </a:spcBef>
              <a:defRPr/>
            </a:pPr>
            <a:r>
              <a:rPr lang="en-US" altLang="it-IT" sz="2800" dirty="0" smtClean="0">
                <a:solidFill>
                  <a:srgbClr val="000000"/>
                </a:solidFill>
                <a:latin typeface="Times New Roman" panose="02020603050405020304" pitchFamily="18" charset="0"/>
                <a:cs typeface="Times New Roman" panose="02020603050405020304" pitchFamily="18" charset="0"/>
              </a:rPr>
              <a:t>There is also a baryonic, hot intracluster medium (</a:t>
            </a:r>
            <a:r>
              <a:rPr lang="en-US" altLang="it-IT"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ICM</a:t>
            </a:r>
            <a:r>
              <a:rPr lang="en-US" altLang="it-IT" sz="2800" dirty="0" smtClean="0">
                <a:solidFill>
                  <a:srgbClr val="000000"/>
                </a:solidFill>
                <a:latin typeface="Times New Roman" panose="02020603050405020304" pitchFamily="18" charset="0"/>
                <a:cs typeface="Times New Roman" panose="02020603050405020304" pitchFamily="18" charset="0"/>
              </a:rPr>
              <a:t>) visible in the X-ray spectrum. </a:t>
            </a:r>
          </a:p>
          <a:p>
            <a:pPr>
              <a:spcBef>
                <a:spcPct val="0"/>
              </a:spcBef>
              <a:buFontTx/>
              <a:buNone/>
              <a:defRPr/>
            </a:pPr>
            <a:endParaRPr lang="en-US" altLang="it-IT" sz="2800" dirty="0" smtClean="0">
              <a:solidFill>
                <a:srgbClr val="000000"/>
              </a:solidFill>
              <a:latin typeface="Times New Roman" panose="02020603050405020304" pitchFamily="18" charset="0"/>
              <a:cs typeface="Times New Roman" panose="02020603050405020304" pitchFamily="18" charset="0"/>
            </a:endParaRPr>
          </a:p>
          <a:p>
            <a:pPr marL="268288" indent="-268288">
              <a:spcBef>
                <a:spcPct val="0"/>
              </a:spcBef>
              <a:defRPr/>
            </a:pPr>
            <a:r>
              <a:rPr lang="en-US" altLang="it-IT" sz="2800" dirty="0" smtClean="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Rich clusters </a:t>
            </a:r>
            <a:r>
              <a:rPr lang="en-US" altLang="it-IT" sz="2800" dirty="0" smtClean="0">
                <a:solidFill>
                  <a:srgbClr val="000000"/>
                </a:solidFill>
                <a:latin typeface="Times New Roman" panose="02020603050405020304" pitchFamily="18" charset="0"/>
                <a:cs typeface="Times New Roman" panose="02020603050405020304" pitchFamily="18" charset="0"/>
              </a:rPr>
              <a:t>typically have </a:t>
            </a:r>
            <a:r>
              <a:rPr lang="en-US" altLang="it-IT" sz="2800" dirty="0" smtClean="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more mass in hot gas than in stars</a:t>
            </a:r>
            <a:r>
              <a:rPr lang="en-US" altLang="it-IT" sz="2800" dirty="0" smtClean="0">
                <a:solidFill>
                  <a:srgbClr val="000000"/>
                </a:solidFill>
                <a:latin typeface="Times New Roman" panose="02020603050405020304" pitchFamily="18" charset="0"/>
                <a:cs typeface="Times New Roman" panose="02020603050405020304" pitchFamily="18" charset="0"/>
              </a:rPr>
              <a:t>; in the largest virial systems (e.g. Coma) composition is: 85%  DM, 14%  ICM, and only 1%  stars.</a:t>
            </a:r>
          </a:p>
        </p:txBody>
      </p:sp>
      <p:sp>
        <p:nvSpPr>
          <p:cNvPr id="4" name="CasellaDiTesto 3"/>
          <p:cNvSpPr txBox="1"/>
          <p:nvPr/>
        </p:nvSpPr>
        <p:spPr>
          <a:xfrm>
            <a:off x="323850" y="116632"/>
            <a:ext cx="8569325" cy="646331"/>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600" dirty="0" smtClean="0">
                <a:solidFill>
                  <a:srgbClr val="000000"/>
                </a:solidFill>
                <a:latin typeface="Times New Roman" pitchFamily="18" charset="0"/>
                <a:cs typeface="Times New Roman" pitchFamily="18" charset="0"/>
              </a:rPr>
              <a:t>Lesson learned</a:t>
            </a:r>
            <a:endParaRPr lang="en-US" sz="2400" dirty="0">
              <a:solidFill>
                <a:srgbClr val="000000"/>
              </a:solidFill>
              <a:latin typeface="Times New Roman" pitchFamily="18" charset="0"/>
              <a:cs typeface="Times New Roman" pitchFamily="18" charset="0"/>
            </a:endParaRPr>
          </a:p>
        </p:txBody>
      </p:sp>
      <p:pic>
        <p:nvPicPr>
          <p:cNvPr id="86020" name="Immagine 4"/>
          <p:cNvPicPr>
            <a:picLocks noChangeAspect="1"/>
          </p:cNvPicPr>
          <p:nvPr/>
        </p:nvPicPr>
        <p:blipFill>
          <a:blip r:embed="rId2">
            <a:extLst>
              <a:ext uri="{28A0092B-C50C-407E-A947-70E740481C1C}">
                <a14:useLocalDpi xmlns:a14="http://schemas.microsoft.com/office/drawing/2010/main" val="0"/>
              </a:ext>
            </a:extLst>
          </a:blip>
          <a:srcRect b="25217"/>
          <a:stretch>
            <a:fillRect/>
          </a:stretch>
        </p:blipFill>
        <p:spPr bwMode="auto">
          <a:xfrm>
            <a:off x="7667625" y="322263"/>
            <a:ext cx="137477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7042"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1300" y="981075"/>
            <a:ext cx="6192838"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p:nvPr/>
        </p:nvSpPr>
        <p:spPr>
          <a:xfrm>
            <a:off x="323850" y="116632"/>
            <a:ext cx="8569325" cy="646112"/>
          </a:xfrm>
          <a:prstGeom prst="rect">
            <a:avLst/>
          </a:prstGeom>
          <a:solidFill>
            <a:schemeClr val="bg1">
              <a:lumMod val="50000"/>
            </a:schemeClr>
          </a:solidFill>
          <a:ln>
            <a:solidFill>
              <a:schemeClr val="bg1"/>
            </a:solidFill>
          </a:ln>
        </p:spPr>
        <p:txBody>
          <a:bodyPr>
            <a:spAutoFit/>
          </a:bodyPr>
          <a:lstStyle/>
          <a:p>
            <a:pPr algn="ctr" eaLnBrk="1" hangingPunct="1">
              <a:defRPr/>
            </a:pPr>
            <a:r>
              <a:rPr lang="en-US" sz="3600" dirty="0">
                <a:solidFill>
                  <a:schemeClr val="bg1"/>
                </a:solidFill>
                <a:latin typeface="Times New Roman" pitchFamily="18" charset="0"/>
                <a:cs typeface="Times New Roman" pitchFamily="18" charset="0"/>
              </a:rPr>
              <a:t>Coma cluster in X-rays</a:t>
            </a:r>
            <a:endParaRPr lang="en-US" sz="2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articles.adsabs.harvard.edu/cgi-bin/t2png?bg=%23FFFFFF&amp;/seri/MNRAS/0343/600/0000408.000&amp;db_key=AST&amp;bits=4&amp;res=100&amp;filetype=.gif"/>
          <p:cNvPicPr>
            <a:picLocks noChangeAspect="1" noChangeArrowheads="1"/>
          </p:cNvPicPr>
          <p:nvPr/>
        </p:nvPicPr>
        <p:blipFill>
          <a:blip r:embed="rId2">
            <a:extLst>
              <a:ext uri="{28A0092B-C50C-407E-A947-70E740481C1C}">
                <a14:useLocalDpi xmlns:a14="http://schemas.microsoft.com/office/drawing/2010/main" val="0"/>
              </a:ext>
            </a:extLst>
          </a:blip>
          <a:srcRect l="53169" t="28717" r="6955" b="47047"/>
          <a:stretch>
            <a:fillRect/>
          </a:stretch>
        </p:blipFill>
        <p:spPr bwMode="auto">
          <a:xfrm>
            <a:off x="4256088" y="2682875"/>
            <a:ext cx="4908550"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Immagine 2"/>
          <p:cNvPicPr>
            <a:picLocks noChangeAspect="1"/>
          </p:cNvPicPr>
          <p:nvPr/>
        </p:nvPicPr>
        <p:blipFill>
          <a:blip r:embed="rId3">
            <a:extLst>
              <a:ext uri="{28A0092B-C50C-407E-A947-70E740481C1C}">
                <a14:useLocalDpi xmlns:a14="http://schemas.microsoft.com/office/drawing/2010/main" val="0"/>
              </a:ext>
            </a:extLst>
          </a:blip>
          <a:srcRect l="4726" t="2734" r="65034" b="93849"/>
          <a:stretch>
            <a:fillRect/>
          </a:stretch>
        </p:blipFill>
        <p:spPr bwMode="auto">
          <a:xfrm>
            <a:off x="79375" y="2178050"/>
            <a:ext cx="50688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Immagine 1"/>
          <p:cNvPicPr>
            <a:picLocks noChangeAspect="1"/>
          </p:cNvPicPr>
          <p:nvPr/>
        </p:nvPicPr>
        <p:blipFill rotWithShape="1">
          <a:blip r:embed="rId3">
            <a:extLst>
              <a:ext uri="{28A0092B-C50C-407E-A947-70E740481C1C}">
                <a14:useLocalDpi xmlns:a14="http://schemas.microsoft.com/office/drawing/2010/main" val="0"/>
              </a:ext>
            </a:extLst>
          </a:blip>
          <a:srcRect l="5051" t="7620" r="5718" b="82126"/>
          <a:stretch/>
        </p:blipFill>
        <p:spPr bwMode="auto">
          <a:xfrm>
            <a:off x="250825" y="1052513"/>
            <a:ext cx="889317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Immagin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8738" r="11029"/>
          <a:stretch>
            <a:fillRect/>
          </a:stretch>
        </p:blipFill>
        <p:spPr bwMode="auto">
          <a:xfrm>
            <a:off x="-180975" y="3438525"/>
            <a:ext cx="432117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1 2"/>
          <p:cNvCxnSpPr/>
          <p:nvPr/>
        </p:nvCxnSpPr>
        <p:spPr>
          <a:xfrm flipH="1" flipV="1">
            <a:off x="5436096" y="4581128"/>
            <a:ext cx="3312617" cy="397"/>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250825" y="116632"/>
            <a:ext cx="8713788" cy="646112"/>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600" dirty="0">
                <a:solidFill>
                  <a:srgbClr val="000000"/>
                </a:solidFill>
                <a:latin typeface="Times New Roman" pitchFamily="18" charset="0"/>
                <a:cs typeface="Times New Roman" pitchFamily="18" charset="0"/>
              </a:rPr>
              <a:t>Fritz Zwicky vindicated</a:t>
            </a:r>
          </a:p>
        </p:txBody>
      </p:sp>
      <p:sp>
        <p:nvSpPr>
          <p:cNvPr id="2" name="CasellaDiTesto 1"/>
          <p:cNvSpPr txBox="1"/>
          <p:nvPr/>
        </p:nvSpPr>
        <p:spPr>
          <a:xfrm>
            <a:off x="6854379" y="4149080"/>
            <a:ext cx="1894085" cy="369332"/>
          </a:xfrm>
          <a:prstGeom prst="rect">
            <a:avLst/>
          </a:prstGeom>
          <a:noFill/>
        </p:spPr>
        <p:txBody>
          <a:bodyPr wrap="square" rtlCol="0">
            <a:spAutoFit/>
          </a:bodyPr>
          <a:lstStyle/>
          <a:p>
            <a:r>
              <a:rPr lang="it-IT" dirty="0" err="1" smtClean="0">
                <a:solidFill>
                  <a:srgbClr val="FF0000"/>
                </a:solidFill>
              </a:rPr>
              <a:t>Zwicky’s</a:t>
            </a:r>
            <a:r>
              <a:rPr lang="it-IT" dirty="0" smtClean="0">
                <a:solidFill>
                  <a:srgbClr val="FF0000"/>
                </a:solidFill>
              </a:rPr>
              <a:t>  </a:t>
            </a:r>
            <a:r>
              <a:rPr lang="it-IT" dirty="0" err="1" smtClean="0">
                <a:solidFill>
                  <a:srgbClr val="FF0000"/>
                </a:solidFill>
              </a:rPr>
              <a:t>value</a:t>
            </a:r>
            <a:endParaRPr lang="it-IT" dirty="0">
              <a:solidFill>
                <a:srgbClr val="FF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http://articles.adsabs.harvard.edu/cgi-bin/t2png?bg=%23FFFFFF&amp;/seri/ApJ../0086/600/0000237.000&amp;db_key=AST&amp;bits=4&amp;res=100&amp;filetype=.gif"/>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5239" t="73305" r="79905" b="25237"/>
          <a:stretch/>
        </p:blipFill>
        <p:spPr bwMode="auto">
          <a:xfrm>
            <a:off x="180632" y="2357438"/>
            <a:ext cx="8768105" cy="41679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3426" name="Picture 2" descr="C:\Users\massimo\AppData\Roaming\PixelMetrics\CaptureWiz\Temp\16.jpg"/>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14313" y="2357438"/>
            <a:ext cx="873442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1 2"/>
          <p:cNvCxnSpPr/>
          <p:nvPr/>
        </p:nvCxnSpPr>
        <p:spPr>
          <a:xfrm>
            <a:off x="357188" y="3857625"/>
            <a:ext cx="8358187"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a:off x="357188" y="4213225"/>
            <a:ext cx="8358187"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357188" y="4570413"/>
            <a:ext cx="3357562"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214313" y="116632"/>
            <a:ext cx="8770937" cy="646112"/>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600" dirty="0" err="1">
                <a:solidFill>
                  <a:srgbClr val="000000"/>
                </a:solidFill>
                <a:latin typeface="Times New Roman" pitchFamily="18" charset="0"/>
                <a:cs typeface="Times New Roman" pitchFamily="18" charset="0"/>
              </a:rPr>
              <a:t>Zwicky’s</a:t>
            </a:r>
            <a:r>
              <a:rPr lang="en-US" sz="3600" dirty="0">
                <a:solidFill>
                  <a:srgbClr val="000000"/>
                </a:solidFill>
                <a:latin typeface="Times New Roman" pitchFamily="18" charset="0"/>
                <a:cs typeface="Times New Roman" pitchFamily="18" charset="0"/>
              </a:rPr>
              <a:t> concern</a:t>
            </a:r>
            <a:endParaRPr lang="en-US" sz="2800" dirty="0">
              <a:solidFill>
                <a:srgbClr val="FFFFFF">
                  <a:lumMod val="95000"/>
                </a:srgbClr>
              </a:solidFill>
              <a:latin typeface="Times New Roman" pitchFamily="18" charset="0"/>
              <a:cs typeface="Times New Roman" pitchFamily="18" charset="0"/>
            </a:endParaRPr>
          </a:p>
        </p:txBody>
      </p:sp>
      <p:cxnSp>
        <p:nvCxnSpPr>
          <p:cNvPr id="9" name="Connettore 1 8"/>
          <p:cNvCxnSpPr/>
          <p:nvPr/>
        </p:nvCxnSpPr>
        <p:spPr>
          <a:xfrm>
            <a:off x="342900" y="5640388"/>
            <a:ext cx="8358188"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a:off x="357188" y="5995988"/>
            <a:ext cx="8358187"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3714750" y="5280025"/>
            <a:ext cx="5000625" cy="63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357188" y="6351588"/>
            <a:ext cx="44307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2946" name="Picture 2" descr="File:Sir Isaac Newton by Sir Godfrey Kneller, Bt.jpg">
            <a:hlinkClick r:id="rId5"/>
          </p:cNvPr>
          <p:cNvPicPr>
            <a:picLocks noChangeAspect="1" noChangeArrowheads="1"/>
          </p:cNvPicPr>
          <p:nvPr/>
        </p:nvPicPr>
        <p:blipFill rotWithShape="1">
          <a:blip r:embed="rId6"/>
          <a:srcRect l="16070" r="16029" b="37864"/>
          <a:stretch/>
        </p:blipFill>
        <p:spPr bwMode="auto">
          <a:xfrm>
            <a:off x="611560" y="226649"/>
            <a:ext cx="1607418" cy="1783085"/>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436" name="Immagine 12"/>
          <p:cNvPicPr>
            <a:picLocks noChangeAspect="1"/>
          </p:cNvPicPr>
          <p:nvPr/>
        </p:nvPicPr>
        <p:blipFill>
          <a:blip r:embed="rId7">
            <a:extLst>
              <a:ext uri="{28A0092B-C50C-407E-A947-70E740481C1C}">
                <a14:useLocalDpi xmlns:a14="http://schemas.microsoft.com/office/drawing/2010/main" val="0"/>
              </a:ext>
            </a:extLst>
          </a:blip>
          <a:srcRect b="25217"/>
          <a:stretch>
            <a:fillRect/>
          </a:stretch>
        </p:blipFill>
        <p:spPr bwMode="auto">
          <a:xfrm>
            <a:off x="7667625" y="322263"/>
            <a:ext cx="137477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rot="21236996">
            <a:off x="727267" y="176287"/>
            <a:ext cx="1296987" cy="369887"/>
          </a:xfrm>
          <a:prstGeom prst="rect">
            <a:avLst/>
          </a:prstGeom>
          <a:noFill/>
        </p:spPr>
        <p:txBody>
          <a:bodyPr>
            <a:spAutoFit/>
          </a:bodyPr>
          <a:lstStyle/>
          <a:p>
            <a:pPr>
              <a:defRPr/>
            </a:pPr>
            <a:r>
              <a:rPr lang="it-IT" dirty="0">
                <a:solidFill>
                  <a:srgbClr val="FFFFFF">
                    <a:lumMod val="85000"/>
                  </a:srgbClr>
                </a:solidFill>
                <a:latin typeface="Times New Roman" panose="02020603050405020304" pitchFamily="18" charset="0"/>
                <a:cs typeface="Times New Roman" panose="02020603050405020304" pitchFamily="18" charset="0"/>
              </a:rPr>
              <a:t>I. Newton</a:t>
            </a:r>
          </a:p>
        </p:txBody>
      </p:sp>
      <p:pic>
        <p:nvPicPr>
          <p:cNvPr id="129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3781" y="2051050"/>
            <a:ext cx="2408237" cy="1165225"/>
          </a:xfrm>
          <a:prstGeom prst="rect">
            <a:avLst/>
          </a:prstGeom>
          <a:solidFill>
            <a:schemeClr val="bg1">
              <a:lumMod val="95000"/>
            </a:schemeClr>
          </a:solidFill>
          <a:ln>
            <a:noFill/>
          </a:ln>
          <a:effectLst/>
        </p:spPr>
      </p:pic>
    </p:spTree>
    <p:extLst>
      <p:ext uri="{BB962C8B-B14F-4D97-AF65-F5344CB8AC3E}">
        <p14:creationId xmlns:p14="http://schemas.microsoft.com/office/powerpoint/2010/main" val="38570666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e 22"/>
          <p:cNvSpPr/>
          <p:nvPr/>
        </p:nvSpPr>
        <p:spPr>
          <a:xfrm>
            <a:off x="6269776" y="3761656"/>
            <a:ext cx="2406680" cy="2979712"/>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p:nvPr/>
        </p:nvSpPr>
        <p:spPr>
          <a:xfrm>
            <a:off x="233139" y="3761656"/>
            <a:ext cx="5517132" cy="2979712"/>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p:cNvPicPr>
            <a:picLocks noChangeAspect="1"/>
          </p:cNvPicPr>
          <p:nvPr/>
        </p:nvPicPr>
        <p:blipFill rotWithShape="1">
          <a:blip r:embed="rId2"/>
          <a:srcRect l="16082" t="3332" r="7526" b="28662"/>
          <a:stretch/>
        </p:blipFill>
        <p:spPr>
          <a:xfrm>
            <a:off x="6406058" y="4010412"/>
            <a:ext cx="1368152" cy="1766113"/>
          </a:xfrm>
          <a:prstGeom prst="ellipse">
            <a:avLst/>
          </a:prstGeom>
          <a:ln w="12700" cap="rnd">
            <a:solidFill>
              <a:schemeClr val="tx1"/>
            </a:solidFill>
          </a:ln>
          <a:effectLst>
            <a:outerShdw blurRad="50800" dist="38100" dir="8100000" algn="tr" rotWithShape="0">
              <a:schemeClr val="bg1">
                <a:alpha val="40000"/>
              </a:schemeClr>
            </a:outerShdw>
          </a:effectLst>
          <a:scene3d>
            <a:camera prst="orthographicFront"/>
            <a:lightRig rig="contrasting" dir="t">
              <a:rot lat="0" lon="0" rev="3000000"/>
            </a:lightRig>
          </a:scene3d>
          <a:sp3d contourW="7620">
            <a:bevelT w="95250" h="31750"/>
            <a:contourClr>
              <a:srgbClr val="333333"/>
            </a:contourClr>
          </a:sp3d>
        </p:spPr>
      </p:pic>
      <p:sp>
        <p:nvSpPr>
          <p:cNvPr id="4" name="Rettangolo 3"/>
          <p:cNvSpPr/>
          <p:nvPr/>
        </p:nvSpPr>
        <p:spPr>
          <a:xfrm>
            <a:off x="6186834" y="5929313"/>
            <a:ext cx="2039938" cy="593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000000"/>
              </a:solidFill>
            </a:endParaRPr>
          </a:p>
        </p:txBody>
      </p:sp>
      <p:pic>
        <p:nvPicPr>
          <p:cNvPr id="25604" name="Picture 4" descr="http://www.weizmann.ac.il/photos/1969.jpg"/>
          <p:cNvPicPr>
            <a:picLocks noChangeAspect="1" noChangeArrowheads="1"/>
          </p:cNvPicPr>
          <p:nvPr/>
        </p:nvPicPr>
        <p:blipFill>
          <a:blip r:embed="rId3" cstate="print"/>
          <a:srcRect/>
          <a:stretch>
            <a:fillRect/>
          </a:stretch>
        </p:blipFill>
        <p:spPr bwMode="auto">
          <a:xfrm>
            <a:off x="953219" y="3991633"/>
            <a:ext cx="1357322" cy="1766515"/>
          </a:xfrm>
          <a:prstGeom prst="ellipse">
            <a:avLst/>
          </a:prstGeom>
          <a:ln w="3175" cap="rnd">
            <a:solidFill>
              <a:schemeClr val="tx1"/>
            </a:solidFill>
          </a:ln>
          <a:effectLst>
            <a:outerShdw blurRad="50800" dist="38100" dir="8100000" algn="tr" rotWithShape="0">
              <a:schemeClr val="bg1">
                <a:alpha val="40000"/>
              </a:schemeClr>
            </a:outerShdw>
          </a:effectLst>
          <a:scene3d>
            <a:camera prst="orthographicFront"/>
            <a:lightRig rig="contrasting" dir="t">
              <a:rot lat="0" lon="0" rev="3000000"/>
            </a:lightRig>
          </a:scene3d>
          <a:sp3d contourW="7620">
            <a:bevelT w="95250" h="31750"/>
            <a:contourClr>
              <a:srgbClr val="333333"/>
            </a:contourClr>
          </a:sp3d>
        </p:spPr>
      </p:pic>
      <p:pic>
        <p:nvPicPr>
          <p:cNvPr id="25606" name="Picture 6" descr="C:\Users\massimo\AppData\Roaming\PixelMetrics\CaptureWiz\Temp\8.jpg"/>
          <p:cNvPicPr>
            <a:picLocks noChangeAspect="1" noChangeArrowheads="1"/>
          </p:cNvPicPr>
          <p:nvPr/>
        </p:nvPicPr>
        <p:blipFill rotWithShape="1">
          <a:blip r:embed="rId4" cstate="print"/>
          <a:srcRect l="17520" t="9052" r="17310" b="7921"/>
          <a:stretch/>
        </p:blipFill>
        <p:spPr bwMode="auto">
          <a:xfrm>
            <a:off x="3594650" y="4005064"/>
            <a:ext cx="1391017" cy="1761955"/>
          </a:xfrm>
          <a:prstGeom prst="ellipse">
            <a:avLst/>
          </a:prstGeom>
          <a:ln w="12700" cap="rnd">
            <a:solidFill>
              <a:schemeClr val="tx1"/>
            </a:solidFill>
          </a:ln>
          <a:effectLst>
            <a:outerShdw blurRad="50800" dist="38100" dir="8100000" algn="tr" rotWithShape="0">
              <a:schemeClr val="bg1">
                <a:alpha val="40000"/>
              </a:schemeClr>
            </a:outerShdw>
          </a:effectLst>
          <a:scene3d>
            <a:camera prst="orthographicFront"/>
            <a:lightRig rig="contrasting" dir="t">
              <a:rot lat="0" lon="0" rev="3000000"/>
            </a:lightRig>
          </a:scene3d>
          <a:sp3d contourW="7620">
            <a:bevelT w="95250" h="31750"/>
            <a:contourClr>
              <a:srgbClr val="333333"/>
            </a:contourClr>
          </a:sp3d>
        </p:spPr>
      </p:pic>
      <p:sp>
        <p:nvSpPr>
          <p:cNvPr id="2" name="Rettangolo 1"/>
          <p:cNvSpPr/>
          <p:nvPr/>
        </p:nvSpPr>
        <p:spPr>
          <a:xfrm>
            <a:off x="522634" y="5876925"/>
            <a:ext cx="7239000" cy="884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000000"/>
              </a:solidFill>
            </a:endParaRPr>
          </a:p>
        </p:txBody>
      </p:sp>
      <p:sp>
        <p:nvSpPr>
          <p:cNvPr id="77832" name="CasellaDiTesto 3"/>
          <p:cNvSpPr txBox="1">
            <a:spLocks noChangeArrowheads="1"/>
          </p:cNvSpPr>
          <p:nvPr/>
        </p:nvSpPr>
        <p:spPr bwMode="auto">
          <a:xfrm>
            <a:off x="841722" y="5805264"/>
            <a:ext cx="1571625" cy="579438"/>
          </a:xfrm>
          <a:prstGeom prst="rect">
            <a:avLst/>
          </a:prstGeom>
          <a:noFill/>
          <a:ln>
            <a:noFill/>
          </a:ln>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ts val="1900"/>
              </a:lnSpc>
              <a:spcBef>
                <a:spcPct val="0"/>
              </a:spcBef>
              <a:buFontTx/>
              <a:buNone/>
            </a:pPr>
            <a:r>
              <a:rPr lang="it-IT" altLang="en-US" sz="1800" dirty="0" err="1">
                <a:solidFill>
                  <a:srgbClr val="000000"/>
                </a:solidFill>
                <a:latin typeface="Times New Roman" panose="02020603050405020304" pitchFamily="18" charset="0"/>
                <a:cs typeface="Times New Roman" panose="02020603050405020304" pitchFamily="18" charset="0"/>
              </a:rPr>
              <a:t>Mordehai</a:t>
            </a:r>
            <a:r>
              <a:rPr lang="it-IT" altLang="en-US" sz="1800" dirty="0">
                <a:solidFill>
                  <a:srgbClr val="000000"/>
                </a:solidFill>
                <a:latin typeface="Times New Roman" panose="02020603050405020304" pitchFamily="18" charset="0"/>
                <a:cs typeface="Times New Roman" panose="02020603050405020304" pitchFamily="18" charset="0"/>
              </a:rPr>
              <a:t/>
            </a:r>
            <a:br>
              <a:rPr lang="it-IT" altLang="en-US" sz="1800" dirty="0">
                <a:solidFill>
                  <a:srgbClr val="000000"/>
                </a:solidFill>
                <a:latin typeface="Times New Roman" panose="02020603050405020304" pitchFamily="18" charset="0"/>
                <a:cs typeface="Times New Roman" panose="02020603050405020304" pitchFamily="18" charset="0"/>
              </a:rPr>
            </a:br>
            <a:r>
              <a:rPr lang="it-IT" altLang="en-US" sz="1800" dirty="0" err="1">
                <a:solidFill>
                  <a:srgbClr val="000000"/>
                </a:solidFill>
                <a:latin typeface="Times New Roman" panose="02020603050405020304" pitchFamily="18" charset="0"/>
                <a:cs typeface="Times New Roman" panose="02020603050405020304" pitchFamily="18" charset="0"/>
              </a:rPr>
              <a:t>Milgrom</a:t>
            </a:r>
            <a:endParaRPr lang="it-IT" altLang="en-US" sz="1800" dirty="0">
              <a:solidFill>
                <a:srgbClr val="000000"/>
              </a:solidFill>
              <a:latin typeface="Times New Roman" panose="02020603050405020304" pitchFamily="18" charset="0"/>
              <a:cs typeface="Times New Roman" panose="02020603050405020304" pitchFamily="18" charset="0"/>
            </a:endParaRPr>
          </a:p>
        </p:txBody>
      </p:sp>
      <p:sp>
        <p:nvSpPr>
          <p:cNvPr id="77833" name="CasellaDiTesto 5"/>
          <p:cNvSpPr txBox="1">
            <a:spLocks noChangeArrowheads="1"/>
          </p:cNvSpPr>
          <p:nvPr/>
        </p:nvSpPr>
        <p:spPr bwMode="auto">
          <a:xfrm>
            <a:off x="3576439" y="5805264"/>
            <a:ext cx="1571625" cy="579437"/>
          </a:xfrm>
          <a:prstGeom prst="rect">
            <a:avLst/>
          </a:prstGeom>
          <a:noFill/>
          <a:ln>
            <a:noFill/>
          </a:ln>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ts val="1900"/>
              </a:lnSpc>
              <a:spcBef>
                <a:spcPct val="0"/>
              </a:spcBef>
              <a:buFontTx/>
              <a:buNone/>
            </a:pPr>
            <a:r>
              <a:rPr lang="it-IT" altLang="en-US" sz="1800" dirty="0">
                <a:solidFill>
                  <a:srgbClr val="000000"/>
                </a:solidFill>
                <a:latin typeface="Times New Roman" panose="02020603050405020304" pitchFamily="18" charset="0"/>
                <a:cs typeface="Times New Roman" panose="02020603050405020304" pitchFamily="18" charset="0"/>
              </a:rPr>
              <a:t>Robert </a:t>
            </a:r>
            <a:r>
              <a:rPr lang="it-IT" altLang="en-US" sz="1800" dirty="0" err="1">
                <a:solidFill>
                  <a:srgbClr val="000000"/>
                </a:solidFill>
                <a:latin typeface="Times New Roman" panose="02020603050405020304" pitchFamily="18" charset="0"/>
                <a:cs typeface="Times New Roman" panose="02020603050405020304" pitchFamily="18" charset="0"/>
              </a:rPr>
              <a:t>Sanders</a:t>
            </a:r>
            <a:endParaRPr lang="it-IT" altLang="en-US" sz="1800" dirty="0">
              <a:solidFill>
                <a:srgbClr val="000000"/>
              </a:solidFill>
              <a:latin typeface="Times New Roman" panose="02020603050405020304" pitchFamily="18" charset="0"/>
              <a:cs typeface="Times New Roman" panose="02020603050405020304" pitchFamily="18" charset="0"/>
            </a:endParaRPr>
          </a:p>
        </p:txBody>
      </p:sp>
      <p:sp>
        <p:nvSpPr>
          <p:cNvPr id="77834" name="CasellaDiTesto 7"/>
          <p:cNvSpPr txBox="1">
            <a:spLocks noChangeArrowheads="1"/>
          </p:cNvSpPr>
          <p:nvPr/>
        </p:nvSpPr>
        <p:spPr bwMode="auto">
          <a:xfrm>
            <a:off x="6456759" y="5805264"/>
            <a:ext cx="1571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ts val="1900"/>
              </a:lnSpc>
              <a:spcBef>
                <a:spcPct val="0"/>
              </a:spcBef>
              <a:buFontTx/>
              <a:buNone/>
            </a:pPr>
            <a:r>
              <a:rPr lang="it-IT" altLang="en-US" sz="1800" dirty="0" err="1">
                <a:solidFill>
                  <a:srgbClr val="000000"/>
                </a:solidFill>
                <a:latin typeface="Times New Roman" panose="02020603050405020304" pitchFamily="18" charset="0"/>
                <a:cs typeface="Times New Roman" panose="02020603050405020304" pitchFamily="18" charset="0"/>
              </a:rPr>
              <a:t>Alexei</a:t>
            </a:r>
            <a:r>
              <a:rPr lang="it-IT" altLang="en-US" sz="1800" dirty="0">
                <a:solidFill>
                  <a:srgbClr val="000000"/>
                </a:solidFill>
                <a:latin typeface="Times New Roman" panose="02020603050405020304" pitchFamily="18" charset="0"/>
                <a:cs typeface="Times New Roman" panose="02020603050405020304" pitchFamily="18" charset="0"/>
              </a:rPr>
              <a:t> </a:t>
            </a:r>
            <a:r>
              <a:rPr lang="it-IT" altLang="en-US" sz="1800" dirty="0" err="1">
                <a:solidFill>
                  <a:srgbClr val="000000"/>
                </a:solidFill>
                <a:latin typeface="Times New Roman" panose="02020603050405020304" pitchFamily="18" charset="0"/>
                <a:cs typeface="Times New Roman" panose="02020603050405020304" pitchFamily="18" charset="0"/>
              </a:rPr>
              <a:t>Starobinsky</a:t>
            </a:r>
            <a:endParaRPr lang="it-IT" altLang="en-US" sz="1800" dirty="0">
              <a:solidFill>
                <a:srgbClr val="000000"/>
              </a:solidFill>
              <a:latin typeface="Times New Roman" panose="02020603050405020304" pitchFamily="18" charset="0"/>
              <a:cs typeface="Times New Roman" panose="02020603050405020304" pitchFamily="18" charset="0"/>
            </a:endParaRPr>
          </a:p>
        </p:txBody>
      </p:sp>
      <p:sp>
        <p:nvSpPr>
          <p:cNvPr id="14" name="CasellaDiTesto 13"/>
          <p:cNvSpPr txBox="1"/>
          <p:nvPr/>
        </p:nvSpPr>
        <p:spPr>
          <a:xfrm>
            <a:off x="180975" y="116632"/>
            <a:ext cx="8783638" cy="646113"/>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600" dirty="0" smtClean="0">
                <a:solidFill>
                  <a:srgbClr val="000000"/>
                </a:solidFill>
                <a:latin typeface="Times New Roman" pitchFamily="18" charset="0"/>
                <a:cs typeface="Times New Roman" pitchFamily="18" charset="0"/>
              </a:rPr>
              <a:t>He had covered his </a:t>
            </a:r>
            <a:r>
              <a:rPr lang="en-US" sz="3600" dirty="0">
                <a:solidFill>
                  <a:srgbClr val="000000"/>
                </a:solidFill>
                <a:latin typeface="Times New Roman" pitchFamily="18" charset="0"/>
                <a:cs typeface="Times New Roman" pitchFamily="18" charset="0"/>
              </a:rPr>
              <a:t>back ….</a:t>
            </a:r>
          </a:p>
        </p:txBody>
      </p:sp>
      <p:sp>
        <p:nvSpPr>
          <p:cNvPr id="77836" name="CasellaDiTesto 2"/>
          <p:cNvSpPr txBox="1">
            <a:spLocks noChangeArrowheads="1"/>
          </p:cNvSpPr>
          <p:nvPr/>
        </p:nvSpPr>
        <p:spPr bwMode="auto">
          <a:xfrm>
            <a:off x="2249363" y="5431532"/>
            <a:ext cx="67151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MOND</a:t>
            </a:r>
            <a:r>
              <a:rPr lang="it-IT" altLang="it-IT" b="1" dirty="0">
                <a:solidFill>
                  <a:srgbClr val="FF0000"/>
                </a:solidFill>
                <a:latin typeface="Times New Roman" panose="02020603050405020304" pitchFamily="18" charset="0"/>
                <a:cs typeface="Times New Roman" panose="02020603050405020304" pitchFamily="18" charset="0"/>
              </a:rPr>
              <a:t> </a:t>
            </a:r>
            <a:r>
              <a:rPr lang="it-IT" altLang="it-IT" b="1" dirty="0" smtClean="0">
                <a:solidFill>
                  <a:srgbClr val="FF0000"/>
                </a:solidFill>
                <a:latin typeface="Times New Roman" panose="02020603050405020304" pitchFamily="18" charset="0"/>
                <a:cs typeface="Times New Roman" panose="02020603050405020304" pitchFamily="18" charset="0"/>
              </a:rPr>
              <a:t>                                       </a:t>
            </a:r>
            <a:r>
              <a:rPr lang="it-IT" altLang="it-IT" b="1" i="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f</a:t>
            </a:r>
            <a:r>
              <a:rPr lang="it-IT" altLang="it-IT" sz="1100" b="1" i="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 </a:t>
            </a:r>
            <a:r>
              <a:rPr lang="it-IT" altLang="it-IT" b="1" dirty="0" smtClean="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a:t>
            </a:r>
            <a:r>
              <a:rPr lang="it-IT" altLang="it-IT" b="1" i="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R</a:t>
            </a:r>
            <a:r>
              <a:rPr lang="it-IT" altLang="it-IT"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a:t>
            </a:r>
          </a:p>
        </p:txBody>
      </p:sp>
      <p:sp>
        <p:nvSpPr>
          <p:cNvPr id="7" name="CasellaDiTesto 6"/>
          <p:cNvSpPr txBox="1"/>
          <p:nvPr/>
        </p:nvSpPr>
        <p:spPr>
          <a:xfrm>
            <a:off x="362445" y="2564904"/>
            <a:ext cx="8046889" cy="954107"/>
          </a:xfrm>
          <a:prstGeom prst="rect">
            <a:avLst/>
          </a:prstGeom>
          <a:noFill/>
        </p:spPr>
        <p:txBody>
          <a:bodyPr wrap="square" rtlCol="0">
            <a:spAutoFit/>
          </a:bodyPr>
          <a:lstStyle/>
          <a:p>
            <a:pPr algn="ctr"/>
            <a:r>
              <a:rPr lang="en-US"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Zwicky’s precaution has eventually evolved into </a:t>
            </a:r>
            <a:br>
              <a:rPr lang="en-US"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br>
            <a:r>
              <a:rPr lang="en-US"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new theories of gravity</a:t>
            </a:r>
          </a:p>
        </p:txBody>
      </p:sp>
      <p:grpSp>
        <p:nvGrpSpPr>
          <p:cNvPr id="6" name="Gruppo 5"/>
          <p:cNvGrpSpPr/>
          <p:nvPr/>
        </p:nvGrpSpPr>
        <p:grpSpPr>
          <a:xfrm>
            <a:off x="118964" y="1456279"/>
            <a:ext cx="7730380" cy="852488"/>
            <a:chOff x="153988" y="2070100"/>
            <a:chExt cx="8704262" cy="1071563"/>
          </a:xfrm>
        </p:grpSpPr>
        <p:pic>
          <p:nvPicPr>
            <p:cNvPr id="77831" name="Picture 2" descr="C:\Users\massimo\AppData\Roaming\PixelMetrics\CaptureWiz\Temp\4.jpg"/>
            <p:cNvPicPr>
              <a:picLocks noChangeAspect="1" noChangeArrowheads="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t="13461" b="57692"/>
            <a:stretch>
              <a:fillRect/>
            </a:stretch>
          </p:blipFill>
          <p:spPr bwMode="auto">
            <a:xfrm>
              <a:off x="153988" y="2070100"/>
              <a:ext cx="8704262" cy="1071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20" name="Connettore 1 19"/>
            <p:cNvCxnSpPr/>
            <p:nvPr/>
          </p:nvCxnSpPr>
          <p:spPr bwMode="auto">
            <a:xfrm>
              <a:off x="395288" y="2570163"/>
              <a:ext cx="8072437"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ttore 1 20"/>
            <p:cNvCxnSpPr/>
            <p:nvPr/>
          </p:nvCxnSpPr>
          <p:spPr bwMode="auto">
            <a:xfrm>
              <a:off x="395288" y="2922588"/>
              <a:ext cx="8072437"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6" descr="http://articles.adsabs.harvard.edu/cgi-bin/t2png?bg=%23FFFFFF&amp;/seri/ApJ../0086/600/0000237.000&amp;db_key=AST&amp;bits=4&amp;res=100&amp;filetype=.gif"/>
            <p:cNvPicPr>
              <a:picLocks noChangeAspect="1" noChangeArrowheads="1"/>
            </p:cNvPicPr>
            <p:nvPr/>
          </p:nvPicPr>
          <p:blipFill rotWithShape="1">
            <a:blip r:embed="rId6">
              <a:duotone>
                <a:prstClr val="black"/>
                <a:srgbClr val="D9C3A5">
                  <a:tint val="50000"/>
                  <a:satMod val="180000"/>
                </a:srgbClr>
              </a:duotone>
              <a:extLst>
                <a:ext uri="{28A0092B-C50C-407E-A947-70E740481C1C}">
                  <a14:useLocalDpi xmlns:a14="http://schemas.microsoft.com/office/drawing/2010/main" val="0"/>
                </a:ext>
              </a:extLst>
            </a:blip>
            <a:srcRect l="5239" t="73305" r="79905" b="25237"/>
            <a:stretch/>
          </p:blipFill>
          <p:spPr bwMode="auto">
            <a:xfrm>
              <a:off x="6760427" y="2636912"/>
              <a:ext cx="1916029" cy="4134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17" name="Immagine 1"/>
          <p:cNvPicPr>
            <a:picLocks noChangeAspect="1"/>
          </p:cNvPicPr>
          <p:nvPr/>
        </p:nvPicPr>
        <p:blipFill>
          <a:blip r:embed="rId7">
            <a:extLst>
              <a:ext uri="{28A0092B-C50C-407E-A947-70E740481C1C}">
                <a14:useLocalDpi xmlns:a14="http://schemas.microsoft.com/office/drawing/2010/main" val="0"/>
              </a:ext>
            </a:extLst>
          </a:blip>
          <a:srcRect b="25217"/>
          <a:stretch>
            <a:fillRect/>
          </a:stretch>
        </p:blipFill>
        <p:spPr bwMode="auto">
          <a:xfrm>
            <a:off x="7667625" y="322263"/>
            <a:ext cx="137477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ccia in giù 4"/>
          <p:cNvSpPr/>
          <p:nvPr/>
        </p:nvSpPr>
        <p:spPr>
          <a:xfrm rot="19181048">
            <a:off x="1385580" y="941219"/>
            <a:ext cx="416778" cy="735013"/>
          </a:xfrm>
          <a:prstGeom prst="downArrow">
            <a:avLst>
              <a:gd name="adj1" fmla="val 50000"/>
              <a:gd name="adj2" fmla="val 7469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spTree>
    <p:extLst>
      <p:ext uri="{BB962C8B-B14F-4D97-AF65-F5344CB8AC3E}">
        <p14:creationId xmlns:p14="http://schemas.microsoft.com/office/powerpoint/2010/main" val="1675507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8850" name="Object 2"/>
          <p:cNvGraphicFramePr>
            <a:graphicFrameLocks noChangeAspect="1"/>
          </p:cNvGraphicFramePr>
          <p:nvPr>
            <p:extLst>
              <p:ext uri="{D42A27DB-BD31-4B8C-83A1-F6EECF244321}">
                <p14:modId xmlns:p14="http://schemas.microsoft.com/office/powerpoint/2010/main" val="1087538279"/>
              </p:ext>
            </p:extLst>
          </p:nvPr>
        </p:nvGraphicFramePr>
        <p:xfrm>
          <a:off x="395536" y="1272028"/>
          <a:ext cx="8613775" cy="4783137"/>
        </p:xfrm>
        <a:graphic>
          <a:graphicData uri="http://schemas.openxmlformats.org/presentationml/2006/ole">
            <mc:AlternateContent xmlns:mc="http://schemas.openxmlformats.org/markup-compatibility/2006">
              <mc:Choice xmlns:v="urn:schemas-microsoft-com:vml" Requires="v">
                <p:oleObj spid="_x0000_s135218" name="Equation" r:id="rId3" imgW="4000500" imgH="2336800" progId="Equation.DSMT4">
                  <p:embed/>
                </p:oleObj>
              </mc:Choice>
              <mc:Fallback>
                <p:oleObj name="Equation" r:id="rId3" imgW="4000500" imgH="23368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272028"/>
                        <a:ext cx="8613775" cy="478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CasellaDiTesto 2"/>
          <p:cNvSpPr txBox="1"/>
          <p:nvPr/>
        </p:nvSpPr>
        <p:spPr>
          <a:xfrm>
            <a:off x="179388" y="115888"/>
            <a:ext cx="8713787" cy="647700"/>
          </a:xfrm>
          <a:prstGeom prst="rect">
            <a:avLst/>
          </a:prstGeom>
          <a:solidFill>
            <a:schemeClr val="bg1">
              <a:lumMod val="95000"/>
            </a:schemeClr>
          </a:solidFill>
          <a:ln>
            <a:solidFill>
              <a:schemeClr val="tx1"/>
            </a:solidFill>
          </a:ln>
        </p:spPr>
        <p:txBody>
          <a:bodyPr>
            <a:spAutoFit/>
          </a:bodyPr>
          <a:lstStyle/>
          <a:p>
            <a:pPr algn="ctr">
              <a:defRPr/>
            </a:pPr>
            <a:r>
              <a:rPr lang="en-US" sz="3600" dirty="0" smtClean="0">
                <a:solidFill>
                  <a:srgbClr val="000000"/>
                </a:solidFill>
                <a:latin typeface="Times New Roman" panose="02020603050405020304" pitchFamily="18" charset="0"/>
                <a:cs typeface="Times New Roman" panose="02020603050405020304" pitchFamily="18" charset="0"/>
              </a:rPr>
              <a:t>MOND: Modified Newton Dynamics</a:t>
            </a:r>
            <a:endParaRPr lang="en-US" sz="3600" dirty="0">
              <a:solidFill>
                <a:srgbClr val="000000"/>
              </a:solidFill>
              <a:latin typeface="Times New Roman" panose="02020603050405020304" pitchFamily="18" charset="0"/>
              <a:cs typeface="Times New Roman" panose="02020603050405020304" pitchFamily="18" charset="0"/>
            </a:endParaRPr>
          </a:p>
        </p:txBody>
      </p:sp>
      <p:sp>
        <p:nvSpPr>
          <p:cNvPr id="2" name="Rettangolo 1"/>
          <p:cNvSpPr/>
          <p:nvPr/>
        </p:nvSpPr>
        <p:spPr>
          <a:xfrm>
            <a:off x="1691679" y="3789040"/>
            <a:ext cx="7201495" cy="2247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graphicFrame>
        <p:nvGraphicFramePr>
          <p:cNvPr id="78853" name="Object 2"/>
          <p:cNvGraphicFramePr>
            <a:graphicFrameLocks noChangeAspect="1"/>
          </p:cNvGraphicFramePr>
          <p:nvPr>
            <p:extLst>
              <p:ext uri="{D42A27DB-BD31-4B8C-83A1-F6EECF244321}">
                <p14:modId xmlns:p14="http://schemas.microsoft.com/office/powerpoint/2010/main" val="3784096176"/>
              </p:ext>
            </p:extLst>
          </p:nvPr>
        </p:nvGraphicFramePr>
        <p:xfrm>
          <a:off x="1714211" y="3959663"/>
          <a:ext cx="4813300" cy="2079625"/>
        </p:xfrm>
        <a:graphic>
          <a:graphicData uri="http://schemas.openxmlformats.org/presentationml/2006/ole">
            <mc:AlternateContent xmlns:mc="http://schemas.openxmlformats.org/markup-compatibility/2006">
              <mc:Choice xmlns:v="urn:schemas-microsoft-com:vml" Requires="v">
                <p:oleObj spid="_x0000_s135219" name="Equation" r:id="rId5" imgW="2234880" imgH="1015920" progId="Equation.DSMT4">
                  <p:embed/>
                </p:oleObj>
              </mc:Choice>
              <mc:Fallback>
                <p:oleObj name="Equation" r:id="rId5" imgW="2234880" imgH="1015920" progId="Equation.DSMT4">
                  <p:embed/>
                  <p:pic>
                    <p:nvPicPr>
                      <p:cNvPr id="0" name=""/>
                      <p:cNvPicPr>
                        <a:picLocks noChangeAspect="1" noChangeArrowheads="1"/>
                      </p:cNvPicPr>
                      <p:nvPr/>
                    </p:nvPicPr>
                    <p:blipFill>
                      <a:blip r:embed="rId6"/>
                      <a:srcRect/>
                      <a:stretch>
                        <a:fillRect/>
                      </a:stretch>
                    </p:blipFill>
                    <p:spPr bwMode="auto">
                      <a:xfrm>
                        <a:off x="1714211" y="3959663"/>
                        <a:ext cx="48133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8857" name="CasellaDiTesto 5"/>
          <p:cNvSpPr txBox="1">
            <a:spLocks noChangeArrowheads="1"/>
          </p:cNvSpPr>
          <p:nvPr/>
        </p:nvSpPr>
        <p:spPr bwMode="auto">
          <a:xfrm>
            <a:off x="5670728" y="6399431"/>
            <a:ext cx="1216888" cy="36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dirty="0" err="1">
                <a:solidFill>
                  <a:srgbClr val="000000"/>
                </a:solidFill>
                <a:latin typeface="Times New Roman" panose="02020603050405020304" pitchFamily="18" charset="0"/>
                <a:cs typeface="Times New Roman" panose="02020603050405020304" pitchFamily="18" charset="0"/>
              </a:rPr>
              <a:t>J.Kepler</a:t>
            </a:r>
            <a:endParaRPr lang="it-IT" altLang="it-IT" sz="1800" dirty="0">
              <a:solidFill>
                <a:srgbClr val="000000"/>
              </a:solidFill>
              <a:latin typeface="Times New Roman" panose="02020603050405020304" pitchFamily="18" charset="0"/>
              <a:cs typeface="Times New Roman" panose="02020603050405020304" pitchFamily="18" charset="0"/>
            </a:endParaRPr>
          </a:p>
        </p:txBody>
      </p:sp>
      <p:pic>
        <p:nvPicPr>
          <p:cNvPr id="78899" name="Picture 51" descr="C:\Users\Capaccioli\Desktop\Immagine3.png"/>
          <p:cNvPicPr>
            <a:picLocks noChangeAspect="1" noChangeArrowheads="1"/>
          </p:cNvPicPr>
          <p:nvPr/>
        </p:nvPicPr>
        <p:blipFill rotWithShape="1">
          <a:blip r:embed="rId7">
            <a:extLst>
              <a:ext uri="{28A0092B-C50C-407E-A947-70E740481C1C}">
                <a14:useLocalDpi xmlns:a14="http://schemas.microsoft.com/office/drawing/2010/main" val="0"/>
              </a:ext>
            </a:extLst>
          </a:blip>
          <a:srcRect l="15031" b="19240"/>
          <a:stretch/>
        </p:blipFill>
        <p:spPr bwMode="auto">
          <a:xfrm flipH="1">
            <a:off x="6495196" y="3418209"/>
            <a:ext cx="2648804" cy="3439791"/>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755576" y="6165304"/>
            <a:ext cx="4608512" cy="523220"/>
          </a:xfrm>
          <a:prstGeom prst="rect">
            <a:avLst/>
          </a:prstGeom>
          <a:noFill/>
        </p:spPr>
        <p:txBody>
          <a:bodyPr wrap="square" rtlCol="0">
            <a:spAutoFit/>
          </a:bodyPr>
          <a:lstStyle/>
          <a:p>
            <a:pPr algn="ctr"/>
            <a:r>
              <a:rPr lang="en-US"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Phenomenological approach</a:t>
            </a:r>
          </a:p>
        </p:txBody>
      </p:sp>
      <p:cxnSp>
        <p:nvCxnSpPr>
          <p:cNvPr id="5" name="Connettore 1 4"/>
          <p:cNvCxnSpPr/>
          <p:nvPr/>
        </p:nvCxnSpPr>
        <p:spPr>
          <a:xfrm>
            <a:off x="1763688" y="4509120"/>
            <a:ext cx="208823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1763688" y="5373216"/>
            <a:ext cx="194421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7686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asellaDiTesto 2"/>
          <p:cNvSpPr txBox="1"/>
          <p:nvPr/>
        </p:nvSpPr>
        <p:spPr>
          <a:xfrm>
            <a:off x="179388" y="115888"/>
            <a:ext cx="8713787" cy="647700"/>
          </a:xfrm>
          <a:prstGeom prst="rect">
            <a:avLst/>
          </a:prstGeom>
          <a:solidFill>
            <a:schemeClr val="bg1">
              <a:lumMod val="95000"/>
            </a:schemeClr>
          </a:solidFill>
          <a:ln>
            <a:solidFill>
              <a:schemeClr val="tx1"/>
            </a:solidFill>
          </a:ln>
        </p:spPr>
        <p:txBody>
          <a:bodyPr>
            <a:spAutoFit/>
          </a:bodyPr>
          <a:lstStyle/>
          <a:p>
            <a:pPr algn="ctr">
              <a:defRPr/>
            </a:pPr>
            <a:r>
              <a:rPr lang="en-US" sz="3600" dirty="0" smtClean="0">
                <a:solidFill>
                  <a:srgbClr val="000000"/>
                </a:solidFill>
                <a:latin typeface="Times New Roman" panose="02020603050405020304" pitchFamily="18" charset="0"/>
                <a:cs typeface="Times New Roman" panose="02020603050405020304" pitchFamily="18" charset="0"/>
              </a:rPr>
              <a:t>Weak vs. strong field regimes</a:t>
            </a:r>
            <a:endParaRPr lang="en-US" sz="3600" dirty="0">
              <a:solidFill>
                <a:srgbClr val="000000"/>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755576" y="1556792"/>
            <a:ext cx="7920880"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Observed characteristic acceleration scale for galaxies</a:t>
            </a:r>
            <a:endParaRPr lang="en-US" sz="2800" dirty="0">
              <a:latin typeface="Times New Roman" panose="02020603050405020304" pitchFamily="18" charset="0"/>
              <a:cs typeface="Times New Roman" panose="02020603050405020304" pitchFamily="18" charset="0"/>
            </a:endParaRPr>
          </a:p>
        </p:txBody>
      </p:sp>
      <p:grpSp>
        <p:nvGrpSpPr>
          <p:cNvPr id="8" name="Gruppo 7"/>
          <p:cNvGrpSpPr/>
          <p:nvPr/>
        </p:nvGrpSpPr>
        <p:grpSpPr>
          <a:xfrm>
            <a:off x="214467" y="2214246"/>
            <a:ext cx="8857525" cy="4311098"/>
            <a:chOff x="214467" y="2214246"/>
            <a:chExt cx="8857525" cy="4311098"/>
          </a:xfrm>
        </p:grpSpPr>
        <p:grpSp>
          <p:nvGrpSpPr>
            <p:cNvPr id="5" name="Gruppo 4"/>
            <p:cNvGrpSpPr/>
            <p:nvPr/>
          </p:nvGrpSpPr>
          <p:grpSpPr>
            <a:xfrm>
              <a:off x="214467" y="2276872"/>
              <a:ext cx="8726940" cy="4248472"/>
              <a:chOff x="214467" y="2276872"/>
              <a:chExt cx="8726940" cy="4248472"/>
            </a:xfrm>
          </p:grpSpPr>
          <p:pic>
            <p:nvPicPr>
              <p:cNvPr id="2" name="Immagine 1"/>
              <p:cNvPicPr>
                <a:picLocks noChangeAspect="1"/>
              </p:cNvPicPr>
              <p:nvPr/>
            </p:nvPicPr>
            <p:blipFill rotWithShape="1">
              <a:blip r:embed="rId2">
                <a:duotone>
                  <a:prstClr val="black"/>
                  <a:schemeClr val="bg1">
                    <a:tint val="45000"/>
                    <a:satMod val="400000"/>
                  </a:schemeClr>
                </a:duotone>
              </a:blip>
              <a:srcRect l="16965" t="22380" r="18837" b="22032"/>
              <a:stretch/>
            </p:blipFill>
            <p:spPr>
              <a:xfrm>
                <a:off x="214467" y="2276872"/>
                <a:ext cx="8726940" cy="4248472"/>
              </a:xfrm>
              <a:prstGeom prst="rect">
                <a:avLst/>
              </a:prstGeom>
            </p:spPr>
          </p:pic>
          <p:sp>
            <p:nvSpPr>
              <p:cNvPr id="4" name="Rettangolo 3"/>
              <p:cNvSpPr/>
              <p:nvPr/>
            </p:nvSpPr>
            <p:spPr>
              <a:xfrm>
                <a:off x="5364088" y="6381328"/>
                <a:ext cx="230425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endParaRPr>
              </a:p>
            </p:txBody>
          </p:sp>
        </p:grpSp>
        <p:sp>
          <p:nvSpPr>
            <p:cNvPr id="7" name="Rettangolo 6"/>
            <p:cNvSpPr/>
            <p:nvPr/>
          </p:nvSpPr>
          <p:spPr>
            <a:xfrm>
              <a:off x="1331640" y="5661248"/>
              <a:ext cx="7740352"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rot="16200000">
              <a:off x="-139834" y="3901743"/>
              <a:ext cx="359101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8690689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79388" y="115888"/>
            <a:ext cx="8820150" cy="646112"/>
          </a:xfrm>
          <a:prstGeom prst="rect">
            <a:avLst/>
          </a:prstGeom>
          <a:solidFill>
            <a:schemeClr val="bg1">
              <a:lumMod val="95000"/>
            </a:schemeClr>
          </a:solidFill>
          <a:ln>
            <a:solidFill>
              <a:schemeClr val="tx1"/>
            </a:solidFill>
          </a:ln>
        </p:spPr>
        <p:txBody>
          <a:bodyPr>
            <a:spAutoFit/>
          </a:bodyPr>
          <a:lstStyle/>
          <a:p>
            <a:pPr algn="ctr">
              <a:defRPr/>
            </a:pPr>
            <a:r>
              <a:rPr lang="en-US" sz="3600" i="1" dirty="0">
                <a:solidFill>
                  <a:prstClr val="black"/>
                </a:solidFill>
                <a:latin typeface="Times New Roman" panose="02020603050405020304" pitchFamily="18" charset="0"/>
                <a:cs typeface="Times New Roman" panose="02020603050405020304" pitchFamily="18" charset="0"/>
              </a:rPr>
              <a:t>f(R)</a:t>
            </a:r>
            <a:r>
              <a:rPr lang="en-US" sz="3600" dirty="0">
                <a:solidFill>
                  <a:prstClr val="black"/>
                </a:solidFill>
                <a:latin typeface="Times New Roman" panose="02020603050405020304" pitchFamily="18" charset="0"/>
                <a:cs typeface="Times New Roman" panose="02020603050405020304" pitchFamily="18" charset="0"/>
              </a:rPr>
              <a:t>: curvature mimicking gravity</a:t>
            </a:r>
          </a:p>
        </p:txBody>
      </p:sp>
      <p:graphicFrame>
        <p:nvGraphicFramePr>
          <p:cNvPr id="80899" name="Object 2"/>
          <p:cNvGraphicFramePr>
            <a:graphicFrameLocks noChangeAspect="1"/>
          </p:cNvGraphicFramePr>
          <p:nvPr>
            <p:extLst>
              <p:ext uri="{D42A27DB-BD31-4B8C-83A1-F6EECF244321}">
                <p14:modId xmlns:p14="http://schemas.microsoft.com/office/powerpoint/2010/main" val="91533103"/>
              </p:ext>
            </p:extLst>
          </p:nvPr>
        </p:nvGraphicFramePr>
        <p:xfrm>
          <a:off x="265113" y="1081088"/>
          <a:ext cx="8740775" cy="4892675"/>
        </p:xfrm>
        <a:graphic>
          <a:graphicData uri="http://schemas.openxmlformats.org/presentationml/2006/ole">
            <mc:AlternateContent xmlns:mc="http://schemas.openxmlformats.org/markup-compatibility/2006">
              <mc:Choice xmlns:v="urn:schemas-microsoft-com:vml" Requires="v">
                <p:oleObj spid="_x0000_s136221" name="Equation" r:id="rId3" imgW="4114800" imgH="2412720" progId="Equation.DSMT4">
                  <p:embed/>
                </p:oleObj>
              </mc:Choice>
              <mc:Fallback>
                <p:oleObj name="Equation" r:id="rId3" imgW="4114800" imgH="2412720" progId="Equation.DSMT4">
                  <p:embed/>
                  <p:pic>
                    <p:nvPicPr>
                      <p:cNvPr id="0" name=""/>
                      <p:cNvPicPr>
                        <a:picLocks noChangeAspect="1" noChangeArrowheads="1"/>
                      </p:cNvPicPr>
                      <p:nvPr/>
                    </p:nvPicPr>
                    <p:blipFill>
                      <a:blip r:embed="rId4"/>
                      <a:srcRect/>
                      <a:stretch>
                        <a:fillRect/>
                      </a:stretch>
                    </p:blipFill>
                    <p:spPr bwMode="auto">
                      <a:xfrm>
                        <a:off x="265113" y="1081088"/>
                        <a:ext cx="8740775" cy="4892675"/>
                      </a:xfrm>
                      <a:prstGeom prst="rect">
                        <a:avLst/>
                      </a:prstGeom>
                      <a:noFill/>
                      <a:ln>
                        <a:noFill/>
                      </a:ln>
                      <a:extLst/>
                    </p:spPr>
                  </p:pic>
                </p:oleObj>
              </mc:Fallback>
            </mc:AlternateContent>
          </a:graphicData>
        </a:graphic>
      </p:graphicFrame>
      <p:sp>
        <p:nvSpPr>
          <p:cNvPr id="80900" name="CasellaDiTesto 5"/>
          <p:cNvSpPr txBox="1">
            <a:spLocks noChangeArrowheads="1"/>
          </p:cNvSpPr>
          <p:nvPr/>
        </p:nvSpPr>
        <p:spPr bwMode="auto">
          <a:xfrm>
            <a:off x="468313" y="6237288"/>
            <a:ext cx="83518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2800" dirty="0">
                <a:ln w="11430"/>
                <a:solidFill>
                  <a:srgbClr val="FF0000"/>
                </a:solidFill>
                <a:latin typeface="Times New Roman" panose="02020603050405020304" pitchFamily="18" charset="0"/>
                <a:cs typeface="Times New Roman" panose="02020603050405020304" pitchFamily="18" charset="0"/>
              </a:rPr>
              <a:t>Focus </a:t>
            </a:r>
            <a:r>
              <a:rPr lang="it-IT" altLang="it-IT" sz="2800" dirty="0" err="1">
                <a:ln w="11430"/>
                <a:solidFill>
                  <a:srgbClr val="FF0000"/>
                </a:solidFill>
                <a:latin typeface="Times New Roman" panose="02020603050405020304" pitchFamily="18" charset="0"/>
                <a:cs typeface="Times New Roman" panose="02020603050405020304" pitchFamily="18" charset="0"/>
              </a:rPr>
              <a:t>moved</a:t>
            </a:r>
            <a:r>
              <a:rPr lang="it-IT" altLang="it-IT" sz="2800" dirty="0">
                <a:ln w="11430"/>
                <a:solidFill>
                  <a:srgbClr val="FF0000"/>
                </a:solidFill>
                <a:latin typeface="Times New Roman" panose="02020603050405020304" pitchFamily="18" charset="0"/>
                <a:cs typeface="Times New Roman" panose="02020603050405020304" pitchFamily="18" charset="0"/>
              </a:rPr>
              <a:t> from </a:t>
            </a:r>
            <a:r>
              <a:rPr lang="it-IT" altLang="it-IT" sz="2800" dirty="0" err="1">
                <a:ln w="11430"/>
                <a:solidFill>
                  <a:srgbClr val="FF0000"/>
                </a:solidFill>
                <a:latin typeface="Times New Roman" panose="02020603050405020304" pitchFamily="18" charset="0"/>
                <a:cs typeface="Times New Roman" panose="02020603050405020304" pitchFamily="18" charset="0"/>
              </a:rPr>
              <a:t>matter</a:t>
            </a:r>
            <a:r>
              <a:rPr lang="it-IT" altLang="it-IT" sz="2800" dirty="0">
                <a:ln w="11430"/>
                <a:solidFill>
                  <a:srgbClr val="FF0000"/>
                </a:solidFill>
                <a:latin typeface="Times New Roman" panose="02020603050405020304" pitchFamily="18" charset="0"/>
                <a:cs typeface="Times New Roman" panose="02020603050405020304" pitchFamily="18" charset="0"/>
              </a:rPr>
              <a:t> to curvature</a:t>
            </a:r>
          </a:p>
        </p:txBody>
      </p:sp>
      <p:sp>
        <p:nvSpPr>
          <p:cNvPr id="7" name="Freccia a destra 6"/>
          <p:cNvSpPr/>
          <p:nvPr/>
        </p:nvSpPr>
        <p:spPr>
          <a:xfrm rot="14229550">
            <a:off x="5117022" y="4823173"/>
            <a:ext cx="651111" cy="452216"/>
          </a:xfrm>
          <a:prstGeom prst="rightArrow">
            <a:avLst>
              <a:gd name="adj1" fmla="val 50000"/>
              <a:gd name="adj2" fmla="val 8415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prstClr val="white"/>
              </a:solidFill>
            </a:endParaRPr>
          </a:p>
        </p:txBody>
      </p:sp>
      <p:cxnSp>
        <p:nvCxnSpPr>
          <p:cNvPr id="6" name="Connettore 1 5"/>
          <p:cNvCxnSpPr/>
          <p:nvPr/>
        </p:nvCxnSpPr>
        <p:spPr>
          <a:xfrm>
            <a:off x="1115616" y="2492896"/>
            <a:ext cx="1800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1749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descr="http://articles.adsabs.harvard.edu/cgi-bin/t2png?bg=%23FFFFFF&amp;/seri/ApJ../0086/600/0000237.000&amp;db_key=AST&amp;bits=4&amp;res=100&amp;filetype=.gif"/>
          <p:cNvPicPr>
            <a:picLocks noChangeAspect="1" noChangeArrowheads="1"/>
          </p:cNvPicPr>
          <p:nvPr/>
        </p:nvPicPr>
        <p:blipFill rotWithShape="1">
          <a:blip r:embed="rId3">
            <a:duotone>
              <a:prstClr val="black"/>
              <a:srgbClr val="D9C3A5">
                <a:tint val="50000"/>
                <a:satMod val="180000"/>
              </a:srgbClr>
            </a:duotone>
            <a:extLst>
              <a:ext uri="{28A0092B-C50C-407E-A947-70E740481C1C}">
                <a14:useLocalDpi xmlns:a14="http://schemas.microsoft.com/office/drawing/2010/main" val="0"/>
              </a:ext>
            </a:extLst>
          </a:blip>
          <a:srcRect l="5239" t="73305" r="79905" b="25237"/>
          <a:stretch/>
        </p:blipFill>
        <p:spPr bwMode="auto">
          <a:xfrm>
            <a:off x="151944" y="1556792"/>
            <a:ext cx="8128453" cy="32743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 name="CasellaDiTesto 38"/>
          <p:cNvSpPr txBox="1"/>
          <p:nvPr/>
        </p:nvSpPr>
        <p:spPr>
          <a:xfrm>
            <a:off x="250825" y="116632"/>
            <a:ext cx="8642350" cy="1077912"/>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600" dirty="0" smtClean="0">
                <a:latin typeface="Times New Roman" pitchFamily="18" charset="0"/>
                <a:cs typeface="Times New Roman" pitchFamily="18" charset="0"/>
              </a:rPr>
              <a:t>More by Zwicky: secondary </a:t>
            </a:r>
            <a:r>
              <a:rPr lang="en-US" sz="3600" dirty="0">
                <a:latin typeface="Times New Roman" pitchFamily="18" charset="0"/>
                <a:cs typeface="Times New Roman" pitchFamily="18" charset="0"/>
              </a:rPr>
              <a:t>evolution</a:t>
            </a:r>
          </a:p>
          <a:p>
            <a:pPr algn="ctr" eaLnBrk="1" hangingPunct="1">
              <a:defRPr/>
            </a:pPr>
            <a:r>
              <a:rPr lang="en-US" sz="2800" dirty="0">
                <a:latin typeface="Times New Roman" pitchFamily="18" charset="0"/>
                <a:cs typeface="Times New Roman" pitchFamily="18" charset="0"/>
              </a:rPr>
              <a:t>Morphological segregation</a:t>
            </a:r>
          </a:p>
        </p:txBody>
      </p:sp>
      <p:grpSp>
        <p:nvGrpSpPr>
          <p:cNvPr id="91139" name="Gruppo 5"/>
          <p:cNvGrpSpPr>
            <a:grpSpLocks/>
          </p:cNvGrpSpPr>
          <p:nvPr/>
        </p:nvGrpSpPr>
        <p:grpSpPr bwMode="auto">
          <a:xfrm>
            <a:off x="179388" y="1627595"/>
            <a:ext cx="8101012" cy="3000376"/>
            <a:chOff x="328583" y="571480"/>
            <a:chExt cx="8101069" cy="3000397"/>
          </a:xfrm>
        </p:grpSpPr>
        <p:pic>
          <p:nvPicPr>
            <p:cNvPr id="91155" name="Picture 4" descr="C:\Users\massimo\AppData\Roaming\PixelMetrics\CaptureWiz\Temp\7.jpg"/>
            <p:cNvPicPr>
              <a:picLocks noChangeAspect="1" noChangeArrowheads="1"/>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b="55256"/>
            <a:stretch/>
          </p:blipFill>
          <p:spPr bwMode="auto">
            <a:xfrm>
              <a:off x="328583" y="1200134"/>
              <a:ext cx="8101069" cy="237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6" name="Picture 2" descr="C:\Users\massimo\AppData\Roaming\PixelMetrics\CaptureWiz\Temp\6.jpg"/>
            <p:cNvPicPr>
              <a:picLocks noChangeAspect="1" noChangeArrowheads="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b="10001"/>
            <a:stretch>
              <a:fillRect/>
            </a:stretch>
          </p:blipFill>
          <p:spPr bwMode="auto">
            <a:xfrm>
              <a:off x="328583" y="571480"/>
              <a:ext cx="8101069" cy="64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1140" name="Gruppo 35"/>
          <p:cNvGrpSpPr>
            <a:grpSpLocks/>
          </p:cNvGrpSpPr>
          <p:nvPr/>
        </p:nvGrpSpPr>
        <p:grpSpPr bwMode="auto">
          <a:xfrm>
            <a:off x="422275" y="1984782"/>
            <a:ext cx="7572375" cy="2643188"/>
            <a:chOff x="314295" y="928670"/>
            <a:chExt cx="7572428" cy="2643206"/>
          </a:xfrm>
        </p:grpSpPr>
        <p:cxnSp>
          <p:nvCxnSpPr>
            <p:cNvPr id="7" name="Connettore 1 6"/>
            <p:cNvCxnSpPr/>
            <p:nvPr/>
          </p:nvCxnSpPr>
          <p:spPr>
            <a:xfrm>
              <a:off x="742923" y="928670"/>
              <a:ext cx="71438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314295" y="1214422"/>
              <a:ext cx="7572428"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314295" y="1571612"/>
              <a:ext cx="7572428"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314295" y="1927215"/>
              <a:ext cx="7572428"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314295" y="2212967"/>
              <a:ext cx="7572428"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a:off x="314295" y="2570156"/>
              <a:ext cx="7572428"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a:off x="314295" y="2927347"/>
              <a:ext cx="7572428"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314295" y="3570288"/>
              <a:ext cx="1500199"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314295" y="3207369"/>
              <a:ext cx="7572428"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91144" name="Immagine 18"/>
          <p:cNvPicPr>
            <a:picLocks noChangeAspect="1"/>
          </p:cNvPicPr>
          <p:nvPr/>
        </p:nvPicPr>
        <p:blipFill>
          <a:blip r:embed="rId6">
            <a:extLst>
              <a:ext uri="{28A0092B-C50C-407E-A947-70E740481C1C}">
                <a14:useLocalDpi xmlns:a14="http://schemas.microsoft.com/office/drawing/2010/main" val="0"/>
              </a:ext>
            </a:extLst>
          </a:blip>
          <a:srcRect b="25217"/>
          <a:stretch>
            <a:fillRect/>
          </a:stretch>
        </p:blipFill>
        <p:spPr bwMode="auto">
          <a:xfrm>
            <a:off x="7593012" y="655588"/>
            <a:ext cx="137477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http://articles.adsabs.harvard.edu/cgi-bin/t2png?bg=%23FFFFFF&amp;/seri/ApJ../0086/600/0000237.000&amp;db_key=AST&amp;bits=4&amp;res=100&amp;filetype=.gif"/>
          <p:cNvPicPr>
            <a:picLocks noChangeAspect="1" noChangeArrowheads="1"/>
          </p:cNvPicPr>
          <p:nvPr/>
        </p:nvPicPr>
        <p:blipFill rotWithShape="1">
          <a:blip r:embed="rId3">
            <a:duotone>
              <a:prstClr val="black"/>
              <a:srgbClr val="D9C3A5">
                <a:tint val="50000"/>
                <a:satMod val="180000"/>
              </a:srgbClr>
            </a:duotone>
            <a:extLst>
              <a:ext uri="{28A0092B-C50C-407E-A947-70E740481C1C}">
                <a14:useLocalDpi xmlns:a14="http://schemas.microsoft.com/office/drawing/2010/main" val="0"/>
              </a:ext>
            </a:extLst>
          </a:blip>
          <a:srcRect l="5239" t="73305" r="79905" b="25237"/>
          <a:stretch/>
        </p:blipFill>
        <p:spPr bwMode="auto">
          <a:xfrm>
            <a:off x="1943099" y="4303683"/>
            <a:ext cx="6337299" cy="3242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1143" name="Picture 20" descr="http://ned.ipac.caltech.edu/level5/Sept11/Buta/Figures/figure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7744" y="4437129"/>
            <a:ext cx="4840287" cy="2254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8" descr="http://cdn.phys.org/newman/gfx/news/hires/2012/andromedawan.jpg"/>
          <p:cNvPicPr>
            <a:picLocks noChangeAspect="1" noChangeArrowheads="1"/>
          </p:cNvPicPr>
          <p:nvPr/>
        </p:nvPicPr>
        <p:blipFill rotWithShape="1">
          <a:blip r:embed="rId2">
            <a:extLst>
              <a:ext uri="{28A0092B-C50C-407E-A947-70E740481C1C}">
                <a14:useLocalDpi xmlns:a14="http://schemas.microsoft.com/office/drawing/2010/main" val="0"/>
              </a:ext>
            </a:extLst>
          </a:blip>
          <a:srcRect t="1" r="3213" b="25722"/>
          <a:stretch/>
        </p:blipFill>
        <p:spPr bwMode="auto">
          <a:xfrm>
            <a:off x="-36513" y="2205039"/>
            <a:ext cx="9180513" cy="46529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3187" name="Picture 4" descr="http://www.astrosurf.com/antilhue/NGC3115-LRGB.jpg"/>
          <p:cNvPicPr>
            <a:picLocks noChangeAspect="1" noChangeArrowheads="1"/>
          </p:cNvPicPr>
          <p:nvPr/>
        </p:nvPicPr>
        <p:blipFill rotWithShape="1">
          <a:blip r:embed="rId3">
            <a:extLst>
              <a:ext uri="{28A0092B-C50C-407E-A947-70E740481C1C}">
                <a14:useLocalDpi xmlns:a14="http://schemas.microsoft.com/office/drawing/2010/main" val="0"/>
              </a:ext>
            </a:extLst>
          </a:blip>
          <a:srcRect t="21457" r="19010" b="7462"/>
          <a:stretch/>
        </p:blipFill>
        <p:spPr bwMode="auto">
          <a:xfrm>
            <a:off x="3348038" y="0"/>
            <a:ext cx="5795962" cy="3429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3188" name="Picture 10" descr="Hubble ACS Image of Elliptical Galaxy M87"/>
          <p:cNvPicPr>
            <a:picLocks noChangeAspect="1" noChangeArrowheads="1"/>
          </p:cNvPicPr>
          <p:nvPr/>
        </p:nvPicPr>
        <p:blipFill rotWithShape="1">
          <a:blip r:embed="rId4">
            <a:extLst>
              <a:ext uri="{28A0092B-C50C-407E-A947-70E740481C1C}">
                <a14:useLocalDpi xmlns:a14="http://schemas.microsoft.com/office/drawing/2010/main" val="0"/>
              </a:ext>
            </a:extLst>
          </a:blip>
          <a:srcRect l="10584" t="25801" b="15392"/>
          <a:stretch/>
        </p:blipFill>
        <p:spPr bwMode="auto">
          <a:xfrm>
            <a:off x="-36513" y="0"/>
            <a:ext cx="4935538" cy="32131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611188" y="195263"/>
            <a:ext cx="1512887" cy="646112"/>
          </a:xfrm>
          <a:prstGeom prst="rect">
            <a:avLst/>
          </a:prstGeom>
          <a:noFill/>
        </p:spPr>
        <p:txBody>
          <a:bodyPr>
            <a:spAutoFit/>
          </a:bodyPr>
          <a:lstStyle/>
          <a:p>
            <a:pPr>
              <a:defRPr/>
            </a:pPr>
            <a:r>
              <a:rPr lang="it-IT" sz="3600" dirty="0">
                <a:solidFill>
                  <a:schemeClr val="bg1">
                    <a:lumMod val="85000"/>
                  </a:schemeClr>
                </a:solidFill>
              </a:rPr>
              <a:t>E</a:t>
            </a:r>
          </a:p>
        </p:txBody>
      </p:sp>
      <p:sp>
        <p:nvSpPr>
          <p:cNvPr id="8" name="CasellaDiTesto 7"/>
          <p:cNvSpPr txBox="1"/>
          <p:nvPr/>
        </p:nvSpPr>
        <p:spPr>
          <a:xfrm>
            <a:off x="5414963" y="188913"/>
            <a:ext cx="1511300" cy="646112"/>
          </a:xfrm>
          <a:prstGeom prst="rect">
            <a:avLst/>
          </a:prstGeom>
          <a:noFill/>
        </p:spPr>
        <p:txBody>
          <a:bodyPr>
            <a:spAutoFit/>
          </a:bodyPr>
          <a:lstStyle/>
          <a:p>
            <a:pPr>
              <a:defRPr/>
            </a:pPr>
            <a:r>
              <a:rPr lang="it-IT" sz="3600" dirty="0">
                <a:solidFill>
                  <a:schemeClr val="bg1">
                    <a:lumMod val="85000"/>
                  </a:schemeClr>
                </a:solidFill>
              </a:rPr>
              <a:t>S0</a:t>
            </a:r>
          </a:p>
        </p:txBody>
      </p:sp>
      <p:sp>
        <p:nvSpPr>
          <p:cNvPr id="9" name="CasellaDiTesto 8"/>
          <p:cNvSpPr txBox="1"/>
          <p:nvPr/>
        </p:nvSpPr>
        <p:spPr>
          <a:xfrm>
            <a:off x="611188" y="5949950"/>
            <a:ext cx="1512887" cy="646113"/>
          </a:xfrm>
          <a:prstGeom prst="rect">
            <a:avLst/>
          </a:prstGeom>
          <a:noFill/>
        </p:spPr>
        <p:txBody>
          <a:bodyPr>
            <a:spAutoFit/>
          </a:bodyPr>
          <a:lstStyle/>
          <a:p>
            <a:pPr>
              <a:defRPr/>
            </a:pPr>
            <a:r>
              <a:rPr lang="it-IT" sz="3600" dirty="0">
                <a:solidFill>
                  <a:schemeClr val="bg1">
                    <a:lumMod val="85000"/>
                  </a:schemeClr>
                </a:solidFill>
              </a:rPr>
              <a:t>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8080A"/>
        </a:solidFill>
        <a:effectLst/>
      </p:bgPr>
    </p:bg>
    <p:spTree>
      <p:nvGrpSpPr>
        <p:cNvPr id="1" name=""/>
        <p:cNvGrpSpPr/>
        <p:nvPr/>
      </p:nvGrpSpPr>
      <p:grpSpPr>
        <a:xfrm>
          <a:off x="0" y="0"/>
          <a:ext cx="0" cy="0"/>
          <a:chOff x="0" y="0"/>
          <a:chExt cx="0" cy="0"/>
        </a:xfrm>
      </p:grpSpPr>
      <p:pic>
        <p:nvPicPr>
          <p:cNvPr id="56322" name="Picture 7" descr="https://encrypted-tbn1.gstatic.com/images?q=tbn:ANd9GcRE7y0R-N_enYCnogIU_LKTvBm-PdUNNwWI77VGE1MRSZCZsb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2888" y="765175"/>
            <a:ext cx="2471737"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10" descr="http://cdn.eso.org/images/screen/e-elt-vlt-giza.jpg"/>
          <p:cNvPicPr>
            <a:picLocks noChangeAspect="1" noChangeArrowheads="1"/>
          </p:cNvPicPr>
          <p:nvPr/>
        </p:nvPicPr>
        <p:blipFill>
          <a:blip r:embed="rId3">
            <a:extLst>
              <a:ext uri="{28A0092B-C50C-407E-A947-70E740481C1C}">
                <a14:useLocalDpi xmlns:a14="http://schemas.microsoft.com/office/drawing/2010/main" val="0"/>
              </a:ext>
            </a:extLst>
          </a:blip>
          <a:srcRect r="15886" b="16229"/>
          <a:stretch>
            <a:fillRect/>
          </a:stretch>
        </p:blipFill>
        <p:spPr bwMode="auto">
          <a:xfrm>
            <a:off x="0" y="3167459"/>
            <a:ext cx="9144000" cy="3717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4" name="Picture 12" descr="http://www.focus.it/site_stored/imgs/0003/040/stc.jpg"/>
          <p:cNvPicPr>
            <a:picLocks noChangeAspect="1" noChangeArrowheads="1"/>
          </p:cNvPicPr>
          <p:nvPr/>
        </p:nvPicPr>
        <p:blipFill>
          <a:blip r:embed="rId4" cstate="print">
            <a:extLst>
              <a:ext uri="{28A0092B-C50C-407E-A947-70E740481C1C}">
                <a14:useLocalDpi xmlns:a14="http://schemas.microsoft.com/office/drawing/2010/main" val="0"/>
              </a:ext>
            </a:extLst>
          </a:blip>
          <a:srcRect l="5196" t="9029" b="11977"/>
          <a:stretch>
            <a:fillRect/>
          </a:stretch>
        </p:blipFill>
        <p:spPr bwMode="auto">
          <a:xfrm>
            <a:off x="250825" y="1106488"/>
            <a:ext cx="5257800" cy="2519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5300" name="CasellaDiTesto 1"/>
          <p:cNvSpPr txBox="1">
            <a:spLocks noChangeArrowheads="1"/>
          </p:cNvSpPr>
          <p:nvPr/>
        </p:nvSpPr>
        <p:spPr bwMode="auto">
          <a:xfrm>
            <a:off x="107950" y="214313"/>
            <a:ext cx="8856663" cy="646112"/>
          </a:xfrm>
          <a:prstGeom prst="rect">
            <a:avLst/>
          </a:prstGeom>
          <a:solidFill>
            <a:schemeClr val="tx1">
              <a:lumMod val="50000"/>
            </a:schemeClr>
          </a:solidFill>
          <a:ln>
            <a:solidFill>
              <a:schemeClr val="tx1"/>
            </a:solidFill>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defRPr/>
            </a:pPr>
            <a:r>
              <a:rPr lang="en-US" altLang="it-IT" sz="3600" dirty="0" smtClean="0">
                <a:solidFill>
                  <a:schemeClr val="tx2"/>
                </a:solidFill>
                <a:latin typeface="Times New Roman" panose="02020603050405020304" pitchFamily="18" charset="0"/>
                <a:cs typeface="Times New Roman" panose="02020603050405020304" pitchFamily="18" charset="0"/>
              </a:rPr>
              <a:t>Eye and eye amplifiers</a:t>
            </a:r>
          </a:p>
        </p:txBody>
      </p:sp>
      <p:pic>
        <p:nvPicPr>
          <p:cNvPr id="56326" name="Immagin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24463" y="1899096"/>
            <a:ext cx="1069975" cy="1385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8106072" y="6485274"/>
            <a:ext cx="1362472" cy="400110"/>
          </a:xfrm>
          <a:prstGeom prst="rect">
            <a:avLst/>
          </a:prstGeom>
          <a:noFill/>
        </p:spPr>
        <p:txBody>
          <a:bodyPr wrap="square" rtlCol="0">
            <a:spAutoFit/>
          </a:bodyPr>
          <a:lstStyle/>
          <a:p>
            <a:r>
              <a:rPr lang="it-IT" sz="2000" i="1" dirty="0" smtClean="0">
                <a:solidFill>
                  <a:srgbClr val="08080A"/>
                </a:solidFill>
              </a:rPr>
              <a:t>E-ELT</a:t>
            </a:r>
            <a:endParaRPr lang="it-IT" sz="2000" i="1" dirty="0">
              <a:solidFill>
                <a:srgbClr val="08080A"/>
              </a:solidFill>
            </a:endParaRPr>
          </a:p>
        </p:txBody>
      </p:sp>
      <p:pic>
        <p:nvPicPr>
          <p:cNvPr id="13" name="Picture 2" descr="http://egyptian-gods.org/wp-content/uploads/2011/06/Eye-of-Horus.png"/>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950" y="214313"/>
            <a:ext cx="1569715" cy="1153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10" name="Gruppo 10"/>
          <p:cNvGrpSpPr>
            <a:grpSpLocks/>
          </p:cNvGrpSpPr>
          <p:nvPr/>
        </p:nvGrpSpPr>
        <p:grpSpPr bwMode="auto">
          <a:xfrm>
            <a:off x="900113" y="2133600"/>
            <a:ext cx="7124700" cy="4608513"/>
            <a:chOff x="1970441" y="1052736"/>
            <a:chExt cx="6621084" cy="5481940"/>
          </a:xfrm>
        </p:grpSpPr>
        <p:pic>
          <p:nvPicPr>
            <p:cNvPr id="94214" name="Immagine 1"/>
            <p:cNvPicPr>
              <a:picLocks noChangeAspect="1"/>
            </p:cNvPicPr>
            <p:nvPr/>
          </p:nvPicPr>
          <p:blipFill>
            <a:blip r:embed="rId2">
              <a:extLst>
                <a:ext uri="{28A0092B-C50C-407E-A947-70E740481C1C}">
                  <a14:useLocalDpi xmlns:a14="http://schemas.microsoft.com/office/drawing/2010/main" val="0"/>
                </a:ext>
              </a:extLst>
            </a:blip>
            <a:srcRect l="1112" t="23012"/>
            <a:stretch>
              <a:fillRect/>
            </a:stretch>
          </p:blipFill>
          <p:spPr bwMode="auto">
            <a:xfrm>
              <a:off x="2195736" y="1196752"/>
              <a:ext cx="6395789" cy="5300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Immagine 2"/>
            <p:cNvPicPr>
              <a:picLocks noChangeAspect="1"/>
            </p:cNvPicPr>
            <p:nvPr/>
          </p:nvPicPr>
          <p:blipFill>
            <a:blip r:embed="rId2">
              <a:extLst>
                <a:ext uri="{28A0092B-C50C-407E-A947-70E740481C1C}">
                  <a14:useLocalDpi xmlns:a14="http://schemas.microsoft.com/office/drawing/2010/main" val="0"/>
                </a:ext>
              </a:extLst>
            </a:blip>
            <a:srcRect l="1112" b="96861"/>
            <a:stretch>
              <a:fillRect/>
            </a:stretch>
          </p:blipFill>
          <p:spPr bwMode="auto">
            <a:xfrm>
              <a:off x="2195736" y="1052736"/>
              <a:ext cx="6395789"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2628419" y="1196252"/>
              <a:ext cx="215392" cy="360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94217" name="CasellaDiTesto 5"/>
            <p:cNvSpPr txBox="1">
              <a:spLocks noChangeArrowheads="1"/>
            </p:cNvSpPr>
            <p:nvPr/>
          </p:nvSpPr>
          <p:spPr bwMode="auto">
            <a:xfrm>
              <a:off x="5220072" y="4437112"/>
              <a:ext cx="571470" cy="58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a:solidFill>
                    <a:srgbClr val="FF0000"/>
                  </a:solidFill>
                </a:rPr>
                <a:t>E</a:t>
              </a:r>
            </a:p>
          </p:txBody>
        </p:sp>
        <p:sp>
          <p:nvSpPr>
            <p:cNvPr id="94218" name="CasellaDiTesto 6"/>
            <p:cNvSpPr txBox="1">
              <a:spLocks noChangeArrowheads="1"/>
            </p:cNvSpPr>
            <p:nvPr/>
          </p:nvSpPr>
          <p:spPr bwMode="auto">
            <a:xfrm>
              <a:off x="4182784" y="3394355"/>
              <a:ext cx="785771" cy="58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a:t>S0</a:t>
              </a:r>
            </a:p>
          </p:txBody>
        </p:sp>
        <p:sp>
          <p:nvSpPr>
            <p:cNvPr id="94219" name="CasellaDiTesto 7"/>
            <p:cNvSpPr txBox="1">
              <a:spLocks noChangeArrowheads="1"/>
            </p:cNvSpPr>
            <p:nvPr/>
          </p:nvSpPr>
          <p:spPr bwMode="auto">
            <a:xfrm>
              <a:off x="3526184" y="1857573"/>
              <a:ext cx="571470" cy="58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a:solidFill>
                    <a:srgbClr val="0070C0"/>
                  </a:solidFill>
                </a:rPr>
                <a:t>S</a:t>
              </a:r>
            </a:p>
          </p:txBody>
        </p:sp>
        <p:sp>
          <p:nvSpPr>
            <p:cNvPr id="94220" name="Rettangolo 3"/>
            <p:cNvSpPr>
              <a:spLocks noChangeArrowheads="1"/>
            </p:cNvSpPr>
            <p:nvPr/>
          </p:nvSpPr>
          <p:spPr bwMode="auto">
            <a:xfrm>
              <a:off x="4489212" y="6165304"/>
              <a:ext cx="3035116" cy="3693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000000"/>
                  </a:solidFill>
                </a:rPr>
                <a:t>Local galaxy density</a:t>
              </a:r>
              <a:endParaRPr lang="it-IT" altLang="en-US" sz="1800"/>
            </a:p>
          </p:txBody>
        </p:sp>
        <p:sp>
          <p:nvSpPr>
            <p:cNvPr id="9" name="Rettangolo 8"/>
            <p:cNvSpPr/>
            <p:nvPr/>
          </p:nvSpPr>
          <p:spPr>
            <a:xfrm>
              <a:off x="5792907" y="1268010"/>
              <a:ext cx="2595029" cy="1144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94222" name="Rettangolo 4"/>
            <p:cNvSpPr>
              <a:spLocks noChangeArrowheads="1"/>
            </p:cNvSpPr>
            <p:nvPr/>
          </p:nvSpPr>
          <p:spPr bwMode="auto">
            <a:xfrm rot="-5400000">
              <a:off x="930960" y="3028321"/>
              <a:ext cx="2448272" cy="3693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Relative fraction </a:t>
              </a:r>
              <a:endParaRPr lang="it-IT" altLang="en-US" sz="1800"/>
            </a:p>
          </p:txBody>
        </p:sp>
      </p:grpSp>
      <p:pic>
        <p:nvPicPr>
          <p:cNvPr id="94211" name="Immagine 11"/>
          <p:cNvPicPr>
            <a:picLocks noChangeAspect="1"/>
          </p:cNvPicPr>
          <p:nvPr/>
        </p:nvPicPr>
        <p:blipFill>
          <a:blip r:embed="rId3">
            <a:extLst>
              <a:ext uri="{28A0092B-C50C-407E-A947-70E740481C1C}">
                <a14:useLocalDpi xmlns:a14="http://schemas.microsoft.com/office/drawing/2010/main" val="0"/>
              </a:ext>
            </a:extLst>
          </a:blip>
          <a:srcRect l="14285" t="16362" r="13571" b="78172"/>
          <a:stretch>
            <a:fillRect/>
          </a:stretch>
        </p:blipFill>
        <p:spPr bwMode="auto">
          <a:xfrm>
            <a:off x="1098550" y="1223963"/>
            <a:ext cx="727233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Immagine 12"/>
          <p:cNvPicPr>
            <a:picLocks noChangeAspect="1"/>
          </p:cNvPicPr>
          <p:nvPr/>
        </p:nvPicPr>
        <p:blipFill>
          <a:blip r:embed="rId3">
            <a:extLst>
              <a:ext uri="{28A0092B-C50C-407E-A947-70E740481C1C}">
                <a14:useLocalDpi xmlns:a14="http://schemas.microsoft.com/office/drawing/2010/main" val="0"/>
              </a:ext>
            </a:extLst>
          </a:blip>
          <a:srcRect t="8722" r="41809" b="89903"/>
          <a:stretch>
            <a:fillRect/>
          </a:stretch>
        </p:blipFill>
        <p:spPr bwMode="auto">
          <a:xfrm>
            <a:off x="950913" y="981075"/>
            <a:ext cx="837406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asellaDiTesto 13"/>
          <p:cNvSpPr txBox="1"/>
          <p:nvPr/>
        </p:nvSpPr>
        <p:spPr>
          <a:xfrm>
            <a:off x="250825" y="116632"/>
            <a:ext cx="8642350" cy="646112"/>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600" dirty="0">
                <a:latin typeface="Times New Roman" pitchFamily="18" charset="0"/>
                <a:cs typeface="Times New Roman" pitchFamily="18" charset="0"/>
              </a:rPr>
              <a:t>Morphological segregation to-day</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http://articles.adsabs.harvard.edu/cgi-bin/t2png?bg=%23FFFFFF&amp;/seri/ApJ../0086/600/0000237.000&amp;db_key=AST&amp;bits=4&amp;res=100&amp;filetype=.gif"/>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5239" t="73305" r="79905" b="25237"/>
          <a:stretch/>
        </p:blipFill>
        <p:spPr bwMode="auto">
          <a:xfrm>
            <a:off x="542118" y="2365374"/>
            <a:ext cx="8131981" cy="35839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5234" name="Picture 4" descr="C:\Users\massimo\AppData\Roaming\PixelMetrics\CaptureWiz\Temp\7.jpg"/>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38007"/>
          <a:stretch>
            <a:fillRect/>
          </a:stretch>
        </p:blipFill>
        <p:spPr bwMode="auto">
          <a:xfrm>
            <a:off x="573088" y="2492375"/>
            <a:ext cx="8101012"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35" name="Gruppo 36"/>
          <p:cNvGrpSpPr>
            <a:grpSpLocks/>
          </p:cNvGrpSpPr>
          <p:nvPr/>
        </p:nvGrpSpPr>
        <p:grpSpPr bwMode="auto">
          <a:xfrm>
            <a:off x="815975" y="2849563"/>
            <a:ext cx="7572375" cy="1930400"/>
            <a:chOff x="314295" y="3571876"/>
            <a:chExt cx="7572428" cy="1930414"/>
          </a:xfrm>
        </p:grpSpPr>
        <p:cxnSp>
          <p:nvCxnSpPr>
            <p:cNvPr id="21" name="Connettore 1 20"/>
            <p:cNvCxnSpPr/>
            <p:nvPr/>
          </p:nvCxnSpPr>
          <p:spPr>
            <a:xfrm>
              <a:off x="314295" y="3856040"/>
              <a:ext cx="7572428" cy="15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314295" y="4213231"/>
              <a:ext cx="7572428" cy="158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Connettore 1 22"/>
            <p:cNvCxnSpPr/>
            <p:nvPr/>
          </p:nvCxnSpPr>
          <p:spPr>
            <a:xfrm>
              <a:off x="314295" y="4570420"/>
              <a:ext cx="7572428" cy="15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Connettore 1 23"/>
            <p:cNvCxnSpPr/>
            <p:nvPr/>
          </p:nvCxnSpPr>
          <p:spPr>
            <a:xfrm>
              <a:off x="314295" y="4856172"/>
              <a:ext cx="7572428" cy="15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Connettore 1 24"/>
            <p:cNvCxnSpPr/>
            <p:nvPr/>
          </p:nvCxnSpPr>
          <p:spPr>
            <a:xfrm>
              <a:off x="314295" y="5213363"/>
              <a:ext cx="7572428" cy="158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Connettore 1 25"/>
            <p:cNvCxnSpPr/>
            <p:nvPr/>
          </p:nvCxnSpPr>
          <p:spPr>
            <a:xfrm>
              <a:off x="385734" y="5500702"/>
              <a:ext cx="3286148" cy="15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Connettore 1 27"/>
            <p:cNvCxnSpPr/>
            <p:nvPr/>
          </p:nvCxnSpPr>
          <p:spPr>
            <a:xfrm>
              <a:off x="1957370" y="3571876"/>
              <a:ext cx="5929353" cy="158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29" name="CasellaDiTesto 28"/>
          <p:cNvSpPr txBox="1"/>
          <p:nvPr/>
        </p:nvSpPr>
        <p:spPr>
          <a:xfrm>
            <a:off x="250825" y="116632"/>
            <a:ext cx="8713788" cy="646112"/>
          </a:xfrm>
          <a:prstGeom prst="rect">
            <a:avLst/>
          </a:prstGeom>
          <a:solidFill>
            <a:schemeClr val="bg1">
              <a:lumMod val="95000"/>
            </a:schemeClr>
          </a:solidFill>
          <a:ln>
            <a:solidFill>
              <a:schemeClr val="tx1"/>
            </a:solidFill>
          </a:ln>
        </p:spPr>
        <p:txBody>
          <a:bodyPr>
            <a:spAutoFit/>
          </a:bodyPr>
          <a:lstStyle/>
          <a:p>
            <a:pPr algn="ctr" eaLnBrk="1" hangingPunct="1">
              <a:defRPr/>
            </a:pPr>
            <a:r>
              <a:rPr lang="it-IT" sz="3600" dirty="0">
                <a:latin typeface="Times New Roman" pitchFamily="18" charset="0"/>
                <a:cs typeface="Times New Roman" pitchFamily="18" charset="0"/>
              </a:rPr>
              <a:t>Intracluster </a:t>
            </a:r>
            <a:r>
              <a:rPr lang="it-IT" sz="3600" dirty="0" smtClean="0">
                <a:latin typeface="Times New Roman" pitchFamily="18" charset="0"/>
                <a:cs typeface="Times New Roman" pitchFamily="18" charset="0"/>
              </a:rPr>
              <a:t>light (ICL)</a:t>
            </a:r>
            <a:endParaRPr lang="it-IT" sz="3600" dirty="0">
              <a:latin typeface="Times New Roman" pitchFamily="18" charset="0"/>
              <a:cs typeface="Times New Roman" pitchFamily="18" charset="0"/>
            </a:endParaRPr>
          </a:p>
        </p:txBody>
      </p:sp>
      <p:pic>
        <p:nvPicPr>
          <p:cNvPr id="95239" name="Immagine 14"/>
          <p:cNvPicPr>
            <a:picLocks noChangeAspect="1"/>
          </p:cNvPicPr>
          <p:nvPr/>
        </p:nvPicPr>
        <p:blipFill>
          <a:blip r:embed="rId5">
            <a:extLst>
              <a:ext uri="{28A0092B-C50C-407E-A947-70E740481C1C}">
                <a14:useLocalDpi xmlns:a14="http://schemas.microsoft.com/office/drawing/2010/main" val="0"/>
              </a:ext>
            </a:extLst>
          </a:blip>
          <a:srcRect b="25217"/>
          <a:stretch>
            <a:fillRect/>
          </a:stretch>
        </p:blipFill>
        <p:spPr bwMode="auto">
          <a:xfrm>
            <a:off x="7667625" y="322263"/>
            <a:ext cx="137477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articles.adsabs.harvard.edu/cgi-bin/t2png?bg=%23FFFFFF&amp;/seri/ApJ../0086/600/0000237.000&amp;db_key=AST&amp;bits=4&amp;res=100&amp;filetype=.gif"/>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5239" t="73305" r="79905" b="25237"/>
          <a:stretch/>
        </p:blipFill>
        <p:spPr bwMode="auto">
          <a:xfrm>
            <a:off x="769660" y="2492375"/>
            <a:ext cx="1642099" cy="254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6" name="Picture 6" descr="http://articles.adsabs.harvard.edu/cgi-bin/t2png?bg=%23FFFFFF&amp;/seri/ApJ../0086/600/0000237.000&amp;db_key=AST&amp;bits=4&amp;res=100&amp;filetype=.gif"/>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5239" t="73305" r="79905" b="25237"/>
          <a:stretch/>
        </p:blipFill>
        <p:spPr bwMode="auto">
          <a:xfrm>
            <a:off x="6804248" y="5485978"/>
            <a:ext cx="1656184" cy="254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6258" name="Immagine 1"/>
          <p:cNvPicPr>
            <a:picLocks noChangeAspect="1"/>
          </p:cNvPicPr>
          <p:nvPr/>
        </p:nvPicPr>
        <p:blipFill rotWithShape="1">
          <a:blip r:embed="rId2">
            <a:extLst>
              <a:ext uri="{28A0092B-C50C-407E-A947-70E740481C1C}">
                <a14:useLocalDpi xmlns:a14="http://schemas.microsoft.com/office/drawing/2010/main" val="0"/>
              </a:ext>
            </a:extLst>
          </a:blip>
          <a:srcRect l="14587" t="14773" r="7500" b="5810"/>
          <a:stretch/>
        </p:blipFill>
        <p:spPr bwMode="auto">
          <a:xfrm>
            <a:off x="152399" y="980728"/>
            <a:ext cx="6291809" cy="561641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96260" name="Gruppo 2"/>
          <p:cNvGrpSpPr>
            <a:grpSpLocks/>
          </p:cNvGrpSpPr>
          <p:nvPr/>
        </p:nvGrpSpPr>
        <p:grpSpPr bwMode="auto">
          <a:xfrm>
            <a:off x="5940598" y="1072660"/>
            <a:ext cx="3203402" cy="3456384"/>
            <a:chOff x="5916613" y="1124744"/>
            <a:chExt cx="3143250" cy="3289300"/>
          </a:xfrm>
        </p:grpSpPr>
        <p:pic>
          <p:nvPicPr>
            <p:cNvPr id="96263"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16613" y="1124744"/>
              <a:ext cx="3143250" cy="32893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ttangolo 6"/>
            <p:cNvSpPr/>
            <p:nvPr/>
          </p:nvSpPr>
          <p:spPr>
            <a:xfrm>
              <a:off x="7091363" y="1196181"/>
              <a:ext cx="1044575" cy="215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2" name="CasellaDiTesto 4"/>
          <p:cNvSpPr txBox="1">
            <a:spLocks noChangeArrowheads="1"/>
          </p:cNvSpPr>
          <p:nvPr/>
        </p:nvSpPr>
        <p:spPr bwMode="auto">
          <a:xfrm>
            <a:off x="107950" y="116632"/>
            <a:ext cx="8891588" cy="646113"/>
          </a:xfrm>
          <a:prstGeom prst="rect">
            <a:avLst/>
          </a:prstGeom>
          <a:solidFill>
            <a:schemeClr val="tx1">
              <a:lumMod val="85000"/>
              <a:lumOff val="15000"/>
            </a:schemeClr>
          </a:solidFill>
          <a:ln>
            <a:solidFill>
              <a:schemeClr val="bg1"/>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it-IT" altLang="it-IT" sz="3600" dirty="0" smtClean="0">
                <a:solidFill>
                  <a:schemeClr val="bg1"/>
                </a:solidFill>
                <a:latin typeface="Times New Roman" panose="02020603050405020304" pitchFamily="18" charset="0"/>
                <a:cs typeface="Times New Roman" panose="02020603050405020304" pitchFamily="18" charset="0"/>
              </a:rPr>
              <a:t>The </a:t>
            </a:r>
            <a:r>
              <a:rPr lang="it-IT" altLang="it-IT" sz="3600" dirty="0" err="1" smtClean="0">
                <a:solidFill>
                  <a:schemeClr val="bg1"/>
                </a:solidFill>
                <a:latin typeface="Times New Roman" panose="02020603050405020304" pitchFamily="18" charset="0"/>
                <a:cs typeface="Times New Roman" panose="02020603050405020304" pitchFamily="18" charset="0"/>
              </a:rPr>
              <a:t>giant</a:t>
            </a:r>
            <a:r>
              <a:rPr lang="it-IT" altLang="it-IT" sz="3600" dirty="0" smtClean="0">
                <a:solidFill>
                  <a:schemeClr val="bg1"/>
                </a:solidFill>
                <a:latin typeface="Times New Roman" panose="02020603050405020304" pitchFamily="18" charset="0"/>
                <a:cs typeface="Times New Roman" panose="02020603050405020304" pitchFamily="18" charset="0"/>
              </a:rPr>
              <a:t> </a:t>
            </a:r>
            <a:r>
              <a:rPr lang="it-IT" altLang="it-IT" sz="3600" dirty="0" err="1" smtClean="0">
                <a:solidFill>
                  <a:schemeClr val="bg1"/>
                </a:solidFill>
                <a:latin typeface="Times New Roman" panose="02020603050405020304" pitchFamily="18" charset="0"/>
                <a:cs typeface="Times New Roman" panose="02020603050405020304" pitchFamily="18" charset="0"/>
              </a:rPr>
              <a:t>luminous</a:t>
            </a:r>
            <a:r>
              <a:rPr lang="it-IT" altLang="it-IT" sz="3600" dirty="0" smtClean="0">
                <a:solidFill>
                  <a:schemeClr val="bg1"/>
                </a:solidFill>
                <a:latin typeface="Times New Roman" panose="02020603050405020304" pitchFamily="18" charset="0"/>
                <a:cs typeface="Times New Roman" panose="02020603050405020304" pitchFamily="18" charset="0"/>
              </a:rPr>
              <a:t> </a:t>
            </a:r>
            <a:r>
              <a:rPr lang="it-IT" altLang="it-IT" sz="3600" dirty="0" err="1" smtClean="0">
                <a:solidFill>
                  <a:schemeClr val="bg1"/>
                </a:solidFill>
                <a:latin typeface="Times New Roman" panose="02020603050405020304" pitchFamily="18" charset="0"/>
                <a:cs typeface="Times New Roman" panose="02020603050405020304" pitchFamily="18" charset="0"/>
              </a:rPr>
              <a:t>halo</a:t>
            </a:r>
            <a:r>
              <a:rPr lang="it-IT" altLang="it-IT" sz="3600" dirty="0" smtClean="0">
                <a:solidFill>
                  <a:schemeClr val="bg1"/>
                </a:solidFill>
                <a:latin typeface="Times New Roman" panose="02020603050405020304" pitchFamily="18" charset="0"/>
                <a:cs typeface="Times New Roman" panose="02020603050405020304" pitchFamily="18" charset="0"/>
              </a:rPr>
              <a:t> of NGC 4472</a:t>
            </a:r>
          </a:p>
        </p:txBody>
      </p:sp>
      <p:sp>
        <p:nvSpPr>
          <p:cNvPr id="4" name="Rettangolo 3"/>
          <p:cNvSpPr/>
          <p:nvPr/>
        </p:nvSpPr>
        <p:spPr>
          <a:xfrm>
            <a:off x="6444208" y="4638035"/>
            <a:ext cx="2914252" cy="2031325"/>
          </a:xfrm>
          <a:prstGeom prst="rect">
            <a:avLst/>
          </a:prstGeom>
        </p:spPr>
        <p:txBody>
          <a:bodyPr wrap="square">
            <a:spAutoFit/>
          </a:bodyPr>
          <a:lstStyle/>
          <a:p>
            <a:r>
              <a:rPr lang="it-IT" dirty="0" smtClean="0">
                <a:solidFill>
                  <a:schemeClr val="bg1"/>
                </a:solidFill>
              </a:rPr>
              <a:t>VEGAS.I</a:t>
            </a:r>
            <a:r>
              <a:rPr lang="it-IT" dirty="0">
                <a:solidFill>
                  <a:schemeClr val="bg1"/>
                </a:solidFill>
              </a:rPr>
              <a:t>. Presentation, wide-</a:t>
            </a:r>
            <a:r>
              <a:rPr lang="it-IT" dirty="0" err="1">
                <a:solidFill>
                  <a:schemeClr val="bg1"/>
                </a:solidFill>
              </a:rPr>
              <a:t>field</a:t>
            </a:r>
            <a:r>
              <a:rPr lang="it-IT" dirty="0">
                <a:solidFill>
                  <a:schemeClr val="bg1"/>
                </a:solidFill>
              </a:rPr>
              <a:t> </a:t>
            </a:r>
            <a:r>
              <a:rPr lang="it-IT" dirty="0" err="1">
                <a:solidFill>
                  <a:schemeClr val="bg1"/>
                </a:solidFill>
              </a:rPr>
              <a:t>surface</a:t>
            </a:r>
            <a:r>
              <a:rPr lang="it-IT" dirty="0">
                <a:solidFill>
                  <a:schemeClr val="bg1"/>
                </a:solidFill>
              </a:rPr>
              <a:t> </a:t>
            </a:r>
            <a:r>
              <a:rPr lang="it-IT" dirty="0" err="1">
                <a:solidFill>
                  <a:schemeClr val="bg1"/>
                </a:solidFill>
              </a:rPr>
              <a:t>photometry</a:t>
            </a:r>
            <a:r>
              <a:rPr lang="it-IT" dirty="0">
                <a:solidFill>
                  <a:schemeClr val="bg1"/>
                </a:solidFill>
              </a:rPr>
              <a:t>, </a:t>
            </a:r>
            <a:r>
              <a:rPr lang="it-IT" dirty="0" smtClean="0">
                <a:solidFill>
                  <a:schemeClr val="bg1"/>
                </a:solidFill>
              </a:rPr>
              <a:t>and </a:t>
            </a:r>
            <a:r>
              <a:rPr lang="it-IT" dirty="0" err="1" smtClean="0">
                <a:solidFill>
                  <a:schemeClr val="bg1"/>
                </a:solidFill>
              </a:rPr>
              <a:t>substructures</a:t>
            </a:r>
            <a:r>
              <a:rPr lang="it-IT" dirty="0" smtClean="0">
                <a:solidFill>
                  <a:schemeClr val="bg1"/>
                </a:solidFill>
              </a:rPr>
              <a:t> </a:t>
            </a:r>
            <a:r>
              <a:rPr lang="it-IT" dirty="0">
                <a:solidFill>
                  <a:schemeClr val="bg1"/>
                </a:solidFill>
              </a:rPr>
              <a:t>in NGC 4472</a:t>
            </a:r>
          </a:p>
          <a:p>
            <a:r>
              <a:rPr lang="it-IT" sz="1600" dirty="0" err="1" smtClean="0">
                <a:solidFill>
                  <a:schemeClr val="bg1"/>
                </a:solidFill>
              </a:rPr>
              <a:t>M.Capaccioli</a:t>
            </a:r>
            <a:r>
              <a:rPr lang="it-IT" sz="1600" dirty="0">
                <a:solidFill>
                  <a:schemeClr val="bg1"/>
                </a:solidFill>
              </a:rPr>
              <a:t>, </a:t>
            </a:r>
            <a:r>
              <a:rPr lang="it-IT" sz="1600" dirty="0" err="1" smtClean="0">
                <a:solidFill>
                  <a:schemeClr val="bg1"/>
                </a:solidFill>
              </a:rPr>
              <a:t>M.Spavone</a:t>
            </a:r>
            <a:r>
              <a:rPr lang="it-IT" sz="1600" dirty="0" smtClean="0">
                <a:solidFill>
                  <a:schemeClr val="bg1"/>
                </a:solidFill>
              </a:rPr>
              <a:t> </a:t>
            </a:r>
            <a:br>
              <a:rPr lang="it-IT" sz="1600" dirty="0" smtClean="0">
                <a:solidFill>
                  <a:schemeClr val="bg1"/>
                </a:solidFill>
              </a:rPr>
            </a:br>
            <a:r>
              <a:rPr lang="it-IT" sz="1600" dirty="0" smtClean="0">
                <a:solidFill>
                  <a:schemeClr val="bg1"/>
                </a:solidFill>
              </a:rPr>
              <a:t>et al.; A&amp;A in press</a:t>
            </a:r>
            <a:endParaRPr lang="it-IT" sz="1600" dirty="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40401" t="17718" r="36355" b="7470"/>
          <a:stretch/>
        </p:blipFill>
        <p:spPr>
          <a:xfrm>
            <a:off x="5220072" y="6515"/>
            <a:ext cx="3744416" cy="6775610"/>
          </a:xfrm>
          <a:prstGeom prst="rect">
            <a:avLst/>
          </a:prstGeom>
        </p:spPr>
      </p:pic>
      <p:sp>
        <p:nvSpPr>
          <p:cNvPr id="3" name="Rettangolo 2"/>
          <p:cNvSpPr/>
          <p:nvPr/>
        </p:nvSpPr>
        <p:spPr>
          <a:xfrm>
            <a:off x="179512" y="188640"/>
            <a:ext cx="4680520" cy="1138773"/>
          </a:xfrm>
          <a:prstGeom prst="rect">
            <a:avLst/>
          </a:prstGeom>
        </p:spPr>
        <p:txBody>
          <a:bodyPr wrap="square">
            <a:spAutoFit/>
          </a:bodyPr>
          <a:lstStyle/>
          <a:p>
            <a:r>
              <a:rPr lang="en-US" dirty="0" smtClean="0"/>
              <a:t>VEGAS.I. Presentation, wide-field surface photometry, and substructures in NGC 4472</a:t>
            </a:r>
          </a:p>
          <a:p>
            <a:r>
              <a:rPr lang="en-US" sz="1600" dirty="0" err="1" smtClean="0"/>
              <a:t>M.Capaccioli</a:t>
            </a:r>
            <a:r>
              <a:rPr lang="en-US" sz="1600" dirty="0" smtClean="0"/>
              <a:t>, </a:t>
            </a:r>
            <a:r>
              <a:rPr lang="en-US" sz="1600" dirty="0" err="1" smtClean="0"/>
              <a:t>M.Spavone</a:t>
            </a:r>
            <a:r>
              <a:rPr lang="en-US" sz="1600" dirty="0" smtClean="0"/>
              <a:t> et al.; </a:t>
            </a:r>
            <a:br>
              <a:rPr lang="en-US" sz="1600" dirty="0" smtClean="0"/>
            </a:br>
            <a:r>
              <a:rPr lang="en-US" sz="1600" dirty="0" smtClean="0"/>
              <a:t>A&amp;A in press</a:t>
            </a:r>
            <a:endParaRPr lang="en-US" sz="1600" dirty="0"/>
          </a:p>
        </p:txBody>
      </p:sp>
      <p:sp>
        <p:nvSpPr>
          <p:cNvPr id="4" name="CasellaDiTesto 3"/>
          <p:cNvSpPr txBox="1"/>
          <p:nvPr/>
        </p:nvSpPr>
        <p:spPr>
          <a:xfrm>
            <a:off x="143508" y="2420888"/>
            <a:ext cx="4896544" cy="2246769"/>
          </a:xfrm>
          <a:prstGeom prst="rect">
            <a:avLst/>
          </a:prstGeom>
          <a:noFill/>
        </p:spPr>
        <p:txBody>
          <a:bodyPr wrap="square" rtlCol="0">
            <a:spAutoFit/>
          </a:bodyPr>
          <a:lstStyle/>
          <a:p>
            <a:pPr algn="ctr"/>
            <a:r>
              <a:rPr lang="en-US" sz="2800" dirty="0" smtClean="0">
                <a:latin typeface="Times New Roman" panose="02020603050405020304" pitchFamily="18" charset="0"/>
                <a:cs typeface="Times New Roman" panose="02020603050405020304" pitchFamily="18" charset="0"/>
              </a:rPr>
              <a:t>The light (baryonic) density profile has not a smooth trend.</a:t>
            </a:r>
          </a:p>
          <a:p>
            <a:pPr algn="ctr"/>
            <a:r>
              <a:rPr lang="en-US" sz="2800" dirty="0" smtClean="0">
                <a:latin typeface="Times New Roman" panose="02020603050405020304" pitchFamily="18" charset="0"/>
                <a:cs typeface="Times New Roman" panose="02020603050405020304" pitchFamily="18" charset="0"/>
              </a:rPr>
              <a:t>What are the oscillations shown by the residuals with respect to a smooth fit?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8723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8492" t="13579" r="13473" b="17516"/>
          <a:stretch/>
        </p:blipFill>
        <p:spPr>
          <a:xfrm>
            <a:off x="323528" y="2348880"/>
            <a:ext cx="8640960" cy="4289838"/>
          </a:xfrm>
          <a:prstGeom prst="rect">
            <a:avLst/>
          </a:prstGeom>
        </p:spPr>
      </p:pic>
      <p:sp>
        <p:nvSpPr>
          <p:cNvPr id="2" name="Rettangolo 1"/>
          <p:cNvSpPr/>
          <p:nvPr/>
        </p:nvSpPr>
        <p:spPr>
          <a:xfrm>
            <a:off x="0" y="188640"/>
            <a:ext cx="9144000" cy="646331"/>
          </a:xfrm>
          <a:prstGeom prst="rect">
            <a:avLst/>
          </a:prstGeom>
        </p:spPr>
        <p:txBody>
          <a:bodyPr wrap="square">
            <a:spAutoFit/>
          </a:bodyPr>
          <a:lstStyle/>
          <a:p>
            <a:r>
              <a:rPr lang="en-US" dirty="0">
                <a:latin typeface="CMBX12"/>
              </a:rPr>
              <a:t>The Fornax Deep Survey with VST</a:t>
            </a:r>
            <a:r>
              <a:rPr lang="en-US" dirty="0">
                <a:latin typeface="CMBX12"/>
              </a:rPr>
              <a:t>.. I. </a:t>
            </a:r>
            <a:r>
              <a:rPr lang="en-US" dirty="0">
                <a:latin typeface="CMBX12"/>
              </a:rPr>
              <a:t>The extended and diffuse </a:t>
            </a:r>
            <a:r>
              <a:rPr lang="en-US" dirty="0">
                <a:latin typeface="CMBX12"/>
              </a:rPr>
              <a:t>stellar halo </a:t>
            </a:r>
            <a:r>
              <a:rPr lang="en-US" dirty="0">
                <a:latin typeface="CMBX12"/>
              </a:rPr>
              <a:t>of </a:t>
            </a:r>
            <a:r>
              <a:rPr lang="en-US" dirty="0">
                <a:latin typeface="CMBX12"/>
              </a:rPr>
              <a:t>NGC 1399 out to 190 </a:t>
            </a:r>
            <a:r>
              <a:rPr lang="en-US" dirty="0" err="1" smtClean="0">
                <a:latin typeface="CMBX12"/>
              </a:rPr>
              <a:t>kpc</a:t>
            </a:r>
            <a:r>
              <a:rPr lang="en-US" dirty="0" smtClean="0">
                <a:latin typeface="CMBX12"/>
              </a:rPr>
              <a:t>, </a:t>
            </a:r>
            <a:r>
              <a:rPr lang="it-IT" sz="1600" dirty="0" smtClean="0">
                <a:latin typeface="CMR12"/>
              </a:rPr>
              <a:t>E</a:t>
            </a:r>
            <a:r>
              <a:rPr lang="it-IT" sz="1600" dirty="0">
                <a:latin typeface="CMR12"/>
              </a:rPr>
              <a:t>. Iodice</a:t>
            </a:r>
            <a:r>
              <a:rPr lang="it-IT" sz="1600" dirty="0">
                <a:latin typeface="CMR8"/>
              </a:rPr>
              <a:t>1</a:t>
            </a:r>
            <a:r>
              <a:rPr lang="it-IT" sz="1600" dirty="0">
                <a:latin typeface="CMR12"/>
              </a:rPr>
              <a:t>, M. </a:t>
            </a:r>
            <a:r>
              <a:rPr lang="it-IT" sz="1600" dirty="0" smtClean="0">
                <a:latin typeface="CMR12"/>
              </a:rPr>
              <a:t>Capaccioli</a:t>
            </a:r>
            <a:r>
              <a:rPr lang="it-IT" sz="1600" dirty="0" smtClean="0">
                <a:latin typeface="CMR8"/>
              </a:rPr>
              <a:t>2</a:t>
            </a:r>
            <a:r>
              <a:rPr lang="it-IT" sz="1600" dirty="0" smtClean="0">
                <a:latin typeface="CMR12"/>
              </a:rPr>
              <a:t> et al.; A&amp;A </a:t>
            </a:r>
            <a:r>
              <a:rPr lang="it-IT" sz="1600" dirty="0" err="1" smtClean="0">
                <a:latin typeface="CMR12"/>
              </a:rPr>
              <a:t>submitted</a:t>
            </a:r>
            <a:endParaRPr lang="it-IT" sz="1600" dirty="0"/>
          </a:p>
        </p:txBody>
      </p:sp>
    </p:spTree>
    <p:extLst>
      <p:ext uri="{BB962C8B-B14F-4D97-AF65-F5344CB8AC3E}">
        <p14:creationId xmlns:p14="http://schemas.microsoft.com/office/powerpoint/2010/main" val="29387891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899592" y="980728"/>
            <a:ext cx="7128792" cy="5610941"/>
          </a:xfrm>
          <a:prstGeom prst="rect">
            <a:avLst/>
          </a:prstGeom>
        </p:spPr>
      </p:pic>
      <p:sp>
        <p:nvSpPr>
          <p:cNvPr id="3" name="Rettangolo 2"/>
          <p:cNvSpPr/>
          <p:nvPr/>
        </p:nvSpPr>
        <p:spPr>
          <a:xfrm>
            <a:off x="-4933056" y="1691576"/>
            <a:ext cx="4572000" cy="3416320"/>
          </a:xfrm>
          <a:prstGeom prst="rect">
            <a:avLst/>
          </a:prstGeom>
        </p:spPr>
        <p:txBody>
          <a:bodyPr>
            <a:spAutoFit/>
          </a:bodyPr>
          <a:lstStyle/>
          <a:p>
            <a:r>
              <a:rPr lang="it-IT" dirty="0"/>
              <a:t>Fig. 4.—VST image </a:t>
            </a:r>
            <a:r>
              <a:rPr lang="it-IT" dirty="0" err="1"/>
              <a:t>centered</a:t>
            </a:r>
            <a:r>
              <a:rPr lang="it-IT" dirty="0"/>
              <a:t> on NGC 1399 in the g band, </a:t>
            </a:r>
            <a:r>
              <a:rPr lang="it-IT" dirty="0" err="1"/>
              <a:t>plotted</a:t>
            </a:r>
            <a:r>
              <a:rPr lang="it-IT" dirty="0"/>
              <a:t> in </a:t>
            </a:r>
            <a:r>
              <a:rPr lang="it-IT" dirty="0" err="1"/>
              <a:t>surface</a:t>
            </a:r>
            <a:r>
              <a:rPr lang="it-IT" dirty="0"/>
              <a:t> </a:t>
            </a:r>
            <a:r>
              <a:rPr lang="it-IT" dirty="0" err="1"/>
              <a:t>brightness</a:t>
            </a:r>
            <a:r>
              <a:rPr lang="it-IT" dirty="0"/>
              <a:t> </a:t>
            </a:r>
            <a:r>
              <a:rPr lang="it-IT" dirty="0" err="1"/>
              <a:t>levels</a:t>
            </a:r>
            <a:r>
              <a:rPr lang="it-IT" dirty="0"/>
              <a:t>. The image </a:t>
            </a:r>
            <a:r>
              <a:rPr lang="it-IT" dirty="0" err="1"/>
              <a:t>size</a:t>
            </a:r>
            <a:endParaRPr lang="it-IT" dirty="0"/>
          </a:p>
          <a:p>
            <a:r>
              <a:rPr lang="it-IT" dirty="0" err="1"/>
              <a:t>is</a:t>
            </a:r>
            <a:r>
              <a:rPr lang="it-IT" dirty="0"/>
              <a:t> 68.95×51.10 </a:t>
            </a:r>
            <a:r>
              <a:rPr lang="it-IT" dirty="0" err="1"/>
              <a:t>arcmin</a:t>
            </a:r>
            <a:r>
              <a:rPr lang="it-IT" dirty="0"/>
              <a:t>. The </a:t>
            </a:r>
            <a:r>
              <a:rPr lang="it-IT" dirty="0" err="1"/>
              <a:t>continuous</a:t>
            </a:r>
            <a:r>
              <a:rPr lang="it-IT" dirty="0"/>
              <a:t> </a:t>
            </a:r>
            <a:r>
              <a:rPr lang="it-IT" dirty="0" err="1"/>
              <a:t>balck</a:t>
            </a:r>
            <a:r>
              <a:rPr lang="it-IT" dirty="0"/>
              <a:t> </a:t>
            </a:r>
            <a:r>
              <a:rPr lang="it-IT" dirty="0" err="1"/>
              <a:t>ellipse</a:t>
            </a:r>
            <a:r>
              <a:rPr lang="it-IT" dirty="0"/>
              <a:t> </a:t>
            </a:r>
            <a:r>
              <a:rPr lang="it-IT" dirty="0" err="1"/>
              <a:t>is</a:t>
            </a:r>
            <a:r>
              <a:rPr lang="it-IT" dirty="0"/>
              <a:t> the isophote </a:t>
            </a:r>
            <a:r>
              <a:rPr lang="it-IT" dirty="0" err="1"/>
              <a:t>at</a:t>
            </a:r>
            <a:r>
              <a:rPr lang="it-IT" dirty="0"/>
              <a:t> the </a:t>
            </a:r>
            <a:r>
              <a:rPr lang="it-IT" dirty="0" err="1"/>
              <a:t>limiting</a:t>
            </a:r>
            <a:r>
              <a:rPr lang="it-IT" dirty="0"/>
              <a:t> </a:t>
            </a:r>
            <a:r>
              <a:rPr lang="it-IT" dirty="0" err="1"/>
              <a:t>radius</a:t>
            </a:r>
            <a:r>
              <a:rPr lang="it-IT" dirty="0"/>
              <a:t> </a:t>
            </a:r>
            <a:r>
              <a:rPr lang="it-IT" dirty="0" err="1"/>
              <a:t>Rlim</a:t>
            </a:r>
            <a:r>
              <a:rPr lang="it-IT" dirty="0"/>
              <a:t> = 33 </a:t>
            </a:r>
            <a:r>
              <a:rPr lang="it-IT" dirty="0" err="1"/>
              <a:t>arcmin</a:t>
            </a:r>
            <a:endParaRPr lang="it-IT" dirty="0"/>
          </a:p>
          <a:p>
            <a:r>
              <a:rPr lang="it-IT" dirty="0"/>
              <a:t>(∼ 191 </a:t>
            </a:r>
            <a:r>
              <a:rPr lang="it-IT" dirty="0" err="1"/>
              <a:t>kpc</a:t>
            </a:r>
            <a:r>
              <a:rPr lang="it-IT" dirty="0"/>
              <a:t>). The </a:t>
            </a:r>
            <a:r>
              <a:rPr lang="it-IT" dirty="0" err="1"/>
              <a:t>dashed</a:t>
            </a:r>
            <a:r>
              <a:rPr lang="it-IT" dirty="0"/>
              <a:t> </a:t>
            </a:r>
            <a:r>
              <a:rPr lang="it-IT" dirty="0" err="1"/>
              <a:t>black</a:t>
            </a:r>
            <a:r>
              <a:rPr lang="it-IT" dirty="0"/>
              <a:t> </a:t>
            </a:r>
            <a:r>
              <a:rPr lang="it-IT" dirty="0" err="1"/>
              <a:t>ellipse</a:t>
            </a:r>
            <a:r>
              <a:rPr lang="it-IT" dirty="0"/>
              <a:t> </a:t>
            </a:r>
            <a:r>
              <a:rPr lang="it-IT" dirty="0" err="1"/>
              <a:t>correspond</a:t>
            </a:r>
            <a:r>
              <a:rPr lang="it-IT" dirty="0"/>
              <a:t> to the isophote </a:t>
            </a:r>
            <a:r>
              <a:rPr lang="it-IT" dirty="0" err="1"/>
              <a:t>at</a:t>
            </a:r>
            <a:r>
              <a:rPr lang="it-IT" dirty="0"/>
              <a:t> the break </a:t>
            </a:r>
            <a:r>
              <a:rPr lang="it-IT" dirty="0" err="1"/>
              <a:t>radius</a:t>
            </a:r>
            <a:r>
              <a:rPr lang="it-IT" dirty="0"/>
              <a:t> R = 12.02 </a:t>
            </a:r>
            <a:r>
              <a:rPr lang="it-IT" dirty="0" err="1"/>
              <a:t>arcmin</a:t>
            </a:r>
            <a:endParaRPr lang="it-IT" dirty="0"/>
          </a:p>
          <a:p>
            <a:r>
              <a:rPr lang="it-IT" dirty="0"/>
              <a:t>(∼ 70 </a:t>
            </a:r>
            <a:r>
              <a:rPr lang="it-IT" dirty="0" err="1"/>
              <a:t>kpc</a:t>
            </a:r>
            <a:r>
              <a:rPr lang="it-IT" dirty="0"/>
              <a:t>). The blue </a:t>
            </a:r>
            <a:r>
              <a:rPr lang="it-IT" dirty="0" err="1"/>
              <a:t>lines</a:t>
            </a:r>
            <a:r>
              <a:rPr lang="it-IT" dirty="0"/>
              <a:t> are the </a:t>
            </a:r>
            <a:r>
              <a:rPr lang="it-IT" dirty="0" err="1"/>
              <a:t>surface</a:t>
            </a:r>
            <a:r>
              <a:rPr lang="it-IT" dirty="0"/>
              <a:t> </a:t>
            </a:r>
            <a:r>
              <a:rPr lang="it-IT" dirty="0" err="1"/>
              <a:t>brightness</a:t>
            </a:r>
            <a:r>
              <a:rPr lang="it-IT" dirty="0"/>
              <a:t> </a:t>
            </a:r>
            <a:r>
              <a:rPr lang="it-IT" dirty="0" err="1"/>
              <a:t>levels</a:t>
            </a:r>
            <a:r>
              <a:rPr lang="it-IT" dirty="0"/>
              <a:t> </a:t>
            </a:r>
            <a:r>
              <a:rPr lang="it-IT" dirty="0" err="1"/>
              <a:t>contours</a:t>
            </a:r>
            <a:r>
              <a:rPr lang="it-IT" dirty="0"/>
              <a:t> </a:t>
            </a:r>
            <a:r>
              <a:rPr lang="it-IT" dirty="0" err="1"/>
              <a:t>between</a:t>
            </a:r>
            <a:r>
              <a:rPr lang="it-IT" dirty="0"/>
              <a:t> 30 ≤ </a:t>
            </a:r>
            <a:r>
              <a:rPr lang="el-GR" dirty="0"/>
              <a:t>μ</a:t>
            </a:r>
            <a:r>
              <a:rPr lang="it-IT" dirty="0"/>
              <a:t>g ≤ 31.2 mag/arcsec2.</a:t>
            </a:r>
          </a:p>
        </p:txBody>
      </p:sp>
      <p:sp>
        <p:nvSpPr>
          <p:cNvPr id="4" name="Rettangolo 3"/>
          <p:cNvSpPr/>
          <p:nvPr/>
        </p:nvSpPr>
        <p:spPr>
          <a:xfrm>
            <a:off x="0" y="188640"/>
            <a:ext cx="9144000" cy="646331"/>
          </a:xfrm>
          <a:prstGeom prst="rect">
            <a:avLst/>
          </a:prstGeom>
        </p:spPr>
        <p:txBody>
          <a:bodyPr wrap="square">
            <a:spAutoFit/>
          </a:bodyPr>
          <a:lstStyle/>
          <a:p>
            <a:r>
              <a:rPr lang="en-US" dirty="0">
                <a:latin typeface="CMBX12"/>
              </a:rPr>
              <a:t>The Fornax Deep Survey with </a:t>
            </a:r>
            <a:r>
              <a:rPr lang="en-US" dirty="0" smtClean="0">
                <a:latin typeface="CMBX12"/>
              </a:rPr>
              <a:t>VST. I</a:t>
            </a:r>
            <a:r>
              <a:rPr lang="en-US" dirty="0">
                <a:latin typeface="CMBX12"/>
              </a:rPr>
              <a:t>. The extended and diffuse </a:t>
            </a:r>
            <a:r>
              <a:rPr lang="en-US" dirty="0">
                <a:latin typeface="CMBX12"/>
              </a:rPr>
              <a:t>stellar halo </a:t>
            </a:r>
            <a:r>
              <a:rPr lang="en-US" dirty="0">
                <a:latin typeface="CMBX12"/>
              </a:rPr>
              <a:t>of </a:t>
            </a:r>
            <a:r>
              <a:rPr lang="en-US" dirty="0">
                <a:latin typeface="CMBX12"/>
              </a:rPr>
              <a:t>NGC 1399 out to 190 </a:t>
            </a:r>
            <a:r>
              <a:rPr lang="en-US" dirty="0" err="1" smtClean="0">
                <a:latin typeface="CMBX12"/>
              </a:rPr>
              <a:t>kpc</a:t>
            </a:r>
            <a:r>
              <a:rPr lang="en-US" dirty="0" smtClean="0">
                <a:latin typeface="CMBX12"/>
              </a:rPr>
              <a:t>, </a:t>
            </a:r>
            <a:r>
              <a:rPr lang="it-IT" sz="1600" dirty="0" smtClean="0">
                <a:latin typeface="CMR12"/>
              </a:rPr>
              <a:t>E</a:t>
            </a:r>
            <a:r>
              <a:rPr lang="it-IT" sz="1600" dirty="0">
                <a:latin typeface="CMR12"/>
              </a:rPr>
              <a:t>. </a:t>
            </a:r>
            <a:r>
              <a:rPr lang="it-IT" sz="1600" dirty="0" smtClean="0">
                <a:latin typeface="CMR12"/>
              </a:rPr>
              <a:t>Iodice, </a:t>
            </a:r>
            <a:r>
              <a:rPr lang="it-IT" sz="1600" dirty="0">
                <a:latin typeface="CMR12"/>
              </a:rPr>
              <a:t>M. </a:t>
            </a:r>
            <a:r>
              <a:rPr lang="it-IT" sz="1600" dirty="0" smtClean="0">
                <a:latin typeface="CMR12"/>
              </a:rPr>
              <a:t>Capaccioli et al.; A&amp;A </a:t>
            </a:r>
            <a:r>
              <a:rPr lang="it-IT" sz="1600" dirty="0" err="1" smtClean="0">
                <a:latin typeface="CMR12"/>
              </a:rPr>
              <a:t>submitted</a:t>
            </a:r>
            <a:endParaRPr lang="it-IT" sz="1600" dirty="0"/>
          </a:p>
        </p:txBody>
      </p:sp>
    </p:spTree>
    <p:extLst>
      <p:ext uri="{BB962C8B-B14F-4D97-AF65-F5344CB8AC3E}">
        <p14:creationId xmlns:p14="http://schemas.microsoft.com/office/powerpoint/2010/main" val="26962720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1814" t="21454" r="10706" b="11610"/>
          <a:stretch/>
        </p:blipFill>
        <p:spPr>
          <a:xfrm>
            <a:off x="-16391" y="2425909"/>
            <a:ext cx="9124895" cy="4432091"/>
          </a:xfrm>
          <a:prstGeom prst="rect">
            <a:avLst/>
          </a:prstGeom>
        </p:spPr>
      </p:pic>
      <p:pic>
        <p:nvPicPr>
          <p:cNvPr id="3" name="Immagine 2"/>
          <p:cNvPicPr>
            <a:picLocks noChangeAspect="1"/>
          </p:cNvPicPr>
          <p:nvPr/>
        </p:nvPicPr>
        <p:blipFill rotWithShape="1">
          <a:blip r:embed="rId3"/>
          <a:srcRect l="8492" t="36373" r="2404" b="25391"/>
          <a:stretch/>
        </p:blipFill>
        <p:spPr>
          <a:xfrm>
            <a:off x="495352" y="690955"/>
            <a:ext cx="8136904" cy="1963157"/>
          </a:xfrm>
          <a:prstGeom prst="rect">
            <a:avLst/>
          </a:prstGeom>
        </p:spPr>
      </p:pic>
      <p:sp>
        <p:nvSpPr>
          <p:cNvPr id="4" name="Rettangolo 3"/>
          <p:cNvSpPr/>
          <p:nvPr/>
        </p:nvSpPr>
        <p:spPr>
          <a:xfrm>
            <a:off x="-16391" y="44624"/>
            <a:ext cx="9160391" cy="646331"/>
          </a:xfrm>
          <a:prstGeom prst="rect">
            <a:avLst/>
          </a:prstGeom>
        </p:spPr>
        <p:txBody>
          <a:bodyPr wrap="square">
            <a:spAutoFit/>
          </a:bodyPr>
          <a:lstStyle/>
          <a:p>
            <a:pPr algn="ctr"/>
            <a:r>
              <a:rPr lang="en-US" dirty="0">
                <a:latin typeface="CMBX12"/>
              </a:rPr>
              <a:t>On the outer photometric halos of bright early type </a:t>
            </a:r>
            <a:r>
              <a:rPr lang="en-US" dirty="0" smtClean="0">
                <a:latin typeface="CMBX12"/>
              </a:rPr>
              <a:t>galaxies</a:t>
            </a:r>
          </a:p>
          <a:p>
            <a:pPr algn="ctr"/>
            <a:r>
              <a:rPr lang="it-IT" sz="1600" dirty="0" smtClean="0">
                <a:latin typeface="CMR12"/>
              </a:rPr>
              <a:t>Massimo Capaccioli, </a:t>
            </a:r>
            <a:r>
              <a:rPr lang="it-IT" sz="1600" dirty="0">
                <a:latin typeface="CMR12"/>
              </a:rPr>
              <a:t>Marilena </a:t>
            </a:r>
            <a:r>
              <a:rPr lang="it-IT" sz="1600" dirty="0" smtClean="0">
                <a:latin typeface="CMR12"/>
              </a:rPr>
              <a:t>Spavone et al.; </a:t>
            </a:r>
            <a:r>
              <a:rPr lang="it-IT" dirty="0" smtClean="0">
                <a:latin typeface="CMR12"/>
              </a:rPr>
              <a:t>A&amp;A </a:t>
            </a:r>
            <a:r>
              <a:rPr lang="it-IT" dirty="0" err="1" smtClean="0">
                <a:latin typeface="CMR12"/>
              </a:rPr>
              <a:t>submitted</a:t>
            </a:r>
            <a:endParaRPr lang="it-IT" sz="1050" dirty="0">
              <a:latin typeface="CMR8"/>
            </a:endParaRPr>
          </a:p>
        </p:txBody>
      </p:sp>
    </p:spTree>
    <p:extLst>
      <p:ext uri="{BB962C8B-B14F-4D97-AF65-F5344CB8AC3E}">
        <p14:creationId xmlns:p14="http://schemas.microsoft.com/office/powerpoint/2010/main" val="5020828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7939" t="29328" r="13473" b="11610"/>
          <a:stretch/>
        </p:blipFill>
        <p:spPr>
          <a:xfrm>
            <a:off x="243324" y="2420888"/>
            <a:ext cx="8640960" cy="3651110"/>
          </a:xfrm>
          <a:prstGeom prst="rect">
            <a:avLst/>
          </a:prstGeom>
        </p:spPr>
      </p:pic>
      <p:sp>
        <p:nvSpPr>
          <p:cNvPr id="3" name="Rettangolo 2"/>
          <p:cNvSpPr/>
          <p:nvPr/>
        </p:nvSpPr>
        <p:spPr>
          <a:xfrm>
            <a:off x="-16391" y="44624"/>
            <a:ext cx="9160391" cy="646331"/>
          </a:xfrm>
          <a:prstGeom prst="rect">
            <a:avLst/>
          </a:prstGeom>
        </p:spPr>
        <p:txBody>
          <a:bodyPr wrap="square">
            <a:spAutoFit/>
          </a:bodyPr>
          <a:lstStyle/>
          <a:p>
            <a:pPr algn="ctr"/>
            <a:r>
              <a:rPr lang="en-US" dirty="0">
                <a:latin typeface="CMBX12"/>
              </a:rPr>
              <a:t>On the outer photometric halos of bright early type </a:t>
            </a:r>
            <a:r>
              <a:rPr lang="en-US" dirty="0" smtClean="0">
                <a:latin typeface="CMBX12"/>
              </a:rPr>
              <a:t>galaxies</a:t>
            </a:r>
          </a:p>
          <a:p>
            <a:pPr algn="ctr"/>
            <a:r>
              <a:rPr lang="it-IT" sz="1600" dirty="0" smtClean="0">
                <a:latin typeface="CMR12"/>
              </a:rPr>
              <a:t>Massimo Capaccioli, </a:t>
            </a:r>
            <a:r>
              <a:rPr lang="it-IT" sz="1600" dirty="0">
                <a:latin typeface="CMR12"/>
              </a:rPr>
              <a:t>Marilena </a:t>
            </a:r>
            <a:r>
              <a:rPr lang="it-IT" sz="1600" dirty="0" smtClean="0">
                <a:latin typeface="CMR12"/>
              </a:rPr>
              <a:t>Spavone et al.; </a:t>
            </a:r>
            <a:r>
              <a:rPr lang="it-IT" dirty="0" smtClean="0">
                <a:latin typeface="CMR12"/>
              </a:rPr>
              <a:t>A&amp;A </a:t>
            </a:r>
            <a:r>
              <a:rPr lang="it-IT" dirty="0" err="1" smtClean="0">
                <a:latin typeface="CMR12"/>
              </a:rPr>
              <a:t>submitted</a:t>
            </a:r>
            <a:endParaRPr lang="it-IT" sz="1050" dirty="0">
              <a:latin typeface="CMR8"/>
            </a:endParaRPr>
          </a:p>
        </p:txBody>
      </p:sp>
      <p:sp>
        <p:nvSpPr>
          <p:cNvPr id="4" name="CasellaDiTesto 3"/>
          <p:cNvSpPr txBox="1"/>
          <p:nvPr/>
        </p:nvSpPr>
        <p:spPr>
          <a:xfrm>
            <a:off x="755576" y="2103239"/>
            <a:ext cx="8128708" cy="461665"/>
          </a:xfrm>
          <a:prstGeom prst="rect">
            <a:avLst/>
          </a:prstGeom>
          <a:noFill/>
        </p:spPr>
        <p:txBody>
          <a:bodyPr wrap="square" rtlCol="0">
            <a:spAutoFit/>
          </a:bodyPr>
          <a:lstStyle/>
          <a:p>
            <a:r>
              <a:rPr lang="it-IT" sz="2400" dirty="0" smtClean="0">
                <a:solidFill>
                  <a:srgbClr val="FF0000"/>
                </a:solidFill>
              </a:rPr>
              <a:t>Extended </a:t>
            </a:r>
            <a:r>
              <a:rPr lang="it-IT" sz="2400" dirty="0" err="1" smtClean="0">
                <a:solidFill>
                  <a:srgbClr val="FF0000"/>
                </a:solidFill>
              </a:rPr>
              <a:t>bulge</a:t>
            </a:r>
            <a:r>
              <a:rPr lang="it-IT" sz="2400" dirty="0" smtClean="0">
                <a:solidFill>
                  <a:srgbClr val="FF0000"/>
                </a:solidFill>
              </a:rPr>
              <a:t>            Inner </a:t>
            </a:r>
            <a:r>
              <a:rPr lang="it-IT" sz="2400" dirty="0" err="1" smtClean="0">
                <a:solidFill>
                  <a:srgbClr val="FF0000"/>
                </a:solidFill>
              </a:rPr>
              <a:t>halo</a:t>
            </a:r>
            <a:r>
              <a:rPr lang="it-IT" sz="2400" dirty="0" smtClean="0">
                <a:solidFill>
                  <a:srgbClr val="FF0000"/>
                </a:solidFill>
              </a:rPr>
              <a:t>                  Outer </a:t>
            </a:r>
            <a:r>
              <a:rPr lang="it-IT" sz="2400" dirty="0" err="1" smtClean="0">
                <a:solidFill>
                  <a:srgbClr val="FF0000"/>
                </a:solidFill>
              </a:rPr>
              <a:t>halo</a:t>
            </a:r>
            <a:endParaRPr lang="it-IT" sz="2400" dirty="0">
              <a:solidFill>
                <a:srgbClr val="FF0000"/>
              </a:solidFill>
            </a:endParaRPr>
          </a:p>
        </p:txBody>
      </p:sp>
      <p:sp>
        <p:nvSpPr>
          <p:cNvPr id="5" name="CasellaDiTesto 4"/>
          <p:cNvSpPr txBox="1"/>
          <p:nvPr/>
        </p:nvSpPr>
        <p:spPr>
          <a:xfrm>
            <a:off x="0" y="1383159"/>
            <a:ext cx="9144000" cy="461665"/>
          </a:xfrm>
          <a:prstGeom prst="rect">
            <a:avLst/>
          </a:prstGeom>
          <a:noFill/>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Outer </a:t>
            </a:r>
            <a:r>
              <a:rPr lang="it-IT" sz="2400" dirty="0" err="1" smtClean="0">
                <a:latin typeface="Times New Roman" panose="02020603050405020304" pitchFamily="18" charset="0"/>
                <a:cs typeface="Times New Roman" panose="02020603050405020304" pitchFamily="18" charset="0"/>
              </a:rPr>
              <a:t>halo</a:t>
            </a:r>
            <a:r>
              <a:rPr lang="it-IT" sz="2400" dirty="0" smtClean="0">
                <a:latin typeface="Times New Roman" panose="02020603050405020304" pitchFamily="18" charset="0"/>
                <a:cs typeface="Times New Roman" panose="02020603050405020304" pitchFamily="18" charset="0"/>
              </a:rPr>
              <a:t> </a:t>
            </a:r>
            <a:r>
              <a:rPr lang="it-IT" sz="2400" dirty="0" err="1" smtClean="0">
                <a:latin typeface="Times New Roman" panose="02020603050405020304" pitchFamily="18" charset="0"/>
                <a:cs typeface="Times New Roman" panose="02020603050405020304" pitchFamily="18" charset="0"/>
              </a:rPr>
              <a:t>gradient</a:t>
            </a:r>
            <a:r>
              <a:rPr lang="it-IT" sz="2400" dirty="0" smtClean="0">
                <a:latin typeface="Times New Roman" panose="02020603050405020304" pitchFamily="18" charset="0"/>
                <a:cs typeface="Times New Roman" panose="02020603050405020304" pitchFamily="18" charset="0"/>
              </a:rPr>
              <a:t> </a:t>
            </a:r>
            <a:r>
              <a:rPr lang="it-IT" sz="2400" dirty="0" err="1" smtClean="0">
                <a:latin typeface="Times New Roman" panose="02020603050405020304" pitchFamily="18" charset="0"/>
                <a:cs typeface="Times New Roman" panose="02020603050405020304" pitchFamily="18" charset="0"/>
              </a:rPr>
              <a:t>correlates</a:t>
            </a:r>
            <a:r>
              <a:rPr lang="it-IT" sz="2400" dirty="0" smtClean="0">
                <a:latin typeface="Times New Roman" panose="02020603050405020304" pitchFamily="18" charset="0"/>
                <a:cs typeface="Times New Roman" panose="02020603050405020304" pitchFamily="18" charset="0"/>
              </a:rPr>
              <a:t> with the </a:t>
            </a:r>
            <a:r>
              <a:rPr lang="it-IT" sz="2400" dirty="0" err="1" smtClean="0">
                <a:latin typeface="Times New Roman" panose="02020603050405020304" pitchFamily="18" charset="0"/>
                <a:cs typeface="Times New Roman" panose="02020603050405020304" pitchFamily="18" charset="0"/>
              </a:rPr>
              <a:t>average</a:t>
            </a:r>
            <a:r>
              <a:rPr lang="it-IT" sz="2400" dirty="0" smtClean="0">
                <a:latin typeface="Times New Roman" panose="02020603050405020304" pitchFamily="18" charset="0"/>
                <a:cs typeface="Times New Roman" panose="02020603050405020304" pitchFamily="18" charset="0"/>
              </a:rPr>
              <a:t> </a:t>
            </a:r>
            <a:r>
              <a:rPr lang="it-IT" sz="2400" dirty="0" err="1" smtClean="0">
                <a:latin typeface="Times New Roman" panose="02020603050405020304" pitchFamily="18" charset="0"/>
                <a:cs typeface="Times New Roman" panose="02020603050405020304" pitchFamily="18" charset="0"/>
              </a:rPr>
              <a:t>surface</a:t>
            </a:r>
            <a:r>
              <a:rPr lang="it-IT" sz="2400" dirty="0" smtClean="0">
                <a:latin typeface="Times New Roman" panose="02020603050405020304" pitchFamily="18" charset="0"/>
                <a:cs typeface="Times New Roman" panose="02020603050405020304" pitchFamily="18" charset="0"/>
              </a:rPr>
              <a:t> </a:t>
            </a:r>
            <a:r>
              <a:rPr lang="it-IT" sz="2400" dirty="0" err="1" smtClean="0">
                <a:latin typeface="Times New Roman" panose="02020603050405020304" pitchFamily="18" charset="0"/>
                <a:cs typeface="Times New Roman" panose="02020603050405020304" pitchFamily="18" charset="0"/>
              </a:rPr>
              <a:t>brightness</a:t>
            </a:r>
            <a:endParaRPr lang="it-I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44996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3474" t="23422" r="48893" b="9641"/>
          <a:stretch/>
        </p:blipFill>
        <p:spPr>
          <a:xfrm>
            <a:off x="1808312" y="1484784"/>
            <a:ext cx="5211960" cy="5211959"/>
          </a:xfrm>
          <a:prstGeom prst="rect">
            <a:avLst/>
          </a:prstGeom>
        </p:spPr>
      </p:pic>
      <p:sp>
        <p:nvSpPr>
          <p:cNvPr id="4" name="Rettangolo 3"/>
          <p:cNvSpPr/>
          <p:nvPr/>
        </p:nvSpPr>
        <p:spPr>
          <a:xfrm>
            <a:off x="-16391" y="44624"/>
            <a:ext cx="9160391" cy="646331"/>
          </a:xfrm>
          <a:prstGeom prst="rect">
            <a:avLst/>
          </a:prstGeom>
        </p:spPr>
        <p:txBody>
          <a:bodyPr wrap="square">
            <a:spAutoFit/>
          </a:bodyPr>
          <a:lstStyle/>
          <a:p>
            <a:pPr algn="ctr"/>
            <a:r>
              <a:rPr lang="en-US" dirty="0">
                <a:latin typeface="CMBX12"/>
              </a:rPr>
              <a:t>On the outer photometric halos of bright early type </a:t>
            </a:r>
            <a:r>
              <a:rPr lang="en-US" dirty="0" smtClean="0">
                <a:latin typeface="CMBX12"/>
              </a:rPr>
              <a:t>galaxies</a:t>
            </a:r>
          </a:p>
          <a:p>
            <a:pPr algn="ctr"/>
            <a:r>
              <a:rPr lang="it-IT" sz="1600" dirty="0" smtClean="0">
                <a:latin typeface="CMR12"/>
              </a:rPr>
              <a:t>Massimo Capaccioli, </a:t>
            </a:r>
            <a:r>
              <a:rPr lang="it-IT" sz="1600" dirty="0">
                <a:latin typeface="CMR12"/>
              </a:rPr>
              <a:t>Marilena </a:t>
            </a:r>
            <a:r>
              <a:rPr lang="it-IT" sz="1600" dirty="0" smtClean="0">
                <a:latin typeface="CMR12"/>
              </a:rPr>
              <a:t>Spavone et al.; </a:t>
            </a:r>
            <a:r>
              <a:rPr lang="it-IT" dirty="0" smtClean="0">
                <a:latin typeface="CMR12"/>
              </a:rPr>
              <a:t>A&amp;A </a:t>
            </a:r>
            <a:r>
              <a:rPr lang="it-IT" dirty="0" err="1" smtClean="0">
                <a:latin typeface="CMR12"/>
              </a:rPr>
              <a:t>submitted</a:t>
            </a:r>
            <a:endParaRPr lang="it-IT" sz="1050" dirty="0">
              <a:latin typeface="CMR8"/>
            </a:endParaRPr>
          </a:p>
        </p:txBody>
      </p:sp>
      <p:sp>
        <p:nvSpPr>
          <p:cNvPr id="5" name="CasellaDiTesto 4"/>
          <p:cNvSpPr txBox="1"/>
          <p:nvPr/>
        </p:nvSpPr>
        <p:spPr>
          <a:xfrm>
            <a:off x="0" y="951111"/>
            <a:ext cx="9144000" cy="461665"/>
          </a:xfrm>
          <a:prstGeom prst="rect">
            <a:avLst/>
          </a:prstGeom>
          <a:noFill/>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Inner and </a:t>
            </a:r>
            <a:r>
              <a:rPr lang="it-IT" sz="2400" dirty="0" err="1" smtClean="0">
                <a:latin typeface="Times New Roman" panose="02020603050405020304" pitchFamily="18" charset="0"/>
                <a:cs typeface="Times New Roman" panose="02020603050405020304" pitchFamily="18" charset="0"/>
              </a:rPr>
              <a:t>outer</a:t>
            </a:r>
            <a:r>
              <a:rPr lang="it-IT" sz="2400" dirty="0" smtClean="0">
                <a:latin typeface="Times New Roman" panose="02020603050405020304" pitchFamily="18" charset="0"/>
                <a:cs typeface="Times New Roman" panose="02020603050405020304" pitchFamily="18" charset="0"/>
              </a:rPr>
              <a:t> </a:t>
            </a:r>
            <a:r>
              <a:rPr lang="it-IT" sz="2400" dirty="0" err="1" smtClean="0">
                <a:latin typeface="Times New Roman" panose="02020603050405020304" pitchFamily="18" charset="0"/>
                <a:cs typeface="Times New Roman" panose="02020603050405020304" pitchFamily="18" charset="0"/>
              </a:rPr>
              <a:t>cuts</a:t>
            </a:r>
            <a:r>
              <a:rPr lang="it-IT" sz="2400" dirty="0" smtClean="0">
                <a:latin typeface="Times New Roman" panose="02020603050405020304" pitchFamily="18" charset="0"/>
                <a:cs typeface="Times New Roman" panose="02020603050405020304" pitchFamily="18" charset="0"/>
              </a:rPr>
              <a:t>-off in </a:t>
            </a:r>
            <a:r>
              <a:rPr lang="it-IT" sz="2400" dirty="0" err="1" smtClean="0">
                <a:latin typeface="Times New Roman" panose="02020603050405020304" pitchFamily="18" charset="0"/>
                <a:cs typeface="Times New Roman" panose="02020603050405020304" pitchFamily="18" charset="0"/>
              </a:rPr>
              <a:t>size</a:t>
            </a:r>
            <a:endParaRPr lang="it-I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13118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uppo 9"/>
          <p:cNvGrpSpPr>
            <a:grpSpLocks/>
          </p:cNvGrpSpPr>
          <p:nvPr/>
        </p:nvGrpSpPr>
        <p:grpSpPr bwMode="auto">
          <a:xfrm>
            <a:off x="250825" y="2952750"/>
            <a:ext cx="7572375" cy="3571875"/>
            <a:chOff x="1071538" y="3357562"/>
            <a:chExt cx="6500858" cy="2928958"/>
          </a:xfrm>
        </p:grpSpPr>
        <p:pic>
          <p:nvPicPr>
            <p:cNvPr id="97290" name="Picture 4" descr="C:\Users\massimo\AppData\Roaming\PixelMetrics\CaptureWiz\Temp\15.jpg"/>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b="38806"/>
            <a:stretch>
              <a:fillRect/>
            </a:stretch>
          </p:blipFill>
          <p:spPr bwMode="auto">
            <a:xfrm>
              <a:off x="1142976" y="3357562"/>
              <a:ext cx="6283414" cy="29289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ttangolo 5"/>
            <p:cNvSpPr/>
            <p:nvPr/>
          </p:nvSpPr>
          <p:spPr>
            <a:xfrm>
              <a:off x="1071538" y="5428661"/>
              <a:ext cx="6500858" cy="6430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sp>
        <p:nvSpPr>
          <p:cNvPr id="7" name="CasellaDiTesto 6"/>
          <p:cNvSpPr txBox="1"/>
          <p:nvPr/>
        </p:nvSpPr>
        <p:spPr>
          <a:xfrm>
            <a:off x="179388" y="116632"/>
            <a:ext cx="8785225" cy="584200"/>
          </a:xfrm>
          <a:prstGeom prst="rect">
            <a:avLst/>
          </a:prstGeom>
          <a:solidFill>
            <a:schemeClr val="bg1">
              <a:lumMod val="95000"/>
            </a:schemeClr>
          </a:solidFill>
          <a:ln>
            <a:solidFill>
              <a:schemeClr val="tx1"/>
            </a:solidFill>
          </a:ln>
        </p:spPr>
        <p:txBody>
          <a:bodyPr>
            <a:spAutoFit/>
          </a:bodyPr>
          <a:lstStyle/>
          <a:p>
            <a:pPr algn="ctr" eaLnBrk="1" hangingPunct="1">
              <a:defRPr/>
            </a:pPr>
            <a:r>
              <a:rPr lang="it-IT" sz="3200" dirty="0">
                <a:latin typeface="Times New Roman" pitchFamily="18" charset="0"/>
                <a:cs typeface="Times New Roman" pitchFamily="18" charset="0"/>
              </a:rPr>
              <a:t>ICL: no </a:t>
            </a:r>
            <a:r>
              <a:rPr lang="it-IT" sz="3200" dirty="0" err="1">
                <a:latin typeface="Times New Roman" pitchFamily="18" charset="0"/>
                <a:cs typeface="Times New Roman" pitchFamily="18" charset="0"/>
              </a:rPr>
              <a:t>good</a:t>
            </a:r>
            <a:r>
              <a:rPr lang="it-IT" sz="3200" dirty="0">
                <a:latin typeface="Times New Roman" pitchFamily="18" charset="0"/>
                <a:cs typeface="Times New Roman" pitchFamily="18" charset="0"/>
              </a:rPr>
              <a:t> for Dark </a:t>
            </a:r>
            <a:r>
              <a:rPr lang="it-IT" sz="3200" dirty="0" err="1">
                <a:latin typeface="Times New Roman" pitchFamily="18" charset="0"/>
                <a:cs typeface="Times New Roman" pitchFamily="18" charset="0"/>
              </a:rPr>
              <a:t>Matter</a:t>
            </a:r>
            <a:endParaRPr lang="it-IT" sz="3200" dirty="0">
              <a:latin typeface="Times New Roman" pitchFamily="18" charset="0"/>
              <a:cs typeface="Times New Roman" pitchFamily="18" charset="0"/>
            </a:endParaRPr>
          </a:p>
        </p:txBody>
      </p:sp>
      <p:grpSp>
        <p:nvGrpSpPr>
          <p:cNvPr id="97284" name="Gruppo 8"/>
          <p:cNvGrpSpPr>
            <a:grpSpLocks/>
          </p:cNvGrpSpPr>
          <p:nvPr/>
        </p:nvGrpSpPr>
        <p:grpSpPr bwMode="auto">
          <a:xfrm>
            <a:off x="395288" y="1166813"/>
            <a:ext cx="7356475" cy="1606550"/>
            <a:chOff x="806705" y="1571612"/>
            <a:chExt cx="7356768" cy="1606023"/>
          </a:xfrm>
        </p:grpSpPr>
        <p:grpSp>
          <p:nvGrpSpPr>
            <p:cNvPr id="97286" name="Gruppo 3"/>
            <p:cNvGrpSpPr>
              <a:grpSpLocks/>
            </p:cNvGrpSpPr>
            <p:nvPr/>
          </p:nvGrpSpPr>
          <p:grpSpPr bwMode="auto">
            <a:xfrm>
              <a:off x="806705" y="1571612"/>
              <a:ext cx="7356768" cy="1606023"/>
              <a:chOff x="378077" y="285700"/>
              <a:chExt cx="8137084" cy="1891779"/>
            </a:xfrm>
          </p:grpSpPr>
          <p:pic>
            <p:nvPicPr>
              <p:cNvPr id="97288" name="Picture 2" descr="C:\Users\massimo\AppData\Roaming\PixelMetrics\CaptureWiz\Temp\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77" y="357166"/>
                <a:ext cx="8123013" cy="182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6156916" y="285700"/>
                <a:ext cx="2358245" cy="4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pic>
          <p:nvPicPr>
            <p:cNvPr id="97287" name="Picture 2" descr="C:\Users\massimo\AppData\Roaming\PixelMetrics\CaptureWiz\Temp\14.jpg"/>
            <p:cNvPicPr>
              <a:picLocks noChangeAspect="1" noChangeArrowheads="1"/>
            </p:cNvPicPr>
            <p:nvPr/>
          </p:nvPicPr>
          <p:blipFill>
            <a:blip r:embed="rId4">
              <a:extLst>
                <a:ext uri="{28A0092B-C50C-407E-A947-70E740481C1C}">
                  <a14:useLocalDpi xmlns:a14="http://schemas.microsoft.com/office/drawing/2010/main" val="0"/>
                </a:ext>
              </a:extLst>
            </a:blip>
            <a:srcRect r="58173" b="84335"/>
            <a:stretch>
              <a:fillRect/>
            </a:stretch>
          </p:blipFill>
          <p:spPr bwMode="auto">
            <a:xfrm>
              <a:off x="806705" y="1571612"/>
              <a:ext cx="4521914" cy="57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CasellaDiTesto 1"/>
          <p:cNvSpPr txBox="1"/>
          <p:nvPr/>
        </p:nvSpPr>
        <p:spPr>
          <a:xfrm>
            <a:off x="395288" y="1412776"/>
            <a:ext cx="5544864" cy="338554"/>
          </a:xfrm>
          <a:prstGeom prst="rect">
            <a:avLst/>
          </a:prstGeom>
          <a:solidFill>
            <a:schemeClr val="bg1"/>
          </a:solidFill>
        </p:spPr>
        <p:txBody>
          <a:bodyPr wrap="square" rtlCol="0">
            <a:spAutoFit/>
          </a:bodyPr>
          <a:lstStyle/>
          <a:p>
            <a:r>
              <a:rPr lang="it-IT" sz="1600" dirty="0" smtClean="0"/>
              <a:t>Mont. </a:t>
            </a:r>
            <a:r>
              <a:rPr lang="it-IT" sz="1600" dirty="0" err="1" smtClean="0"/>
              <a:t>Not</a:t>
            </a:r>
            <a:r>
              <a:rPr lang="it-IT" sz="1600" dirty="0" smtClean="0"/>
              <a:t>. R. </a:t>
            </a:r>
            <a:r>
              <a:rPr lang="it-IT" sz="1600" dirty="0" err="1" smtClean="0"/>
              <a:t>Astron</a:t>
            </a:r>
            <a:r>
              <a:rPr lang="it-IT" sz="1600" dirty="0" smtClean="0"/>
              <a:t>. </a:t>
            </a:r>
            <a:r>
              <a:rPr lang="it-IT" sz="1600" dirty="0" err="1" smtClean="0"/>
              <a:t>Soc</a:t>
            </a:r>
            <a:r>
              <a:rPr lang="it-IT" sz="1600" dirty="0" smtClean="0"/>
              <a:t>. 358, 949-967 (2005)</a:t>
            </a:r>
            <a:endParaRPr lang="it-IT" sz="1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8080A"/>
        </a:solidFill>
        <a:effectLst/>
      </p:bgPr>
    </p:bg>
    <p:spTree>
      <p:nvGrpSpPr>
        <p:cNvPr id="1" name=""/>
        <p:cNvGrpSpPr/>
        <p:nvPr/>
      </p:nvGrpSpPr>
      <p:grpSpPr>
        <a:xfrm>
          <a:off x="0" y="0"/>
          <a:ext cx="0" cy="0"/>
          <a:chOff x="0" y="0"/>
          <a:chExt cx="0" cy="0"/>
        </a:xfrm>
      </p:grpSpPr>
      <p:pic>
        <p:nvPicPr>
          <p:cNvPr id="55300" name="Immagine 3"/>
          <p:cNvPicPr>
            <a:picLocks noChangeAspect="1"/>
          </p:cNvPicPr>
          <p:nvPr/>
        </p:nvPicPr>
        <p:blipFill>
          <a:blip r:embed="rId2" cstate="print">
            <a:extLst>
              <a:ext uri="{28A0092B-C50C-407E-A947-70E740481C1C}">
                <a14:useLocalDpi xmlns:a14="http://schemas.microsoft.com/office/drawing/2010/main" val="0"/>
              </a:ext>
            </a:extLst>
          </a:blip>
          <a:srcRect t="2895" b="2943"/>
          <a:stretch>
            <a:fillRect/>
          </a:stretch>
        </p:blipFill>
        <p:spPr bwMode="auto">
          <a:xfrm>
            <a:off x="-7938" y="1796604"/>
            <a:ext cx="9151938" cy="508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ttangolo 1"/>
          <p:cNvSpPr>
            <a:spLocks noChangeArrowheads="1"/>
          </p:cNvSpPr>
          <p:nvPr/>
        </p:nvSpPr>
        <p:spPr bwMode="auto">
          <a:xfrm>
            <a:off x="0" y="96520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r>
              <a:rPr lang="en-US" altLang="it-IT" sz="2800" dirty="0">
                <a:solidFill>
                  <a:srgbClr val="FFFFFF"/>
                </a:solidFill>
                <a:latin typeface="Times New Roman" panose="02020603050405020304" pitchFamily="18" charset="0"/>
                <a:cs typeface="Times New Roman" panose="02020603050405020304" pitchFamily="18" charset="0"/>
              </a:rPr>
              <a:t>Stars </a:t>
            </a:r>
            <a:r>
              <a:rPr lang="en-US" altLang="it-IT" sz="2800" dirty="0" smtClean="0">
                <a:solidFill>
                  <a:srgbClr val="FFFFFF"/>
                </a:solidFill>
                <a:latin typeface="Times New Roman" panose="02020603050405020304" pitchFamily="18" charset="0"/>
                <a:cs typeface="Times New Roman" panose="02020603050405020304" pitchFamily="18" charset="0"/>
              </a:rPr>
              <a:t>produce floods of </a:t>
            </a:r>
            <a:r>
              <a:rPr lang="en-US" altLang="it-IT" sz="2800" dirty="0">
                <a:solidFill>
                  <a:srgbClr val="FFFFFF"/>
                </a:solidFill>
                <a:latin typeface="Times New Roman" panose="02020603050405020304" pitchFamily="18" charset="0"/>
                <a:cs typeface="Times New Roman" panose="02020603050405020304" pitchFamily="18" charset="0"/>
              </a:rPr>
              <a:t>energy, from radio to </a:t>
            </a:r>
            <a:r>
              <a:rPr lang="en-US" altLang="it-IT" sz="2800" dirty="0" smtClean="0">
                <a:solidFill>
                  <a:srgbClr val="FFFFFF"/>
                </a:solidFill>
                <a:latin typeface="Times New Roman" panose="02020603050405020304" pitchFamily="18" charset="0"/>
                <a:cs typeface="Times New Roman" panose="02020603050405020304" pitchFamily="18" charset="0"/>
              </a:rPr>
              <a:t>X-rays</a:t>
            </a:r>
            <a:r>
              <a:rPr lang="en-US" altLang="it-IT" sz="2800" dirty="0">
                <a:solidFill>
                  <a:srgbClr val="FFFFFF"/>
                </a:solidFill>
                <a:latin typeface="Times New Roman" panose="02020603050405020304" pitchFamily="18" charset="0"/>
                <a:cs typeface="Times New Roman" panose="02020603050405020304" pitchFamily="18" charset="0"/>
              </a:rPr>
              <a:t>, </a:t>
            </a:r>
            <a:endParaRPr lang="en-US" altLang="it-IT" sz="2800" dirty="0" smtClean="0">
              <a:solidFill>
                <a:srgbClr val="FFFFFF"/>
              </a:solidFill>
              <a:latin typeface="Times New Roman" panose="02020603050405020304" pitchFamily="18" charset="0"/>
              <a:cs typeface="Times New Roman" panose="02020603050405020304" pitchFamily="18" charset="0"/>
            </a:endParaRPr>
          </a:p>
          <a:p>
            <a:pPr algn="ctr">
              <a:spcBef>
                <a:spcPct val="0"/>
              </a:spcBef>
              <a:buClrTx/>
              <a:buSzTx/>
              <a:buFontTx/>
              <a:buNone/>
            </a:pPr>
            <a:r>
              <a:rPr lang="en-US" altLang="it-IT" sz="2800" dirty="0" smtClean="0">
                <a:solidFill>
                  <a:srgbClr val="FFFFFF"/>
                </a:solidFill>
                <a:latin typeface="Times New Roman" panose="02020603050405020304" pitchFamily="18" charset="0"/>
                <a:cs typeface="Times New Roman" panose="02020603050405020304" pitchFamily="18" charset="0"/>
              </a:rPr>
              <a:t>which </a:t>
            </a:r>
            <a:r>
              <a:rPr lang="en-US" altLang="it-IT" sz="2800" dirty="0">
                <a:solidFill>
                  <a:srgbClr val="FFFFFF"/>
                </a:solidFill>
                <a:latin typeface="Times New Roman" panose="02020603050405020304" pitchFamily="18" charset="0"/>
                <a:cs typeface="Times New Roman" panose="02020603050405020304" pitchFamily="18" charset="0"/>
              </a:rPr>
              <a:t>streaks across the universe at </a:t>
            </a:r>
            <a:r>
              <a:rPr lang="en-US" altLang="it-IT" sz="2800" i="1" dirty="0">
                <a:solidFill>
                  <a:srgbClr val="FFFFFF"/>
                </a:solidFill>
                <a:latin typeface="Times New Roman" panose="02020603050405020304" pitchFamily="18" charset="0"/>
                <a:cs typeface="Times New Roman" panose="02020603050405020304" pitchFamily="18" charset="0"/>
              </a:rPr>
              <a:t>c</a:t>
            </a:r>
            <a:r>
              <a:rPr lang="en-US" altLang="it-IT" sz="2800" dirty="0">
                <a:solidFill>
                  <a:srgbClr val="FFFFFF"/>
                </a:solidFill>
                <a:latin typeface="Times New Roman" panose="02020603050405020304" pitchFamily="18" charset="0"/>
                <a:cs typeface="Times New Roman" panose="02020603050405020304" pitchFamily="18" charset="0"/>
              </a:rPr>
              <a:t>.</a:t>
            </a:r>
          </a:p>
        </p:txBody>
      </p:sp>
      <p:sp>
        <p:nvSpPr>
          <p:cNvPr id="54275" name="CasellaDiTesto 3"/>
          <p:cNvSpPr txBox="1">
            <a:spLocks noChangeArrowheads="1"/>
          </p:cNvSpPr>
          <p:nvPr/>
        </p:nvSpPr>
        <p:spPr bwMode="auto">
          <a:xfrm>
            <a:off x="250825" y="198438"/>
            <a:ext cx="8713788" cy="646112"/>
          </a:xfrm>
          <a:prstGeom prst="rect">
            <a:avLst/>
          </a:prstGeom>
          <a:solidFill>
            <a:schemeClr val="tx1">
              <a:lumMod val="50000"/>
            </a:schemeClr>
          </a:solidFill>
          <a:ln w="9525">
            <a:solidFill>
              <a:schemeClr val="tx1">
                <a:lumMod val="50000"/>
                <a:lumOff val="50000"/>
              </a:schemeClr>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eaLnBrk="1" hangingPunct="1">
              <a:spcBef>
                <a:spcPct val="0"/>
              </a:spcBef>
              <a:buClrTx/>
              <a:buSzTx/>
              <a:buFontTx/>
              <a:buNone/>
              <a:defRPr/>
            </a:pPr>
            <a:r>
              <a:rPr lang="en-US" altLang="it-IT" sz="3600" dirty="0" smtClean="0">
                <a:solidFill>
                  <a:srgbClr val="FFFFFF"/>
                </a:solidFill>
                <a:latin typeface="Times New Roman" panose="02020603050405020304" pitchFamily="18" charset="0"/>
                <a:cs typeface="Times New Roman" panose="02020603050405020304" pitchFamily="18" charset="0"/>
              </a:rPr>
              <a:t>The wealth of preys and predators </a:t>
            </a:r>
          </a:p>
        </p:txBody>
      </p:sp>
    </p:spTree>
    <p:extLst>
      <p:ext uri="{BB962C8B-B14F-4D97-AF65-F5344CB8AC3E}">
        <p14:creationId xmlns:p14="http://schemas.microsoft.com/office/powerpoint/2010/main" val="11250401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http://articles.adsabs.harvard.edu/cgi-bin/t2png?bg=%23FFFFFF&amp;/seri/ApJ../0086/600/0000237.000&amp;db_key=AST&amp;bits=4&amp;res=100&amp;filetype=.gif"/>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5239" t="73305" r="79905" b="25237"/>
          <a:stretch/>
        </p:blipFill>
        <p:spPr bwMode="auto">
          <a:xfrm>
            <a:off x="422370" y="5087938"/>
            <a:ext cx="8182077" cy="158142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9330" name="Picture 4" descr="C:\Users\massimo\AppData\Roaming\PixelMetrics\CaptureWiz\Temp\7.jpg"/>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75742"/>
          <a:stretch>
            <a:fillRect/>
          </a:stretch>
        </p:blipFill>
        <p:spPr bwMode="auto">
          <a:xfrm>
            <a:off x="471488" y="5214938"/>
            <a:ext cx="8101012"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CasellaDiTesto 28"/>
          <p:cNvSpPr txBox="1"/>
          <p:nvPr/>
        </p:nvSpPr>
        <p:spPr>
          <a:xfrm>
            <a:off x="179388" y="116632"/>
            <a:ext cx="8713787" cy="646112"/>
          </a:xfrm>
          <a:prstGeom prst="rect">
            <a:avLst/>
          </a:prstGeom>
          <a:solidFill>
            <a:schemeClr val="bg1">
              <a:lumMod val="95000"/>
            </a:schemeClr>
          </a:solidFill>
          <a:ln>
            <a:solidFill>
              <a:schemeClr val="tx1"/>
            </a:solidFill>
          </a:ln>
        </p:spPr>
        <p:txBody>
          <a:bodyPr>
            <a:spAutoFit/>
          </a:bodyPr>
          <a:lstStyle/>
          <a:p>
            <a:pPr algn="ctr" eaLnBrk="1" hangingPunct="1">
              <a:defRPr/>
            </a:pPr>
            <a:r>
              <a:rPr lang="it-IT" sz="3600" dirty="0">
                <a:latin typeface="Times New Roman" pitchFamily="18" charset="0"/>
                <a:cs typeface="Times New Roman" pitchFamily="18" charset="0"/>
              </a:rPr>
              <a:t>Zwicky’s survey </a:t>
            </a:r>
            <a:r>
              <a:rPr lang="en-US" sz="3600" dirty="0">
                <a:latin typeface="Times New Roman" pitchFamily="18" charset="0"/>
                <a:cs typeface="Times New Roman" pitchFamily="18" charset="0"/>
              </a:rPr>
              <a:t>program</a:t>
            </a:r>
          </a:p>
        </p:txBody>
      </p:sp>
      <p:pic>
        <p:nvPicPr>
          <p:cNvPr id="100356" name="Picture 11" descr="http://www.astro.caltech.edu/palomar/about/telescopes/images/ZwickyP18.jpg"/>
          <p:cNvPicPr>
            <a:picLocks noChangeAspect="1" noChangeArrowheads="1"/>
          </p:cNvPicPr>
          <p:nvPr/>
        </p:nvPicPr>
        <p:blipFill>
          <a:blip r:embed="rId5"/>
          <a:srcRect/>
          <a:stretch>
            <a:fillRect/>
          </a:stretch>
        </p:blipFill>
        <p:spPr bwMode="auto">
          <a:xfrm>
            <a:off x="685800" y="1108075"/>
            <a:ext cx="4516438" cy="3852863"/>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30" name="Connettore 1 29"/>
          <p:cNvCxnSpPr/>
          <p:nvPr/>
        </p:nvCxnSpPr>
        <p:spPr bwMode="auto">
          <a:xfrm>
            <a:off x="4286250" y="5500688"/>
            <a:ext cx="4000500"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ttore 1 31"/>
          <p:cNvCxnSpPr/>
          <p:nvPr/>
        </p:nvCxnSpPr>
        <p:spPr bwMode="auto">
          <a:xfrm>
            <a:off x="714375" y="5856288"/>
            <a:ext cx="7572375"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ttore 1 32"/>
          <p:cNvCxnSpPr/>
          <p:nvPr/>
        </p:nvCxnSpPr>
        <p:spPr bwMode="auto">
          <a:xfrm>
            <a:off x="714375" y="6500813"/>
            <a:ext cx="58023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0363" name="CasellaDiTesto 3"/>
          <p:cNvSpPr txBox="1">
            <a:spLocks noChangeArrowheads="1"/>
          </p:cNvSpPr>
          <p:nvPr/>
        </p:nvSpPr>
        <p:spPr bwMode="auto">
          <a:xfrm>
            <a:off x="5580063" y="1916113"/>
            <a:ext cx="356393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defRPr/>
            </a:pPr>
            <a:endParaRPr lang="en-US" altLang="it-IT" sz="2800" dirty="0" smtClean="0">
              <a:latin typeface="Times New Roman" panose="02020603050405020304" pitchFamily="18" charset="0"/>
              <a:cs typeface="Times New Roman" panose="02020603050405020304" pitchFamily="18" charset="0"/>
            </a:endParaRPr>
          </a:p>
          <a:p>
            <a:pPr marL="0" indent="0" eaLnBrk="1" hangingPunct="1">
              <a:spcBef>
                <a:spcPct val="0"/>
              </a:spcBef>
              <a:buFontTx/>
              <a:buNone/>
              <a:defRPr/>
            </a:pPr>
            <a:r>
              <a:rPr lang="en-US" altLang="it-IT" sz="2800" i="1" dirty="0" smtClean="0">
                <a:latin typeface="Times New Roman" panose="02020603050405020304" pitchFamily="18" charset="0"/>
                <a:cs typeface="Times New Roman" panose="02020603050405020304" pitchFamily="18" charset="0"/>
              </a:rPr>
              <a:t>    Achievements</a:t>
            </a:r>
          </a:p>
          <a:p>
            <a:pPr marL="0" indent="0" eaLnBrk="1" hangingPunct="1">
              <a:spcBef>
                <a:spcPct val="0"/>
              </a:spcBef>
              <a:buFontTx/>
              <a:buNone/>
              <a:defRPr/>
            </a:pPr>
            <a:endParaRPr lang="en-US" altLang="it-IT" sz="1000" i="1" dirty="0" smtClean="0">
              <a:latin typeface="Times New Roman" panose="02020603050405020304" pitchFamily="18" charset="0"/>
              <a:cs typeface="Times New Roman" panose="02020603050405020304" pitchFamily="18" charset="0"/>
            </a:endParaRPr>
          </a:p>
          <a:p>
            <a:pPr eaLnBrk="1" hangingPunct="1">
              <a:spcBef>
                <a:spcPct val="0"/>
              </a:spcBef>
              <a:defRPr/>
            </a:pPr>
            <a:r>
              <a:rPr lang="en-US" altLang="it-IT" sz="2800" dirty="0" smtClean="0">
                <a:latin typeface="Times New Roman" panose="02020603050405020304" pitchFamily="18" charset="0"/>
                <a:cs typeface="Times New Roman" panose="02020603050405020304" pitchFamily="18" charset="0"/>
              </a:rPr>
              <a:t>Cluster of galaxies</a:t>
            </a:r>
          </a:p>
          <a:p>
            <a:pPr eaLnBrk="1" hangingPunct="1">
              <a:spcBef>
                <a:spcPct val="0"/>
              </a:spcBef>
              <a:defRPr/>
            </a:pPr>
            <a:r>
              <a:rPr lang="en-US" altLang="it-IT" sz="2800" dirty="0" smtClean="0">
                <a:latin typeface="Times New Roman" panose="02020603050405020304" pitchFamily="18" charset="0"/>
                <a:cs typeface="Times New Roman" panose="02020603050405020304" pitchFamily="18" charset="0"/>
              </a:rPr>
              <a:t>Novae</a:t>
            </a:r>
          </a:p>
          <a:p>
            <a:pPr eaLnBrk="1" hangingPunct="1">
              <a:spcBef>
                <a:spcPct val="0"/>
              </a:spcBef>
              <a:defRPr/>
            </a:pPr>
            <a:r>
              <a:rPr lang="en-US" altLang="it-IT" sz="2800" dirty="0" smtClean="0">
                <a:latin typeface="Times New Roman" panose="02020603050405020304" pitchFamily="18" charset="0"/>
                <a:cs typeface="Times New Roman" panose="02020603050405020304" pitchFamily="18" charset="0"/>
              </a:rPr>
              <a:t>Supernovae</a:t>
            </a:r>
          </a:p>
          <a:p>
            <a:pPr eaLnBrk="1" hangingPunct="1">
              <a:spcBef>
                <a:spcPct val="0"/>
              </a:spcBef>
              <a:defRPr/>
            </a:pPr>
            <a:r>
              <a:rPr lang="en-US" altLang="it-IT" sz="2800" dirty="0" smtClean="0">
                <a:latin typeface="Times New Roman" panose="02020603050405020304" pitchFamily="18" charset="0"/>
                <a:cs typeface="Times New Roman" panose="02020603050405020304" pitchFamily="18" charset="0"/>
              </a:rPr>
              <a:t>Compact galaxies</a:t>
            </a:r>
          </a:p>
        </p:txBody>
      </p:sp>
      <p:pic>
        <p:nvPicPr>
          <p:cNvPr id="99340" name="Immagine 11"/>
          <p:cNvPicPr>
            <a:picLocks noChangeAspect="1"/>
          </p:cNvPicPr>
          <p:nvPr/>
        </p:nvPicPr>
        <p:blipFill>
          <a:blip r:embed="rId6">
            <a:extLst>
              <a:ext uri="{28A0092B-C50C-407E-A947-70E740481C1C}">
                <a14:useLocalDpi xmlns:a14="http://schemas.microsoft.com/office/drawing/2010/main" val="0"/>
              </a:ext>
            </a:extLst>
          </a:blip>
          <a:srcRect b="25217"/>
          <a:stretch>
            <a:fillRect/>
          </a:stretch>
        </p:blipFill>
        <p:spPr bwMode="auto">
          <a:xfrm>
            <a:off x="7667625" y="322263"/>
            <a:ext cx="137477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http://articles.adsabs.harvard.edu/cgi-bin/t2png?bg=%23FFFFFF&amp;/seri/ApJ../0086/600/0000237.000&amp;db_key=AST&amp;bits=4&amp;res=100&amp;filetype=.gif"/>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5239" t="73305" r="79905" b="25237"/>
          <a:stretch/>
        </p:blipFill>
        <p:spPr bwMode="auto">
          <a:xfrm>
            <a:off x="471488" y="5199857"/>
            <a:ext cx="3668464" cy="254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 name="Picture 6" descr="http://articles.adsabs.harvard.edu/cgi-bin/t2png?bg=%23FFFFFF&amp;/seri/ApJ../0086/600/0000237.000&amp;db_key=AST&amp;bits=4&amp;res=100&amp;filetype=.gif"/>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5239" t="73305" r="79905" b="25237"/>
          <a:stretch/>
        </p:blipFill>
        <p:spPr bwMode="auto">
          <a:xfrm>
            <a:off x="6660232" y="6216650"/>
            <a:ext cx="1694780" cy="254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cxnSp>
        <p:nvCxnSpPr>
          <p:cNvPr id="34" name="Connettore 1 33"/>
          <p:cNvCxnSpPr/>
          <p:nvPr/>
        </p:nvCxnSpPr>
        <p:spPr bwMode="auto">
          <a:xfrm>
            <a:off x="685800" y="6215063"/>
            <a:ext cx="7572375"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uppo 6"/>
          <p:cNvGrpSpPr>
            <a:grpSpLocks/>
          </p:cNvGrpSpPr>
          <p:nvPr/>
        </p:nvGrpSpPr>
        <p:grpSpPr bwMode="auto">
          <a:xfrm>
            <a:off x="0" y="-49213"/>
            <a:ext cx="9144000" cy="6907213"/>
            <a:chOff x="1" y="-49455"/>
            <a:chExt cx="9144000" cy="6907455"/>
          </a:xfrm>
          <a:solidFill>
            <a:schemeClr val="tx1"/>
          </a:solidFill>
        </p:grpSpPr>
        <p:pic>
          <p:nvPicPr>
            <p:cNvPr id="100363"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4257810"/>
              <a:ext cx="9144000" cy="26001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0364" name="Immagine 3"/>
            <p:cNvPicPr>
              <a:picLocks noChangeAspect="1"/>
            </p:cNvPicPr>
            <p:nvPr/>
          </p:nvPicPr>
          <p:blipFill>
            <a:blip r:embed="rId2">
              <a:extLst>
                <a:ext uri="{28A0092B-C50C-407E-A947-70E740481C1C}">
                  <a14:useLocalDpi xmlns:a14="http://schemas.microsoft.com/office/drawing/2010/main" val="0"/>
                </a:ext>
              </a:extLst>
            </a:blip>
            <a:srcRect b="96196"/>
            <a:stretch>
              <a:fillRect/>
            </a:stretch>
          </p:blipFill>
          <p:spPr bwMode="auto">
            <a:xfrm>
              <a:off x="1" y="-49455"/>
              <a:ext cx="9144000" cy="43072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100355" name="Picture 4" descr="http://www.sdss.org/wp-content/uploads/2014/11/SDSS_telescope_n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2587625"/>
            <a:ext cx="3030538" cy="24257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0356" name="Picture 7" descr="http://lsst.org/files/image_gallery/images/telescope/full/Telescope_Side_2-fu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3713" y="241300"/>
            <a:ext cx="568801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Immagin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077913"/>
            <a:ext cx="2501900" cy="3762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0358" name="CasellaDiTesto 7"/>
          <p:cNvSpPr txBox="1">
            <a:spLocks noChangeArrowheads="1"/>
          </p:cNvSpPr>
          <p:nvPr/>
        </p:nvSpPr>
        <p:spPr bwMode="auto">
          <a:xfrm>
            <a:off x="2051050" y="1116013"/>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800">
                <a:solidFill>
                  <a:schemeClr val="bg1"/>
                </a:solidFill>
              </a:rPr>
              <a:t>VST</a:t>
            </a:r>
          </a:p>
        </p:txBody>
      </p:sp>
      <p:sp>
        <p:nvSpPr>
          <p:cNvPr id="100359" name="CasellaDiTesto 8"/>
          <p:cNvSpPr txBox="1">
            <a:spLocks noChangeArrowheads="1"/>
          </p:cNvSpPr>
          <p:nvPr/>
        </p:nvSpPr>
        <p:spPr bwMode="auto">
          <a:xfrm>
            <a:off x="6084888" y="5949950"/>
            <a:ext cx="17272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800">
                <a:solidFill>
                  <a:schemeClr val="bg1"/>
                </a:solidFill>
              </a:rPr>
              <a:t>VISTA</a:t>
            </a:r>
          </a:p>
        </p:txBody>
      </p:sp>
      <p:sp>
        <p:nvSpPr>
          <p:cNvPr id="100360" name="CasellaDiTesto 9"/>
          <p:cNvSpPr txBox="1">
            <a:spLocks noChangeArrowheads="1"/>
          </p:cNvSpPr>
          <p:nvPr/>
        </p:nvSpPr>
        <p:spPr bwMode="auto">
          <a:xfrm>
            <a:off x="4797425" y="1163638"/>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800"/>
              <a:t>LSST</a:t>
            </a:r>
          </a:p>
        </p:txBody>
      </p:sp>
      <p:sp>
        <p:nvSpPr>
          <p:cNvPr id="100361" name="CasellaDiTesto 11"/>
          <p:cNvSpPr txBox="1">
            <a:spLocks noChangeArrowheads="1"/>
          </p:cNvSpPr>
          <p:nvPr/>
        </p:nvSpPr>
        <p:spPr bwMode="auto">
          <a:xfrm>
            <a:off x="3084513" y="2095500"/>
            <a:ext cx="1728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800"/>
              <a:t>SDSS</a:t>
            </a:r>
          </a:p>
        </p:txBody>
      </p:sp>
      <p:sp>
        <p:nvSpPr>
          <p:cNvPr id="12" name="CasellaDiTesto 11"/>
          <p:cNvSpPr txBox="1"/>
          <p:nvPr/>
        </p:nvSpPr>
        <p:spPr>
          <a:xfrm>
            <a:off x="179388" y="44624"/>
            <a:ext cx="8713787" cy="646112"/>
          </a:xfrm>
          <a:prstGeom prst="rect">
            <a:avLst/>
          </a:prstGeom>
          <a:solidFill>
            <a:schemeClr val="bg1">
              <a:lumMod val="50000"/>
            </a:schemeClr>
          </a:solidFill>
          <a:ln>
            <a:solidFill>
              <a:schemeClr val="bg1"/>
            </a:solidFill>
          </a:ln>
        </p:spPr>
        <p:txBody>
          <a:bodyPr>
            <a:spAutoFit/>
          </a:bodyPr>
          <a:lstStyle/>
          <a:p>
            <a:pPr algn="ctr" eaLnBrk="1" hangingPunct="1">
              <a:defRPr/>
            </a:pPr>
            <a:r>
              <a:rPr lang="en-US" sz="3600" dirty="0">
                <a:solidFill>
                  <a:schemeClr val="bg1"/>
                </a:solidFill>
                <a:latin typeface="Times New Roman" pitchFamily="18" charset="0"/>
                <a:cs typeface="Times New Roman" pitchFamily="18" charset="0"/>
              </a:rPr>
              <a:t>Modern survey telescopes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378" name="Picture 2" descr="An artist view of the EUCLID Satellite exploring the dark Universe at the L2 Sun-Earth Lagrangian point - © ES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17643" r="869" b="6831"/>
          <a:stretch/>
        </p:blipFill>
        <p:spPr bwMode="auto">
          <a:xfrm>
            <a:off x="-25813" y="0"/>
            <a:ext cx="9169814" cy="69989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1379" name="CasellaDiTesto 1"/>
          <p:cNvSpPr txBox="1">
            <a:spLocks noChangeArrowheads="1"/>
          </p:cNvSpPr>
          <p:nvPr/>
        </p:nvSpPr>
        <p:spPr bwMode="auto">
          <a:xfrm>
            <a:off x="7739806" y="6073477"/>
            <a:ext cx="2736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800" dirty="0" err="1">
                <a:solidFill>
                  <a:schemeClr val="bg1"/>
                </a:solidFill>
              </a:rPr>
              <a:t>Euclid</a:t>
            </a:r>
            <a:endParaRPr lang="it-IT" altLang="it-IT" sz="2800" dirty="0">
              <a:solidFill>
                <a:schemeClr val="bg1"/>
              </a:solidFill>
            </a:endParaRPr>
          </a:p>
        </p:txBody>
      </p:sp>
      <p:sp>
        <p:nvSpPr>
          <p:cNvPr id="5" name="CasellaDiTesto 4"/>
          <p:cNvSpPr txBox="1"/>
          <p:nvPr/>
        </p:nvSpPr>
        <p:spPr>
          <a:xfrm>
            <a:off x="179388" y="44624"/>
            <a:ext cx="8713787" cy="646112"/>
          </a:xfrm>
          <a:prstGeom prst="rect">
            <a:avLst/>
          </a:prstGeom>
          <a:solidFill>
            <a:schemeClr val="bg1">
              <a:lumMod val="50000"/>
            </a:schemeClr>
          </a:solidFill>
          <a:ln>
            <a:solidFill>
              <a:schemeClr val="bg1"/>
            </a:solidFill>
          </a:ln>
        </p:spPr>
        <p:txBody>
          <a:bodyPr>
            <a:spAutoFit/>
          </a:bodyPr>
          <a:lstStyle/>
          <a:p>
            <a:pPr algn="ctr" eaLnBrk="1" hangingPunct="1">
              <a:defRPr/>
            </a:pPr>
            <a:r>
              <a:rPr lang="en-US" sz="3600" dirty="0">
                <a:solidFill>
                  <a:schemeClr val="bg1"/>
                </a:solidFill>
                <a:latin typeface="Times New Roman" pitchFamily="18" charset="0"/>
                <a:cs typeface="Times New Roman" pitchFamily="18" charset="0"/>
              </a:rPr>
              <a:t>Modern survey telescopes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02" name="Picture 2" descr="http://i1.wp.com/www.universetoday.com/wp-content/uploads/2013/11/SKA.jpg"/>
          <p:cNvPicPr>
            <a:picLocks noChangeAspect="1" noChangeArrowheads="1"/>
          </p:cNvPicPr>
          <p:nvPr/>
        </p:nvPicPr>
        <p:blipFill>
          <a:blip r:embed="rId2">
            <a:extLst>
              <a:ext uri="{28A0092B-C50C-407E-A947-70E740481C1C}">
                <a14:useLocalDpi xmlns:a14="http://schemas.microsoft.com/office/drawing/2010/main" val="0"/>
              </a:ext>
            </a:extLst>
          </a:blip>
          <a:srcRect l="7098" r="16643"/>
          <a:stretch>
            <a:fillRect/>
          </a:stretch>
        </p:blipFill>
        <p:spPr bwMode="auto">
          <a:xfrm>
            <a:off x="-36513" y="0"/>
            <a:ext cx="9286876"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8900" name="Picture 4" descr="https://www.skatelescope.org/wp-content/uploads/2013/05/Foto_mosaik_E1.jpg"/>
          <p:cNvPicPr>
            <a:picLocks noChangeAspect="1" noChangeArrowheads="1"/>
          </p:cNvPicPr>
          <p:nvPr/>
        </p:nvPicPr>
        <p:blipFill>
          <a:blip r:embed="rId3"/>
          <a:srcRect/>
          <a:stretch>
            <a:fillRect/>
          </a:stretch>
        </p:blipFill>
        <p:spPr bwMode="auto">
          <a:xfrm>
            <a:off x="323850" y="5157788"/>
            <a:ext cx="2159000" cy="1435100"/>
          </a:xfrm>
          <a:prstGeom prst="rect">
            <a:avLst/>
          </a:prstGeom>
          <a:noFill/>
          <a:ln>
            <a:solidFill>
              <a:schemeClr val="bg1"/>
            </a:solid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179388" y="44624"/>
            <a:ext cx="8713787" cy="646112"/>
          </a:xfrm>
          <a:prstGeom prst="rect">
            <a:avLst/>
          </a:prstGeom>
          <a:solidFill>
            <a:schemeClr val="bg1">
              <a:lumMod val="50000"/>
            </a:schemeClr>
          </a:solidFill>
          <a:ln>
            <a:solidFill>
              <a:schemeClr val="bg1"/>
            </a:solidFill>
          </a:ln>
        </p:spPr>
        <p:txBody>
          <a:bodyPr>
            <a:spAutoFit/>
          </a:bodyPr>
          <a:lstStyle/>
          <a:p>
            <a:pPr algn="ctr" eaLnBrk="1" hangingPunct="1">
              <a:defRPr/>
            </a:pPr>
            <a:r>
              <a:rPr lang="en-US" sz="3600" dirty="0">
                <a:solidFill>
                  <a:schemeClr val="bg1"/>
                </a:solidFill>
                <a:latin typeface="Times New Roman" pitchFamily="18" charset="0"/>
                <a:cs typeface="Times New Roman" pitchFamily="18" charset="0"/>
              </a:rPr>
              <a:t>Modern survey telescopes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CasellaDiTesto 6"/>
          <p:cNvSpPr txBox="1"/>
          <p:nvPr/>
        </p:nvSpPr>
        <p:spPr>
          <a:xfrm>
            <a:off x="179388" y="116632"/>
            <a:ext cx="8785100" cy="646331"/>
          </a:xfrm>
          <a:prstGeom prst="rect">
            <a:avLst/>
          </a:prstGeom>
          <a:solidFill>
            <a:schemeClr val="bg1">
              <a:lumMod val="50000"/>
            </a:schemeClr>
          </a:solidFill>
          <a:ln>
            <a:solidFill>
              <a:schemeClr val="bg1"/>
            </a:solidFill>
          </a:ln>
        </p:spPr>
        <p:txBody>
          <a:bodyPr wrap="square">
            <a:spAutoFit/>
          </a:bodyPr>
          <a:lstStyle/>
          <a:p>
            <a:pPr algn="ctr" eaLnBrk="1" hangingPunct="1">
              <a:defRPr/>
            </a:pPr>
            <a:r>
              <a:rPr lang="en-US" sz="3600" dirty="0">
                <a:solidFill>
                  <a:schemeClr val="bg1"/>
                </a:solidFill>
                <a:latin typeface="Times New Roman" pitchFamily="18" charset="0"/>
                <a:cs typeface="Times New Roman" pitchFamily="18" charset="0"/>
              </a:rPr>
              <a:t>Zwicky’s proposal </a:t>
            </a:r>
            <a:r>
              <a:rPr lang="en-US" sz="3600" dirty="0" smtClean="0">
                <a:solidFill>
                  <a:schemeClr val="bg1"/>
                </a:solidFill>
                <a:latin typeface="Times New Roman" pitchFamily="18" charset="0"/>
                <a:cs typeface="Times New Roman" pitchFamily="18" charset="0"/>
              </a:rPr>
              <a:t>for gravitational </a:t>
            </a:r>
            <a:r>
              <a:rPr lang="en-US" sz="3600" dirty="0">
                <a:solidFill>
                  <a:schemeClr val="bg1"/>
                </a:solidFill>
                <a:latin typeface="Times New Roman" pitchFamily="18" charset="0"/>
                <a:cs typeface="Times New Roman" pitchFamily="18" charset="0"/>
              </a:rPr>
              <a:t>lensing</a:t>
            </a:r>
          </a:p>
        </p:txBody>
      </p:sp>
      <p:grpSp>
        <p:nvGrpSpPr>
          <p:cNvPr id="3" name="Gruppo 2"/>
          <p:cNvGrpSpPr/>
          <p:nvPr/>
        </p:nvGrpSpPr>
        <p:grpSpPr>
          <a:xfrm>
            <a:off x="466311" y="811118"/>
            <a:ext cx="7490065" cy="2660215"/>
            <a:chOff x="540309" y="1124744"/>
            <a:chExt cx="8137233" cy="2604549"/>
          </a:xfrm>
        </p:grpSpPr>
        <p:grpSp>
          <p:nvGrpSpPr>
            <p:cNvPr id="106500" name="Gruppo 4"/>
            <p:cNvGrpSpPr>
              <a:grpSpLocks/>
            </p:cNvGrpSpPr>
            <p:nvPr/>
          </p:nvGrpSpPr>
          <p:grpSpPr bwMode="auto">
            <a:xfrm>
              <a:off x="540309" y="1124744"/>
              <a:ext cx="8135379" cy="2397125"/>
              <a:chOff x="611559" y="1895128"/>
              <a:chExt cx="8136904" cy="2397968"/>
            </a:xfrm>
          </p:grpSpPr>
          <p:pic>
            <p:nvPicPr>
              <p:cNvPr id="106507" name="Immagine 2"/>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l="5566" t="10603" r="20671" b="83604"/>
              <a:stretch>
                <a:fillRect/>
              </a:stretch>
            </p:blipFill>
            <p:spPr bwMode="auto">
              <a:xfrm>
                <a:off x="611559" y="3284984"/>
                <a:ext cx="8136903" cy="10081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6508" name="Picture 6" descr="http://articles.adsabs.harvard.edu/cgi-bin/t2png?bg=%23FFFFFF&amp;/seri/ApJ../0086/600/0000237.000&amp;db_key=AST&amp;bits=4&amp;res=100&amp;filetype=.gif"/>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l="5238" t="72617" r="20097" b="18996"/>
              <a:stretch>
                <a:fillRect/>
              </a:stretch>
            </p:blipFill>
            <p:spPr bwMode="auto">
              <a:xfrm>
                <a:off x="611559" y="1895128"/>
                <a:ext cx="8136904" cy="14618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cxnSp>
          <p:nvCxnSpPr>
            <p:cNvPr id="10" name="Connettore 1 9"/>
            <p:cNvCxnSpPr/>
            <p:nvPr/>
          </p:nvCxnSpPr>
          <p:spPr>
            <a:xfrm>
              <a:off x="4659313" y="2832025"/>
              <a:ext cx="3873500" cy="6350"/>
            </a:xfrm>
            <a:prstGeom prst="line">
              <a:avLst/>
            </a:prstGeom>
            <a:ln w="28575">
              <a:noFill/>
            </a:ln>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flipV="1">
              <a:off x="785813" y="3198738"/>
              <a:ext cx="7747000" cy="14287"/>
            </a:xfrm>
            <a:prstGeom prst="line">
              <a:avLst/>
            </a:prstGeom>
            <a:ln w="28575">
              <a:no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flipV="1">
              <a:off x="785813" y="3500809"/>
              <a:ext cx="6162675" cy="17463"/>
            </a:xfrm>
            <a:prstGeom prst="line">
              <a:avLst/>
            </a:prstGeom>
            <a:ln w="28575">
              <a:noFill/>
            </a:ln>
          </p:spPr>
          <p:style>
            <a:lnRef idx="1">
              <a:schemeClr val="accent1"/>
            </a:lnRef>
            <a:fillRef idx="0">
              <a:schemeClr val="accent1"/>
            </a:fillRef>
            <a:effectRef idx="0">
              <a:schemeClr val="accent1"/>
            </a:effectRef>
            <a:fontRef idx="minor">
              <a:schemeClr val="tx1"/>
            </a:fontRef>
          </p:style>
        </p:cxnSp>
        <p:pic>
          <p:nvPicPr>
            <p:cNvPr id="17" name="Picture 6" descr="http://articles.adsabs.harvard.edu/cgi-bin/t2png?bg=%23FFFFFF&amp;/seri/ApJ../0086/600/0000237.000&amp;db_key=AST&amp;bits=4&amp;res=100&amp;filetype=.gif"/>
            <p:cNvPicPr>
              <a:picLocks noChangeAspect="1" noChangeArrowheads="1"/>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l="5239" t="73305" r="79905" b="25237"/>
            <a:stretch/>
          </p:blipFill>
          <p:spPr bwMode="auto">
            <a:xfrm>
              <a:off x="8044339" y="3238078"/>
              <a:ext cx="547712" cy="254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4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309" y="3473706"/>
              <a:ext cx="8135378" cy="2555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542164" y="1154535"/>
              <a:ext cx="8135378" cy="257475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42338" name="Picture 2" descr="http://goldman.sk/home/wp-content/uploads/2015/05/Gravitational-lensing-galaxyApril12_2010-750x290.jpg"/>
          <p:cNvPicPr>
            <a:picLocks noChangeAspect="1" noChangeArrowheads="1"/>
          </p:cNvPicPr>
          <p:nvPr/>
        </p:nvPicPr>
        <p:blipFill rotWithShape="1">
          <a:blip r:embed="rId6">
            <a:extLst>
              <a:ext uri="{28A0092B-C50C-407E-A947-70E740481C1C}">
                <a14:useLocalDpi xmlns:a14="http://schemas.microsoft.com/office/drawing/2010/main" val="0"/>
              </a:ext>
            </a:extLst>
          </a:blip>
          <a:srcRect t="3440"/>
          <a:stretch/>
        </p:blipFill>
        <p:spPr bwMode="auto">
          <a:xfrm>
            <a:off x="-661" y="3471333"/>
            <a:ext cx="9144000" cy="3414051"/>
          </a:xfrm>
          <a:prstGeom prst="rect">
            <a:avLst/>
          </a:prstGeom>
          <a:noFill/>
          <a:extLst>
            <a:ext uri="{909E8E84-426E-40DD-AFC4-6F175D3DCCD1}">
              <a14:hiddenFill xmlns:a14="http://schemas.microsoft.com/office/drawing/2010/main">
                <a:solidFill>
                  <a:srgbClr val="FFFFFF"/>
                </a:solidFill>
              </a14:hiddenFill>
            </a:ext>
          </a:extLst>
        </p:spPr>
      </p:pic>
      <p:pic>
        <p:nvPicPr>
          <p:cNvPr id="142340"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43056" r="44073" b="95240"/>
          <a:stretch/>
        </p:blipFill>
        <p:spPr bwMode="auto">
          <a:xfrm>
            <a:off x="4067943" y="3573015"/>
            <a:ext cx="1176867"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466311" y="811118"/>
            <a:ext cx="7488357" cy="266021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6506" name="Immagine 14"/>
          <p:cNvPicPr>
            <a:picLocks noChangeAspect="1"/>
          </p:cNvPicPr>
          <p:nvPr/>
        </p:nvPicPr>
        <p:blipFill>
          <a:blip r:embed="rId8">
            <a:extLst>
              <a:ext uri="{28A0092B-C50C-407E-A947-70E740481C1C}">
                <a14:useLocalDpi xmlns:a14="http://schemas.microsoft.com/office/drawing/2010/main" val="0"/>
              </a:ext>
            </a:extLst>
          </a:blip>
          <a:srcRect b="25217"/>
          <a:stretch>
            <a:fillRect/>
          </a:stretch>
        </p:blipFill>
        <p:spPr bwMode="auto">
          <a:xfrm>
            <a:off x="7769225" y="620688"/>
            <a:ext cx="1374775" cy="17287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einstein-online.info/images/spotlights/grav_lensing_historyI/einstein_notebo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520825"/>
            <a:ext cx="3714750" cy="2628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8547" name="Immagine 2"/>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30544" t="18500" r="4150" b="10864"/>
          <a:stretch>
            <a:fillRect/>
          </a:stretch>
        </p:blipFill>
        <p:spPr bwMode="auto">
          <a:xfrm>
            <a:off x="3635375" y="3141663"/>
            <a:ext cx="5329238" cy="345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CasellaDiTesto 3"/>
          <p:cNvSpPr txBox="1">
            <a:spLocks noChangeArrowheads="1"/>
          </p:cNvSpPr>
          <p:nvPr/>
        </p:nvSpPr>
        <p:spPr bwMode="auto">
          <a:xfrm>
            <a:off x="827088" y="5549900"/>
            <a:ext cx="27368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it-IT" altLang="it-IT" sz="2400"/>
              <a:t>Einstein, </a:t>
            </a:r>
            <a:r>
              <a:rPr lang="it-IT" altLang="it-IT" sz="2400" i="1"/>
              <a:t>Science;</a:t>
            </a:r>
            <a:r>
              <a:rPr lang="it-IT" altLang="it-IT" sz="2400"/>
              <a:t> 1936</a:t>
            </a:r>
          </a:p>
        </p:txBody>
      </p:sp>
      <p:sp>
        <p:nvSpPr>
          <p:cNvPr id="7" name="CasellaDiTesto 6"/>
          <p:cNvSpPr txBox="1"/>
          <p:nvPr/>
        </p:nvSpPr>
        <p:spPr>
          <a:xfrm>
            <a:off x="179388" y="116632"/>
            <a:ext cx="8640762" cy="646112"/>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600" dirty="0">
                <a:latin typeface="Times New Roman" pitchFamily="18" charset="0"/>
                <a:cs typeface="Times New Roman" pitchFamily="18" charset="0"/>
              </a:rPr>
              <a:t>Gravitational lensing infancy</a:t>
            </a:r>
          </a:p>
        </p:txBody>
      </p:sp>
      <p:grpSp>
        <p:nvGrpSpPr>
          <p:cNvPr id="108550" name="Gruppo 3"/>
          <p:cNvGrpSpPr>
            <a:grpSpLocks/>
          </p:cNvGrpSpPr>
          <p:nvPr/>
        </p:nvGrpSpPr>
        <p:grpSpPr bwMode="auto">
          <a:xfrm>
            <a:off x="7493000" y="188913"/>
            <a:ext cx="1547813" cy="2266950"/>
            <a:chOff x="7492773" y="188913"/>
            <a:chExt cx="1547664" cy="2266950"/>
          </a:xfrm>
        </p:grpSpPr>
        <p:pic>
          <p:nvPicPr>
            <p:cNvPr id="104456" name="Picture 8" descr="Albert Einstein, Overexposed in 1934"/>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l="10800" r="18230"/>
            <a:stretch/>
          </p:blipFill>
          <p:spPr bwMode="auto">
            <a:xfrm>
              <a:off x="7588152" y="188913"/>
              <a:ext cx="1356907" cy="1533448"/>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ttangolo 1"/>
            <p:cNvSpPr/>
            <p:nvPr/>
          </p:nvSpPr>
          <p:spPr>
            <a:xfrm>
              <a:off x="7492773" y="1762125"/>
              <a:ext cx="1547664" cy="693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108551" name="Rettangolo 1"/>
          <p:cNvSpPr>
            <a:spLocks noChangeArrowheads="1"/>
          </p:cNvSpPr>
          <p:nvPr/>
        </p:nvSpPr>
        <p:spPr bwMode="auto">
          <a:xfrm>
            <a:off x="4032250" y="1673225"/>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2000">
                <a:solidFill>
                  <a:srgbClr val="000000"/>
                </a:solidFill>
              </a:rPr>
              <a:t>1912</a:t>
            </a:r>
            <a:endParaRPr lang="it-IT" altLang="it-IT" sz="2000">
              <a:solidFill>
                <a:srgbClr val="000000"/>
              </a:solidFill>
            </a:endParaRPr>
          </a:p>
          <a:p>
            <a:pPr>
              <a:spcBef>
                <a:spcPct val="0"/>
              </a:spcBef>
              <a:buFontTx/>
              <a:buNone/>
            </a:pPr>
            <a:r>
              <a:rPr lang="en-US" altLang="it-IT" sz="2000">
                <a:solidFill>
                  <a:srgbClr val="000000"/>
                </a:solidFill>
              </a:rPr>
              <a:t>Part of the </a:t>
            </a:r>
            <a:br>
              <a:rPr lang="en-US" altLang="it-IT" sz="2000">
                <a:solidFill>
                  <a:srgbClr val="000000"/>
                </a:solidFill>
              </a:rPr>
            </a:br>
            <a:r>
              <a:rPr lang="en-US" altLang="it-IT" sz="2000" i="1">
                <a:solidFill>
                  <a:srgbClr val="000000"/>
                </a:solidFill>
              </a:rPr>
              <a:t>Collected Papers of Albert Einstein</a:t>
            </a:r>
            <a:r>
              <a:rPr lang="en-US" altLang="it-IT" sz="2000">
                <a:solidFill>
                  <a:srgbClr val="000000"/>
                </a:solidFill>
              </a:rPr>
              <a:t>, Vol. 3, p. 585</a:t>
            </a:r>
          </a:p>
        </p:txBody>
      </p:sp>
      <p:sp>
        <p:nvSpPr>
          <p:cNvPr id="3" name="Freccia a destra 2"/>
          <p:cNvSpPr/>
          <p:nvPr/>
        </p:nvSpPr>
        <p:spPr>
          <a:xfrm rot="20565563">
            <a:off x="1582738" y="6100763"/>
            <a:ext cx="1225550" cy="561975"/>
          </a:xfrm>
          <a:prstGeom prst="rightArrow">
            <a:avLst>
              <a:gd name="adj1" fmla="val 50000"/>
              <a:gd name="adj2" fmla="val 10671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0000"/>
              </a:solidFill>
            </a:endParaRPr>
          </a:p>
        </p:txBody>
      </p:sp>
      <p:sp>
        <p:nvSpPr>
          <p:cNvPr id="11" name="Freccia a destra 10"/>
          <p:cNvSpPr/>
          <p:nvPr/>
        </p:nvSpPr>
        <p:spPr>
          <a:xfrm rot="9442049">
            <a:off x="4848225" y="1247775"/>
            <a:ext cx="1225550" cy="561975"/>
          </a:xfrm>
          <a:prstGeom prst="rightArrow">
            <a:avLst>
              <a:gd name="adj1" fmla="val 50000"/>
              <a:gd name="adj2" fmla="val 11026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0000"/>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0825" y="981075"/>
            <a:ext cx="8713788" cy="5970865"/>
          </a:xfrm>
          <a:prstGeom prst="rect">
            <a:avLst/>
          </a:prstGeom>
        </p:spPr>
        <p:txBody>
          <a:bodyPr>
            <a:spAutoFit/>
          </a:bodyPr>
          <a:lstStyle/>
          <a:p>
            <a:pPr>
              <a:defRPr/>
            </a:pPr>
            <a:r>
              <a:rPr lang="en-US" sz="2400" dirty="0">
                <a:solidFill>
                  <a:srgbClr val="000000"/>
                </a:solidFill>
                <a:latin typeface="Times New Roman" panose="02020603050405020304" pitchFamily="18" charset="0"/>
                <a:cs typeface="Times New Roman" panose="02020603050405020304" pitchFamily="18" charset="0"/>
              </a:rPr>
              <a:t>Einstein postulated the </a:t>
            </a:r>
            <a:r>
              <a:rPr lang="en-US" sz="24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equivalence principle </a:t>
            </a:r>
            <a:r>
              <a:rPr lang="en-US" sz="2400" dirty="0">
                <a:solidFill>
                  <a:srgbClr val="000000"/>
                </a:solidFill>
                <a:latin typeface="Times New Roman" panose="02020603050405020304" pitchFamily="18" charset="0"/>
                <a:cs typeface="Times New Roman" panose="02020603050405020304" pitchFamily="18" charset="0"/>
              </a:rPr>
              <a:t>with Special Relativity to predict that light rays bend in a gravitational field, even before he developed the concept of curved </a:t>
            </a:r>
            <a:r>
              <a:rPr lang="en-US" sz="2400" dirty="0" smtClean="0">
                <a:solidFill>
                  <a:srgbClr val="000000"/>
                </a:solidFill>
                <a:latin typeface="Times New Roman" panose="02020603050405020304" pitchFamily="18" charset="0"/>
                <a:cs typeface="Times New Roman" panose="02020603050405020304" pitchFamily="18" charset="0"/>
              </a:rPr>
              <a:t>space-time</a:t>
            </a:r>
            <a:r>
              <a:rPr lang="en-US" sz="2400" dirty="0">
                <a:solidFill>
                  <a:srgbClr val="000000"/>
                </a:solidFill>
                <a:latin typeface="Times New Roman" panose="02020603050405020304" pitchFamily="18" charset="0"/>
                <a:cs typeface="Times New Roman" panose="02020603050405020304" pitchFamily="18" charset="0"/>
              </a:rPr>
              <a:t>.</a:t>
            </a:r>
          </a:p>
          <a:p>
            <a:pPr>
              <a:defRPr/>
            </a:pPr>
            <a:endParaRPr lang="en-US" sz="2400" dirty="0">
              <a:solidFill>
                <a:srgbClr val="000000"/>
              </a:solidFill>
              <a:latin typeface="Times New Roman" panose="02020603050405020304" pitchFamily="18" charset="0"/>
              <a:cs typeface="Times New Roman" panose="02020603050405020304" pitchFamily="18" charset="0"/>
            </a:endParaRPr>
          </a:p>
          <a:p>
            <a:pPr>
              <a:defRPr/>
            </a:pPr>
            <a:r>
              <a:rPr lang="en-US" sz="2400" dirty="0">
                <a:solidFill>
                  <a:srgbClr val="000000"/>
                </a:solidFill>
                <a:latin typeface="Times New Roman" panose="02020603050405020304" pitchFamily="18" charset="0"/>
                <a:cs typeface="Times New Roman" panose="02020603050405020304" pitchFamily="18" charset="0"/>
              </a:rPr>
              <a:t>There are three different regimes</a:t>
            </a:r>
            <a:r>
              <a:rPr lang="en-US" sz="2400" dirty="0">
                <a:solidFill>
                  <a:srgbClr val="FF0000"/>
                </a:solidFill>
                <a:latin typeface="Times New Roman" panose="02020603050405020304" pitchFamily="18" charset="0"/>
                <a:cs typeface="Times New Roman" panose="02020603050405020304" pitchFamily="18" charset="0"/>
              </a:rPr>
              <a:t>: </a:t>
            </a:r>
          </a:p>
          <a:p>
            <a:pPr>
              <a:defRPr/>
            </a:pPr>
            <a:endParaRPr lang="en-US" sz="1200" dirty="0">
              <a:solidFill>
                <a:srgbClr val="FF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defRPr/>
            </a:pPr>
            <a:r>
              <a:rPr lang="en-US" sz="24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strong lensing, </a:t>
            </a:r>
            <a:endParaRPr lang="en-US" sz="2400" dirty="0" smtClean="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defRPr/>
            </a:pPr>
            <a:endParaRPr lang="en-US" sz="10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defRPr/>
            </a:pPr>
            <a:r>
              <a:rPr lang="en-US" sz="24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weak lensing</a:t>
            </a:r>
            <a:r>
              <a:rPr lang="en-US" sz="2400" dirty="0" smtClean="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defRPr/>
            </a:pPr>
            <a:endParaRPr lang="en-US" sz="10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defRPr/>
            </a:pPr>
            <a:r>
              <a:rPr lang="en-US" sz="24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microlensing.</a:t>
            </a:r>
          </a:p>
          <a:p>
            <a:pPr>
              <a:defRPr/>
            </a:pPr>
            <a:endParaRPr lang="en-US" sz="2400" dirty="0">
              <a:solidFill>
                <a:srgbClr val="000000"/>
              </a:solidFill>
              <a:latin typeface="Times New Roman" panose="02020603050405020304" pitchFamily="18" charset="0"/>
              <a:cs typeface="Times New Roman" panose="02020603050405020304" pitchFamily="18" charset="0"/>
            </a:endParaRPr>
          </a:p>
          <a:p>
            <a:pPr>
              <a:defRPr/>
            </a:pPr>
            <a:r>
              <a:rPr lang="en-US" sz="2400" dirty="0">
                <a:solidFill>
                  <a:srgbClr val="000000"/>
                </a:solidFill>
                <a:latin typeface="Times New Roman" panose="02020603050405020304" pitchFamily="18" charset="0"/>
                <a:cs typeface="Times New Roman" panose="02020603050405020304" pitchFamily="18" charset="0"/>
              </a:rPr>
              <a:t>The distinction between these regimes depends on:</a:t>
            </a:r>
          </a:p>
          <a:p>
            <a:pPr>
              <a:defRPr/>
            </a:pPr>
            <a:endParaRPr lang="en-US" sz="1200" dirty="0">
              <a:solidFill>
                <a:srgbClr val="000000"/>
              </a:solidFill>
              <a:latin typeface="Times New Roman" panose="02020603050405020304" pitchFamily="18" charset="0"/>
              <a:cs typeface="Times New Roman" panose="02020603050405020304" pitchFamily="18" charset="0"/>
            </a:endParaRPr>
          </a:p>
          <a:p>
            <a:pPr marL="457200" indent="-457200">
              <a:buFontTx/>
              <a:buAutoNum type="arabicPeriod"/>
              <a:defRPr/>
            </a:pPr>
            <a:r>
              <a:rPr lang="en-US" sz="2400" dirty="0">
                <a:solidFill>
                  <a:srgbClr val="000000"/>
                </a:solidFill>
                <a:latin typeface="Times New Roman" panose="02020603050405020304" pitchFamily="18" charset="0"/>
                <a:cs typeface="Times New Roman" panose="02020603050405020304" pitchFamily="18" charset="0"/>
              </a:rPr>
              <a:t>the positions of the source, lens, and observer, and </a:t>
            </a:r>
          </a:p>
          <a:p>
            <a:pPr marL="457200" indent="-457200">
              <a:buFontTx/>
              <a:buAutoNum type="arabicPeriod"/>
              <a:defRPr/>
            </a:pPr>
            <a:endParaRPr lang="en-US" sz="1200" dirty="0">
              <a:solidFill>
                <a:srgbClr val="000000"/>
              </a:solidFill>
              <a:latin typeface="Times New Roman" panose="02020603050405020304" pitchFamily="18" charset="0"/>
              <a:cs typeface="Times New Roman" panose="02020603050405020304" pitchFamily="18" charset="0"/>
            </a:endParaRPr>
          </a:p>
          <a:p>
            <a:pPr marL="457200" indent="-457200">
              <a:buFontTx/>
              <a:buAutoNum type="arabicPeriod"/>
              <a:defRPr/>
            </a:pPr>
            <a:r>
              <a:rPr lang="en-US" sz="2400" dirty="0">
                <a:solidFill>
                  <a:srgbClr val="000000"/>
                </a:solidFill>
                <a:latin typeface="Times New Roman" panose="02020603050405020304" pitchFamily="18" charset="0"/>
                <a:cs typeface="Times New Roman" panose="02020603050405020304" pitchFamily="18" charset="0"/>
              </a:rPr>
              <a:t>the mass and shape of the lens, which controls how much light is deflected and where. </a:t>
            </a:r>
            <a:endParaRPr lang="it-IT" sz="2400" dirty="0">
              <a:solidFill>
                <a:srgbClr val="000000"/>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179388" y="115888"/>
            <a:ext cx="8713787" cy="647700"/>
          </a:xfrm>
          <a:prstGeom prst="rect">
            <a:avLst/>
          </a:prstGeom>
          <a:solidFill>
            <a:schemeClr val="bg1">
              <a:lumMod val="95000"/>
            </a:schemeClr>
          </a:solidFill>
          <a:ln>
            <a:solidFill>
              <a:schemeClr val="tx1"/>
            </a:solidFill>
          </a:ln>
        </p:spPr>
        <p:txBody>
          <a:bodyPr>
            <a:spAutoFit/>
          </a:bodyPr>
          <a:lstStyle/>
          <a:p>
            <a:pPr algn="ctr">
              <a:defRPr/>
            </a:pPr>
            <a:r>
              <a:rPr lang="it-IT" sz="3600" dirty="0" err="1">
                <a:solidFill>
                  <a:srgbClr val="000000"/>
                </a:solidFill>
                <a:latin typeface="Times New Roman" panose="02020603050405020304" pitchFamily="18" charset="0"/>
                <a:cs typeface="Times New Roman" panose="02020603050405020304" pitchFamily="18" charset="0"/>
              </a:rPr>
              <a:t>Gravitational</a:t>
            </a:r>
            <a:r>
              <a:rPr lang="it-IT" sz="3600" dirty="0">
                <a:solidFill>
                  <a:srgbClr val="000000"/>
                </a:solidFill>
                <a:latin typeface="Times New Roman" panose="02020603050405020304" pitchFamily="18" charset="0"/>
                <a:cs typeface="Times New Roman" panose="02020603050405020304" pitchFamily="18" charset="0"/>
              </a:rPr>
              <a:t> lensing </a:t>
            </a:r>
            <a:r>
              <a:rPr lang="it-IT" sz="3600" dirty="0" err="1">
                <a:solidFill>
                  <a:srgbClr val="000000"/>
                </a:solidFill>
                <a:latin typeface="Times New Roman" panose="02020603050405020304" pitchFamily="18" charset="0"/>
                <a:cs typeface="Times New Roman" panose="02020603050405020304" pitchFamily="18" charset="0"/>
              </a:rPr>
              <a:t>regimes</a:t>
            </a:r>
            <a:endParaRPr lang="it-IT" sz="3600" dirty="0">
              <a:solidFill>
                <a:srgbClr val="000000"/>
              </a:solidFill>
              <a:latin typeface="Times New Roman" panose="02020603050405020304" pitchFamily="18" charset="0"/>
              <a:cs typeface="Times New Roman" panose="02020603050405020304" pitchFamily="18" charset="0"/>
            </a:endParaRPr>
          </a:p>
        </p:txBody>
      </p:sp>
      <p:pic>
        <p:nvPicPr>
          <p:cNvPr id="109572"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62488" y="2133600"/>
            <a:ext cx="4481512"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ttangolo 1"/>
          <p:cNvSpPr>
            <a:spLocks noChangeArrowheads="1"/>
          </p:cNvSpPr>
          <p:nvPr/>
        </p:nvSpPr>
        <p:spPr bwMode="auto">
          <a:xfrm>
            <a:off x="125413" y="1039813"/>
            <a:ext cx="8820150" cy="58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Strong Lensing:</a:t>
            </a:r>
          </a:p>
          <a:p>
            <a:pPr>
              <a:spcBef>
                <a:spcPct val="0"/>
              </a:spcBef>
              <a:buFontTx/>
              <a:buNone/>
            </a:pPr>
            <a:r>
              <a:rPr lang="en-US" altLang="it-IT" sz="2400" dirty="0">
                <a:solidFill>
                  <a:srgbClr val="000000"/>
                </a:solidFill>
                <a:latin typeface="Times New Roman" panose="02020603050405020304" pitchFamily="18" charset="0"/>
                <a:cs typeface="Times New Roman" panose="02020603050405020304" pitchFamily="18" charset="0"/>
              </a:rPr>
              <a:t>the lens is very massive and the source is close enough to it.</a:t>
            </a:r>
          </a:p>
          <a:p>
            <a:pPr>
              <a:spcBef>
                <a:spcPct val="0"/>
              </a:spcBef>
              <a:buFontTx/>
              <a:buNone/>
            </a:pPr>
            <a:endParaRPr lang="en-US" altLang="it-IT" sz="2400" dirty="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en-US" altLang="it-IT"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Weak Lensing:</a:t>
            </a:r>
          </a:p>
          <a:p>
            <a:pPr>
              <a:spcBef>
                <a:spcPct val="0"/>
              </a:spcBef>
              <a:buFontTx/>
              <a:buNone/>
            </a:pPr>
            <a:r>
              <a:rPr lang="en-US" altLang="it-IT" sz="2400" dirty="0">
                <a:solidFill>
                  <a:srgbClr val="000000"/>
                </a:solidFill>
                <a:latin typeface="Times New Roman" panose="02020603050405020304" pitchFamily="18" charset="0"/>
                <a:cs typeface="Times New Roman" panose="02020603050405020304" pitchFamily="18" charset="0"/>
              </a:rPr>
              <a:t>the lens is not strong enough to form multiple images or arcs. However, the source can still be distorted: both stretched (</a:t>
            </a:r>
            <a:r>
              <a:rPr lang="en-US" altLang="it-IT" sz="2400" i="1" dirty="0">
                <a:solidFill>
                  <a:srgbClr val="000000"/>
                </a:solidFill>
                <a:latin typeface="Times New Roman" panose="02020603050405020304" pitchFamily="18" charset="0"/>
                <a:cs typeface="Times New Roman" panose="02020603050405020304" pitchFamily="18" charset="0"/>
              </a:rPr>
              <a:t>shear</a:t>
            </a:r>
            <a:r>
              <a:rPr lang="en-US" altLang="it-IT" sz="2400" dirty="0">
                <a:solidFill>
                  <a:srgbClr val="000000"/>
                </a:solidFill>
                <a:latin typeface="Times New Roman" panose="02020603050405020304" pitchFamily="18" charset="0"/>
                <a:cs typeface="Times New Roman" panose="02020603050405020304" pitchFamily="18" charset="0"/>
              </a:rPr>
              <a:t>) and magnified (</a:t>
            </a:r>
            <a:r>
              <a:rPr lang="en-US" altLang="it-IT" sz="2400" i="1" dirty="0">
                <a:solidFill>
                  <a:srgbClr val="000000"/>
                </a:solidFill>
                <a:latin typeface="Times New Roman" panose="02020603050405020304" pitchFamily="18" charset="0"/>
                <a:cs typeface="Times New Roman" panose="02020603050405020304" pitchFamily="18" charset="0"/>
              </a:rPr>
              <a:t>convergence</a:t>
            </a:r>
            <a:r>
              <a:rPr lang="en-US" altLang="it-IT" sz="2400" dirty="0">
                <a:solidFill>
                  <a:srgbClr val="000000"/>
                </a:solidFill>
                <a:latin typeface="Times New Roman" panose="02020603050405020304" pitchFamily="18" charset="0"/>
                <a:cs typeface="Times New Roman" panose="02020603050405020304" pitchFamily="18" charset="0"/>
              </a:rPr>
              <a:t>). Useless for individual sources, but very powerful statistical tool.</a:t>
            </a:r>
          </a:p>
          <a:p>
            <a:pPr>
              <a:spcBef>
                <a:spcPct val="0"/>
              </a:spcBef>
              <a:buFontTx/>
              <a:buNone/>
            </a:pPr>
            <a:endParaRPr lang="en-US" altLang="it-IT" sz="2400" dirty="0">
              <a:solidFill>
                <a:srgbClr val="FF0000"/>
              </a:solidFill>
              <a:latin typeface="Times New Roman" panose="02020603050405020304" pitchFamily="18" charset="0"/>
              <a:cs typeface="Times New Roman" panose="02020603050405020304" pitchFamily="18" charset="0"/>
            </a:endParaRPr>
          </a:p>
          <a:p>
            <a:pPr>
              <a:spcBef>
                <a:spcPct val="0"/>
              </a:spcBef>
              <a:buFontTx/>
              <a:buNone/>
            </a:pPr>
            <a:r>
              <a:rPr lang="en-US" altLang="it-IT"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Microlensing:</a:t>
            </a:r>
            <a:r>
              <a:rPr lang="en-US" altLang="it-IT" sz="2400" dirty="0">
                <a:solidFill>
                  <a:srgbClr val="000000"/>
                </a:solidFill>
                <a:latin typeface="Times New Roman" panose="02020603050405020304" pitchFamily="18" charset="0"/>
                <a:cs typeface="Times New Roman" panose="02020603050405020304" pitchFamily="18" charset="0"/>
              </a:rPr>
              <a:t/>
            </a:r>
            <a:br>
              <a:rPr lang="en-US" altLang="it-IT" sz="2400" dirty="0">
                <a:solidFill>
                  <a:srgbClr val="000000"/>
                </a:solidFill>
                <a:latin typeface="Times New Roman" panose="02020603050405020304" pitchFamily="18" charset="0"/>
                <a:cs typeface="Times New Roman" panose="02020603050405020304" pitchFamily="18" charset="0"/>
              </a:rPr>
            </a:br>
            <a:r>
              <a:rPr lang="en-US" altLang="it-IT" sz="2400" dirty="0">
                <a:solidFill>
                  <a:srgbClr val="000000"/>
                </a:solidFill>
                <a:latin typeface="Times New Roman" panose="02020603050405020304" pitchFamily="18" charset="0"/>
                <a:cs typeface="Times New Roman" panose="02020603050405020304" pitchFamily="18" charset="0"/>
              </a:rPr>
              <a:t>the lensed image that is so small or faint that one doesn't see the multiple images. Additional light bent towards the observer just makes the source appear brighter. (The surface brightness remains unchanged but as more images of the object appear the object appears bigger and hence brighter.) </a:t>
            </a:r>
            <a:endParaRPr lang="it-IT" altLang="it-IT" sz="2400" dirty="0">
              <a:solidFill>
                <a:srgbClr val="000000"/>
              </a:solidFill>
              <a:latin typeface="Times New Roman" panose="02020603050405020304" pitchFamily="18" charset="0"/>
              <a:cs typeface="Times New Roman" panose="02020603050405020304" pitchFamily="18" charset="0"/>
            </a:endParaRPr>
          </a:p>
        </p:txBody>
      </p:sp>
      <p:sp>
        <p:nvSpPr>
          <p:cNvPr id="110595" name="Rettangolo 3"/>
          <p:cNvSpPr>
            <a:spLocks noChangeArrowheads="1"/>
          </p:cNvSpPr>
          <p:nvPr/>
        </p:nvSpPr>
        <p:spPr bwMode="auto">
          <a:xfrm>
            <a:off x="347663" y="1604963"/>
            <a:ext cx="8688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800">
              <a:solidFill>
                <a:srgbClr val="000000"/>
              </a:solidFill>
              <a:latin typeface="Times New Roman" panose="02020603050405020304" pitchFamily="18" charset="0"/>
              <a:cs typeface="Times New Roman" panose="02020603050405020304" pitchFamily="18" charset="0"/>
            </a:endParaRPr>
          </a:p>
        </p:txBody>
      </p:sp>
      <p:sp>
        <p:nvSpPr>
          <p:cNvPr id="5" name="CasellaDiTesto 4"/>
          <p:cNvSpPr txBox="1"/>
          <p:nvPr/>
        </p:nvSpPr>
        <p:spPr>
          <a:xfrm>
            <a:off x="179388" y="115888"/>
            <a:ext cx="8713787" cy="647700"/>
          </a:xfrm>
          <a:prstGeom prst="rect">
            <a:avLst/>
          </a:prstGeom>
          <a:solidFill>
            <a:schemeClr val="bg1">
              <a:lumMod val="95000"/>
            </a:schemeClr>
          </a:solidFill>
          <a:ln>
            <a:solidFill>
              <a:schemeClr val="tx1"/>
            </a:solidFill>
          </a:ln>
        </p:spPr>
        <p:txBody>
          <a:bodyPr>
            <a:spAutoFit/>
          </a:bodyPr>
          <a:lstStyle/>
          <a:p>
            <a:pPr algn="ctr">
              <a:defRPr/>
            </a:pPr>
            <a:r>
              <a:rPr lang="it-IT" sz="3600" dirty="0" err="1">
                <a:solidFill>
                  <a:srgbClr val="000000"/>
                </a:solidFill>
                <a:latin typeface="Times New Roman" panose="02020603050405020304" pitchFamily="18" charset="0"/>
                <a:cs typeface="Times New Roman" panose="02020603050405020304" pitchFamily="18" charset="0"/>
              </a:rPr>
              <a:t>Gravitational</a:t>
            </a:r>
            <a:r>
              <a:rPr lang="it-IT" sz="3600" dirty="0">
                <a:solidFill>
                  <a:srgbClr val="000000"/>
                </a:solidFill>
                <a:latin typeface="Times New Roman" panose="02020603050405020304" pitchFamily="18" charset="0"/>
                <a:cs typeface="Times New Roman" panose="02020603050405020304" pitchFamily="18" charset="0"/>
              </a:rPr>
              <a:t> lensing </a:t>
            </a:r>
            <a:r>
              <a:rPr lang="it-IT" sz="3600" dirty="0" err="1">
                <a:solidFill>
                  <a:srgbClr val="000000"/>
                </a:solidFill>
                <a:latin typeface="Times New Roman" panose="02020603050405020304" pitchFamily="18" charset="0"/>
                <a:cs typeface="Times New Roman" panose="02020603050405020304" pitchFamily="18" charset="0"/>
              </a:rPr>
              <a:t>regimes</a:t>
            </a:r>
            <a:endParaRPr lang="it-IT" sz="36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A smiling lens"/>
          <p:cNvPicPr>
            <a:picLocks noChangeAspect="1" noChangeArrowheads="1"/>
          </p:cNvPicPr>
          <p:nvPr/>
        </p:nvPicPr>
        <p:blipFill rotWithShape="1">
          <a:blip r:embed="rId2">
            <a:extLst>
              <a:ext uri="{28A0092B-C50C-407E-A947-70E740481C1C}">
                <a14:useLocalDpi xmlns:a14="http://schemas.microsoft.com/office/drawing/2010/main" val="0"/>
              </a:ext>
            </a:extLst>
          </a:blip>
          <a:srcRect l="4089" t="11373" r="-2543" b="15954"/>
          <a:stretch/>
        </p:blipFill>
        <p:spPr bwMode="auto">
          <a:xfrm>
            <a:off x="0" y="-28600"/>
            <a:ext cx="9396536" cy="6886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1619" name="Rettangolo 1"/>
          <p:cNvSpPr>
            <a:spLocks noChangeArrowheads="1"/>
          </p:cNvSpPr>
          <p:nvPr/>
        </p:nvSpPr>
        <p:spPr bwMode="auto">
          <a:xfrm>
            <a:off x="827584" y="6136015"/>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000" dirty="0">
                <a:latin typeface="Times New Roman" panose="02020603050405020304" pitchFamily="18" charset="0"/>
                <a:cs typeface="Times New Roman" panose="02020603050405020304" pitchFamily="18" charset="0"/>
              </a:rPr>
              <a:t>SDSSCGB 8842.3, SDSSCGB 8842.4</a:t>
            </a:r>
          </a:p>
          <a:p>
            <a:pPr>
              <a:spcBef>
                <a:spcPct val="0"/>
              </a:spcBef>
              <a:buFontTx/>
              <a:buNone/>
            </a:pPr>
            <a:r>
              <a:rPr lang="it-IT" altLang="it-IT" sz="2000" dirty="0" err="1">
                <a:latin typeface="Times New Roman" panose="02020603050405020304" pitchFamily="18" charset="0"/>
                <a:cs typeface="Times New Roman" panose="02020603050405020304" pitchFamily="18" charset="0"/>
              </a:rPr>
              <a:t>Ursa</a:t>
            </a:r>
            <a:r>
              <a:rPr lang="it-IT" altLang="it-IT" sz="2000" dirty="0">
                <a:latin typeface="Times New Roman" panose="02020603050405020304" pitchFamily="18" charset="0"/>
                <a:cs typeface="Times New Roman" panose="02020603050405020304" pitchFamily="18" charset="0"/>
              </a:rPr>
              <a:t> Major</a:t>
            </a:r>
          </a:p>
        </p:txBody>
      </p:sp>
      <p:sp>
        <p:nvSpPr>
          <p:cNvPr id="4" name="CasellaDiTesto 3"/>
          <p:cNvSpPr txBox="1"/>
          <p:nvPr/>
        </p:nvSpPr>
        <p:spPr>
          <a:xfrm>
            <a:off x="179388" y="115888"/>
            <a:ext cx="8785225" cy="647700"/>
          </a:xfrm>
          <a:prstGeom prst="rect">
            <a:avLst/>
          </a:prstGeom>
          <a:solidFill>
            <a:schemeClr val="bg1">
              <a:lumMod val="50000"/>
            </a:schemeClr>
          </a:solidFill>
          <a:ln>
            <a:solidFill>
              <a:schemeClr val="bg1"/>
            </a:solidFill>
          </a:ln>
        </p:spPr>
        <p:txBody>
          <a:bodyPr>
            <a:spAutoFit/>
          </a:bodyPr>
          <a:lstStyle/>
          <a:p>
            <a:pPr algn="ctr">
              <a:defRPr/>
            </a:pPr>
            <a:r>
              <a:rPr lang="it-IT" sz="3600" dirty="0">
                <a:solidFill>
                  <a:schemeClr val="bg1"/>
                </a:solidFill>
                <a:latin typeface="Times New Roman" panose="02020603050405020304" pitchFamily="18" charset="0"/>
                <a:cs typeface="Times New Roman" panose="02020603050405020304" pitchFamily="18" charset="0"/>
              </a:rPr>
              <a:t>Strong lensing</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0" name="Picture 2" descr="http://apod.nasa.gov/apod/image/0003/glshear_cfht_big.jpg"/>
          <p:cNvPicPr>
            <a:picLocks noChangeAspect="1" noChangeArrowheads="1"/>
          </p:cNvPicPr>
          <p:nvPr/>
        </p:nvPicPr>
        <p:blipFill rotWithShape="1">
          <a:blip r:embed="rId2">
            <a:extLst>
              <a:ext uri="{28A0092B-C50C-407E-A947-70E740481C1C}">
                <a14:useLocalDpi xmlns:a14="http://schemas.microsoft.com/office/drawing/2010/main" val="0"/>
              </a:ext>
            </a:extLst>
          </a:blip>
          <a:srcRect t="6197" b="2000"/>
          <a:stretch/>
        </p:blipFill>
        <p:spPr bwMode="auto">
          <a:xfrm>
            <a:off x="683031" y="439738"/>
            <a:ext cx="7777937" cy="6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p:nvPr/>
        </p:nvSpPr>
        <p:spPr>
          <a:xfrm>
            <a:off x="179388" y="115888"/>
            <a:ext cx="8785225" cy="647700"/>
          </a:xfrm>
          <a:prstGeom prst="rect">
            <a:avLst/>
          </a:prstGeom>
          <a:solidFill>
            <a:schemeClr val="bg1">
              <a:lumMod val="50000"/>
            </a:schemeClr>
          </a:solidFill>
          <a:ln>
            <a:solidFill>
              <a:schemeClr val="bg1"/>
            </a:solidFill>
          </a:ln>
        </p:spPr>
        <p:txBody>
          <a:bodyPr>
            <a:spAutoFit/>
          </a:bodyPr>
          <a:lstStyle/>
          <a:p>
            <a:pPr algn="ctr">
              <a:defRPr/>
            </a:pPr>
            <a:r>
              <a:rPr lang="it-IT" sz="3600" dirty="0" err="1">
                <a:solidFill>
                  <a:schemeClr val="bg1"/>
                </a:solidFill>
                <a:latin typeface="Times New Roman" panose="02020603050405020304" pitchFamily="18" charset="0"/>
                <a:cs typeface="Times New Roman" panose="02020603050405020304" pitchFamily="18" charset="0"/>
              </a:rPr>
              <a:t>Weak</a:t>
            </a:r>
            <a:r>
              <a:rPr lang="it-IT" sz="3600" dirty="0">
                <a:solidFill>
                  <a:schemeClr val="bg1"/>
                </a:solidFill>
                <a:latin typeface="Times New Roman" panose="02020603050405020304" pitchFamily="18" charset="0"/>
                <a:cs typeface="Times New Roman" panose="02020603050405020304" pitchFamily="18" charset="0"/>
              </a:rPr>
              <a:t> lensing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7" name="Rettangolo 1"/>
          <p:cNvSpPr>
            <a:spLocks noChangeArrowheads="1"/>
          </p:cNvSpPr>
          <p:nvPr/>
        </p:nvSpPr>
        <p:spPr bwMode="auto">
          <a:xfrm>
            <a:off x="3923928" y="3426001"/>
            <a:ext cx="477691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Yet everything we see is </a:t>
            </a:r>
            <a:br>
              <a:rPr lang="en-US" altLang="it-IT"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br>
            <a:r>
              <a:rPr lang="en-US" altLang="it-IT"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like the tip of </a:t>
            </a:r>
            <a:br>
              <a:rPr lang="en-US" altLang="it-IT"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br>
            <a:r>
              <a:rPr lang="en-US" altLang="it-IT"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the cosmic iceberg</a:t>
            </a:r>
          </a:p>
          <a:p>
            <a:pPr algn="ctr">
              <a:spcBef>
                <a:spcPct val="0"/>
              </a:spcBef>
              <a:buFontTx/>
              <a:buNone/>
            </a:pPr>
            <a:endParaRPr lang="en-US" altLang="it-IT"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endParaRPr>
          </a:p>
        </p:txBody>
      </p:sp>
      <p:sp>
        <p:nvSpPr>
          <p:cNvPr id="56323" name="CasellaDiTesto 3"/>
          <p:cNvSpPr txBox="1">
            <a:spLocks noChangeArrowheads="1"/>
          </p:cNvSpPr>
          <p:nvPr/>
        </p:nvSpPr>
        <p:spPr bwMode="auto">
          <a:xfrm>
            <a:off x="250825" y="1493788"/>
            <a:ext cx="8713788" cy="646112"/>
          </a:xfrm>
          <a:prstGeom prst="rect">
            <a:avLst/>
          </a:prstGeom>
          <a:solidFill>
            <a:schemeClr val="bg1">
              <a:lumMod val="50000"/>
            </a:schemeClr>
          </a:solidFill>
          <a:ln w="9525">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it-IT" sz="3600" i="1" dirty="0">
                <a:solidFill>
                  <a:prstClr val="white"/>
                </a:solidFill>
                <a:latin typeface="Times New Roman" panose="02020603050405020304" pitchFamily="18" charset="0"/>
                <a:cs typeface="Times New Roman" panose="02020603050405020304" pitchFamily="18" charset="0"/>
              </a:rPr>
              <a:t>a</a:t>
            </a:r>
            <a:r>
              <a:rPr lang="en-US" altLang="it-IT" sz="3600" i="1" dirty="0" smtClean="0">
                <a:solidFill>
                  <a:prstClr val="white"/>
                </a:solidFill>
                <a:latin typeface="Times New Roman" panose="02020603050405020304" pitchFamily="18" charset="0"/>
                <a:cs typeface="Times New Roman" panose="02020603050405020304" pitchFamily="18" charset="0"/>
              </a:rPr>
              <a:t>nd </a:t>
            </a:r>
            <a:r>
              <a:rPr lang="en-US" altLang="it-IT" sz="3600" i="1" dirty="0">
                <a:solidFill>
                  <a:prstClr val="white"/>
                </a:solidFill>
                <a:latin typeface="Times New Roman" panose="02020603050405020304" pitchFamily="18" charset="0"/>
                <a:cs typeface="Times New Roman" panose="02020603050405020304" pitchFamily="18" charset="0"/>
              </a:rPr>
              <a:t>new philosophy calls all in doubt</a:t>
            </a:r>
            <a:endParaRPr lang="en-US" altLang="it-IT" sz="3600" i="1" dirty="0" smtClean="0">
              <a:solidFill>
                <a:prstClr val="white"/>
              </a:solidFill>
              <a:latin typeface="Times New Roman" panose="02020603050405020304" pitchFamily="18" charset="0"/>
              <a:cs typeface="Times New Roman" panose="02020603050405020304" pitchFamily="18" charset="0"/>
            </a:endParaRPr>
          </a:p>
        </p:txBody>
      </p:sp>
      <p:pic>
        <p:nvPicPr>
          <p:cNvPr id="57351" name="Picture 7" descr="http://img5a.flixcart.com/image/poster/e/f/h/vincent-van-gogh-the-cafe-terrace-on-the-place-du-forum-arles-at-night-1888-sr185-small-400x400-imadkbp5ysxbzefh.jpeg"/>
          <p:cNvPicPr>
            <a:picLocks noChangeAspect="1" noChangeArrowheads="1"/>
          </p:cNvPicPr>
          <p:nvPr/>
        </p:nvPicPr>
        <p:blipFill rotWithShape="1">
          <a:blip r:embed="rId2">
            <a:extLst>
              <a:ext uri="{28A0092B-C50C-407E-A947-70E740481C1C}">
                <a14:useLocalDpi xmlns:a14="http://schemas.microsoft.com/office/drawing/2010/main" val="0"/>
              </a:ext>
            </a:extLst>
          </a:blip>
          <a:srcRect b="6615"/>
          <a:stretch/>
        </p:blipFill>
        <p:spPr bwMode="auto">
          <a:xfrm>
            <a:off x="429003" y="2350396"/>
            <a:ext cx="3062877" cy="42904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7352" name="Rettangolo 1"/>
          <p:cNvSpPr>
            <a:spLocks noChangeArrowheads="1"/>
          </p:cNvSpPr>
          <p:nvPr/>
        </p:nvSpPr>
        <p:spPr bwMode="auto">
          <a:xfrm>
            <a:off x="3563888" y="6106070"/>
            <a:ext cx="65495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it-IT" sz="1800" dirty="0">
                <a:solidFill>
                  <a:prstClr val="white"/>
                </a:solidFill>
                <a:latin typeface="Times New Roman" panose="02020603050405020304" pitchFamily="18" charset="0"/>
                <a:cs typeface="Times New Roman" panose="02020603050405020304" pitchFamily="18" charset="0"/>
              </a:rPr>
              <a:t>V. van Gogh </a:t>
            </a:r>
            <a:br>
              <a:rPr lang="en-US" altLang="it-IT" sz="1800" dirty="0">
                <a:solidFill>
                  <a:prstClr val="white"/>
                </a:solidFill>
                <a:latin typeface="Times New Roman" panose="02020603050405020304" pitchFamily="18" charset="0"/>
                <a:cs typeface="Times New Roman" panose="02020603050405020304" pitchFamily="18" charset="0"/>
              </a:rPr>
            </a:br>
            <a:r>
              <a:rPr lang="en-US" altLang="it-IT" sz="1800" i="1" dirty="0" smtClean="0">
                <a:solidFill>
                  <a:prstClr val="white"/>
                </a:solidFill>
                <a:latin typeface="Times New Roman" panose="02020603050405020304" pitchFamily="18" charset="0"/>
                <a:cs typeface="Times New Roman" panose="02020603050405020304" pitchFamily="18" charset="0"/>
              </a:rPr>
              <a:t>The </a:t>
            </a:r>
            <a:r>
              <a:rPr lang="en-US" altLang="it-IT" sz="1800" i="1" dirty="0">
                <a:solidFill>
                  <a:prstClr val="white"/>
                </a:solidFill>
                <a:latin typeface="Times New Roman" panose="02020603050405020304" pitchFamily="18" charset="0"/>
                <a:cs typeface="Times New Roman" panose="02020603050405020304" pitchFamily="18" charset="0"/>
              </a:rPr>
              <a:t>Cafe </a:t>
            </a:r>
            <a:r>
              <a:rPr lang="en-US" altLang="it-IT" sz="1800" i="1" dirty="0" smtClean="0">
                <a:solidFill>
                  <a:prstClr val="white"/>
                </a:solidFill>
                <a:latin typeface="Times New Roman" panose="02020603050405020304" pitchFamily="18" charset="0"/>
                <a:cs typeface="Times New Roman" panose="02020603050405020304" pitchFamily="18" charset="0"/>
              </a:rPr>
              <a:t>Terrace  on </a:t>
            </a:r>
            <a:r>
              <a:rPr lang="en-US" altLang="it-IT" sz="1800" i="1" dirty="0">
                <a:solidFill>
                  <a:prstClr val="white"/>
                </a:solidFill>
                <a:latin typeface="Times New Roman" panose="02020603050405020304" pitchFamily="18" charset="0"/>
                <a:cs typeface="Times New Roman" panose="02020603050405020304" pitchFamily="18" charset="0"/>
              </a:rPr>
              <a:t>the Place du Forum - Arles</a:t>
            </a:r>
            <a:endParaRPr lang="it-IT" altLang="it-IT" sz="1800" i="1" dirty="0">
              <a:solidFill>
                <a:prstClr val="white"/>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596336" y="2132856"/>
            <a:ext cx="1440160" cy="400110"/>
          </a:xfrm>
          <a:prstGeom prst="rect">
            <a:avLst/>
          </a:prstGeom>
          <a:solidFill>
            <a:schemeClr val="tx1"/>
          </a:solidFill>
        </p:spPr>
        <p:txBody>
          <a:bodyPr wrap="square" rtlCol="0">
            <a:spAutoFit/>
          </a:bodyPr>
          <a:lstStyle/>
          <a:p>
            <a:pPr algn="ctr"/>
            <a:r>
              <a:rPr lang="it-IT" sz="2000" dirty="0">
                <a:solidFill>
                  <a:prstClr val="white"/>
                </a:solidFill>
                <a:latin typeface="Times New Roman" panose="02020603050405020304" pitchFamily="18" charset="0"/>
                <a:cs typeface="Times New Roman" panose="02020603050405020304" pitchFamily="18" charset="0"/>
              </a:rPr>
              <a:t>John Donne</a:t>
            </a:r>
          </a:p>
        </p:txBody>
      </p:sp>
      <p:pic>
        <p:nvPicPr>
          <p:cNvPr id="125954" name="Picture 2" descr="http://cdn.history.com/sites/2/2013/11/russian-revolution-H.jpe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backgroundMark x1="4752" y1="50661" x2="4752" y2="50661"/>
                        <a14:backgroundMark x1="5760" y1="53084" x2="5760" y2="53084"/>
                        <a14:backgroundMark x1="49532" y1="49559" x2="49532" y2="49559"/>
                        <a14:backgroundMark x1="65587" y1="47357" x2="65587" y2="47357"/>
                        <a14:backgroundMark x1="72858" y1="47797" x2="72858" y2="47797"/>
                        <a14:backgroundMark x1="41181" y1="96256" x2="41181" y2="9625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3454" y="171501"/>
            <a:ext cx="3960440" cy="1319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6907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5714" name="Immagine 1"/>
          <p:cNvPicPr>
            <a:picLocks noChangeAspect="1"/>
          </p:cNvPicPr>
          <p:nvPr/>
        </p:nvPicPr>
        <p:blipFill>
          <a:blip r:embed="rId2">
            <a:extLst>
              <a:ext uri="{28A0092B-C50C-407E-A947-70E740481C1C}">
                <a14:useLocalDpi xmlns:a14="http://schemas.microsoft.com/office/drawing/2010/main" val="0"/>
              </a:ext>
            </a:extLst>
          </a:blip>
          <a:srcRect l="27863" t="13579" r="30077" b="12595"/>
          <a:stretch>
            <a:fillRect/>
          </a:stretch>
        </p:blipFill>
        <p:spPr bwMode="auto">
          <a:xfrm>
            <a:off x="1655763" y="981075"/>
            <a:ext cx="5832475" cy="57562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79388" y="115888"/>
            <a:ext cx="8785225" cy="647700"/>
          </a:xfrm>
          <a:prstGeom prst="rect">
            <a:avLst/>
          </a:prstGeom>
          <a:solidFill>
            <a:schemeClr val="bg1">
              <a:lumMod val="50000"/>
            </a:schemeClr>
          </a:solidFill>
          <a:ln>
            <a:solidFill>
              <a:schemeClr val="bg1"/>
            </a:solidFill>
          </a:ln>
        </p:spPr>
        <p:txBody>
          <a:bodyPr>
            <a:spAutoFit/>
          </a:bodyPr>
          <a:lstStyle/>
          <a:p>
            <a:pPr algn="ctr">
              <a:defRPr/>
            </a:pPr>
            <a:r>
              <a:rPr lang="it-IT" sz="3600" dirty="0" err="1">
                <a:solidFill>
                  <a:schemeClr val="bg1"/>
                </a:solidFill>
                <a:latin typeface="Times New Roman" panose="02020603050405020304" pitchFamily="18" charset="0"/>
                <a:cs typeface="Times New Roman" panose="02020603050405020304" pitchFamily="18" charset="0"/>
              </a:rPr>
              <a:t>Weak</a:t>
            </a:r>
            <a:r>
              <a:rPr lang="it-IT" sz="3600" dirty="0">
                <a:solidFill>
                  <a:schemeClr val="bg1"/>
                </a:solidFill>
                <a:latin typeface="Times New Roman" panose="02020603050405020304" pitchFamily="18" charset="0"/>
                <a:cs typeface="Times New Roman" panose="02020603050405020304" pitchFamily="18" charset="0"/>
              </a:rPr>
              <a:t> </a:t>
            </a:r>
            <a:r>
              <a:rPr lang="it-IT" sz="3600" dirty="0" err="1" smtClean="0">
                <a:solidFill>
                  <a:schemeClr val="bg1"/>
                </a:solidFill>
                <a:latin typeface="Times New Roman" panose="02020603050405020304" pitchFamily="18" charset="0"/>
                <a:cs typeface="Times New Roman" panose="02020603050405020304" pitchFamily="18" charset="0"/>
              </a:rPr>
              <a:t>lensing</a:t>
            </a:r>
            <a:r>
              <a:rPr lang="it-IT" sz="3600" dirty="0" smtClean="0">
                <a:solidFill>
                  <a:schemeClr val="bg1"/>
                </a:solidFill>
                <a:latin typeface="Times New Roman" panose="02020603050405020304" pitchFamily="18" charset="0"/>
                <a:cs typeface="Times New Roman" panose="02020603050405020304" pitchFamily="18" charset="0"/>
              </a:rPr>
              <a:t> </a:t>
            </a:r>
            <a:r>
              <a:rPr lang="it-IT" sz="3600" dirty="0" err="1" smtClean="0">
                <a:solidFill>
                  <a:schemeClr val="bg1"/>
                </a:solidFill>
                <a:latin typeface="Times New Roman" panose="02020603050405020304" pitchFamily="18" charset="0"/>
                <a:cs typeface="Times New Roman" panose="02020603050405020304" pitchFamily="18" charset="0"/>
              </a:rPr>
              <a:t>analogy</a:t>
            </a:r>
            <a:endParaRPr lang="it-IT" sz="36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4386" name="Picture 2" descr="http://www.jyi.org/site/wp-content/uploads/img11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1196975"/>
            <a:ext cx="5545138" cy="53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CasellaDiTesto 1"/>
          <p:cNvSpPr txBox="1">
            <a:spLocks noChangeArrowheads="1"/>
          </p:cNvSpPr>
          <p:nvPr/>
        </p:nvSpPr>
        <p:spPr bwMode="auto">
          <a:xfrm>
            <a:off x="250825" y="116632"/>
            <a:ext cx="8713788" cy="647700"/>
          </a:xfrm>
          <a:prstGeom prst="rect">
            <a:avLst/>
          </a:prstGeom>
          <a:solidFill>
            <a:schemeClr val="bg1">
              <a:lumMod val="50000"/>
            </a:schemeClr>
          </a:solidFill>
          <a:ln>
            <a:solidFill>
              <a:schemeClr val="bg1"/>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it-IT" altLang="it-IT" sz="3600" dirty="0" smtClean="0">
                <a:solidFill>
                  <a:srgbClr val="FFFFFF"/>
                </a:solidFill>
                <a:latin typeface="Times New Roman" panose="02020603050405020304" pitchFamily="18" charset="0"/>
                <a:cs typeface="Times New Roman" panose="02020603050405020304" pitchFamily="18" charset="0"/>
              </a:rPr>
              <a:t>VST </a:t>
            </a:r>
            <a:r>
              <a:rPr lang="it-IT" altLang="it-IT" sz="3600" dirty="0" err="1" smtClean="0">
                <a:solidFill>
                  <a:srgbClr val="FFFFFF"/>
                </a:solidFill>
                <a:latin typeface="Times New Roman" panose="02020603050405020304" pitchFamily="18" charset="0"/>
                <a:cs typeface="Times New Roman" panose="02020603050405020304" pitchFamily="18" charset="0"/>
              </a:rPr>
              <a:t>KiDS</a:t>
            </a:r>
            <a:endParaRPr lang="it-IT" altLang="it-IT" sz="3600" dirty="0" smtClean="0">
              <a:solidFill>
                <a:srgbClr val="FFFFFF"/>
              </a:solidFill>
              <a:latin typeface="Times New Roman" panose="02020603050405020304" pitchFamily="18" charset="0"/>
              <a:cs typeface="Times New Roman" panose="02020603050405020304" pitchFamily="18" charset="0"/>
            </a:endParaRPr>
          </a:p>
        </p:txBody>
      </p:sp>
      <p:pic>
        <p:nvPicPr>
          <p:cNvPr id="2" name="Picture 2" descr="http://www.science-et-vie.com/wp-content/uploads/2012/06/VST_1_skypix.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84584" y="2636912"/>
            <a:ext cx="5192616" cy="3456161"/>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043608" y="2204864"/>
            <a:ext cx="1872208" cy="369332"/>
          </a:xfrm>
          <a:prstGeom prst="rect">
            <a:avLst/>
          </a:prstGeom>
          <a:noFill/>
        </p:spPr>
        <p:txBody>
          <a:bodyPr wrap="square" rtlCol="0">
            <a:spAutoFit/>
          </a:bodyPr>
          <a:lstStyle/>
          <a:p>
            <a:r>
              <a:rPr lang="it-IT" dirty="0" err="1" smtClean="0">
                <a:solidFill>
                  <a:srgbClr val="FFFFFF"/>
                </a:solidFill>
              </a:rPr>
              <a:t>VST@Paranal</a:t>
            </a:r>
            <a:endParaRPr lang="it-IT" dirty="0">
              <a:solidFill>
                <a:srgbClr val="FFFFFF"/>
              </a:solidFill>
            </a:endParaRPr>
          </a:p>
        </p:txBody>
      </p:sp>
    </p:spTree>
    <p:extLst>
      <p:ext uri="{BB962C8B-B14F-4D97-AF65-F5344CB8AC3E}">
        <p14:creationId xmlns:p14="http://schemas.microsoft.com/office/powerpoint/2010/main" val="23723330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Immagine 1"/>
          <p:cNvPicPr>
            <a:picLocks noChangeAspect="1"/>
          </p:cNvPicPr>
          <p:nvPr/>
        </p:nvPicPr>
        <p:blipFill rotWithShape="1">
          <a:blip r:embed="rId2">
            <a:extLst>
              <a:ext uri="{28A0092B-C50C-407E-A947-70E740481C1C}">
                <a14:useLocalDpi xmlns:a14="http://schemas.microsoft.com/office/drawing/2010/main" val="0"/>
              </a:ext>
            </a:extLst>
          </a:blip>
          <a:srcRect t="7077"/>
          <a:stretch/>
        </p:blipFill>
        <p:spPr bwMode="auto">
          <a:xfrm>
            <a:off x="1475284" y="915558"/>
            <a:ext cx="6193432" cy="5753802"/>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79388" y="115888"/>
            <a:ext cx="8785225" cy="647700"/>
          </a:xfrm>
          <a:prstGeom prst="rect">
            <a:avLst/>
          </a:prstGeom>
          <a:solidFill>
            <a:schemeClr val="bg1">
              <a:lumMod val="50000"/>
            </a:schemeClr>
          </a:solidFill>
          <a:ln>
            <a:solidFill>
              <a:schemeClr val="bg1"/>
            </a:solidFill>
          </a:ln>
        </p:spPr>
        <p:txBody>
          <a:bodyPr>
            <a:spAutoFit/>
          </a:bodyPr>
          <a:lstStyle/>
          <a:p>
            <a:pPr algn="ctr">
              <a:defRPr/>
            </a:pPr>
            <a:r>
              <a:rPr lang="it-IT" sz="3600" dirty="0" err="1">
                <a:solidFill>
                  <a:schemeClr val="bg1"/>
                </a:solidFill>
                <a:latin typeface="Times New Roman" panose="02020603050405020304" pitchFamily="18" charset="0"/>
                <a:cs typeface="Times New Roman" panose="02020603050405020304" pitchFamily="18" charset="0"/>
              </a:rPr>
              <a:t>Weak</a:t>
            </a:r>
            <a:r>
              <a:rPr lang="it-IT" sz="3600" dirty="0">
                <a:solidFill>
                  <a:schemeClr val="bg1"/>
                </a:solidFill>
                <a:latin typeface="Times New Roman" panose="02020603050405020304" pitchFamily="18" charset="0"/>
                <a:cs typeface="Times New Roman" panose="02020603050405020304" pitchFamily="18" charset="0"/>
              </a:rPr>
              <a:t> lensing</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s://www.eso.org/sci/activities/santiago/projects/PlanetaryGroup/science/images/sh-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1052513"/>
            <a:ext cx="653573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2987675" y="4941888"/>
            <a:ext cx="5976938" cy="12239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pic>
        <p:nvPicPr>
          <p:cNvPr id="117764" name="Immagine 1"/>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07950" y="3789363"/>
            <a:ext cx="2884488" cy="2897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179388" y="115888"/>
            <a:ext cx="8785225" cy="647700"/>
          </a:xfrm>
          <a:prstGeom prst="rect">
            <a:avLst/>
          </a:prstGeom>
          <a:solidFill>
            <a:schemeClr val="bg1">
              <a:lumMod val="95000"/>
            </a:schemeClr>
          </a:solidFill>
          <a:ln>
            <a:solidFill>
              <a:schemeClr val="tx1"/>
            </a:solidFill>
          </a:ln>
        </p:spPr>
        <p:txBody>
          <a:bodyPr>
            <a:spAutoFit/>
          </a:bodyPr>
          <a:lstStyle/>
          <a:p>
            <a:pPr algn="ctr">
              <a:defRPr/>
            </a:pPr>
            <a:r>
              <a:rPr lang="it-IT" sz="3600" dirty="0" err="1">
                <a:solidFill>
                  <a:srgbClr val="000000"/>
                </a:solidFill>
                <a:latin typeface="Times New Roman" panose="02020603050405020304" pitchFamily="18" charset="0"/>
                <a:cs typeface="Times New Roman" panose="02020603050405020304" pitchFamily="18" charset="0"/>
              </a:rPr>
              <a:t>Microlensing</a:t>
            </a:r>
            <a:r>
              <a:rPr lang="it-IT" sz="3600" dirty="0">
                <a:solidFill>
                  <a:srgbClr val="000000"/>
                </a:solidFill>
                <a:latin typeface="Times New Roman" panose="02020603050405020304" pitchFamily="18" charset="0"/>
                <a:cs typeface="Times New Roman" panose="02020603050405020304" pitchFamily="18" charset="0"/>
              </a:rPr>
              <a:t> on </a:t>
            </a:r>
            <a:r>
              <a:rPr lang="it-IT" sz="3600" dirty="0" err="1">
                <a:solidFill>
                  <a:srgbClr val="000000"/>
                </a:solidFill>
                <a:latin typeface="Times New Roman" panose="02020603050405020304" pitchFamily="18" charset="0"/>
                <a:cs typeface="Times New Roman" panose="02020603050405020304" pitchFamily="18" charset="0"/>
              </a:rPr>
              <a:t>Machos</a:t>
            </a:r>
            <a:endParaRPr lang="it-IT" sz="36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42875" y="116632"/>
            <a:ext cx="8821738" cy="1077218"/>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600" dirty="0">
                <a:latin typeface="Times New Roman" pitchFamily="18" charset="0"/>
                <a:cs typeface="Times New Roman" pitchFamily="18" charset="0"/>
              </a:rPr>
              <a:t>1937: Holmberg’s thesis</a:t>
            </a:r>
            <a:br>
              <a:rPr lang="en-US" sz="3600" dirty="0">
                <a:latin typeface="Times New Roman" pitchFamily="18" charset="0"/>
                <a:cs typeface="Times New Roman" pitchFamily="18" charset="0"/>
              </a:rPr>
            </a:br>
            <a:r>
              <a:rPr lang="en-US" sz="2800" dirty="0">
                <a:latin typeface="Times New Roman" pitchFamily="18" charset="0"/>
                <a:cs typeface="Times New Roman" pitchFamily="18" charset="0"/>
              </a:rPr>
              <a:t>A study of double and multiple galaxies</a:t>
            </a:r>
          </a:p>
        </p:txBody>
      </p:sp>
      <p:grpSp>
        <p:nvGrpSpPr>
          <p:cNvPr id="118791" name="Gruppo 27"/>
          <p:cNvGrpSpPr>
            <a:grpSpLocks/>
          </p:cNvGrpSpPr>
          <p:nvPr/>
        </p:nvGrpSpPr>
        <p:grpSpPr bwMode="auto">
          <a:xfrm>
            <a:off x="3940064" y="4149080"/>
            <a:ext cx="4275248" cy="2676706"/>
            <a:chOff x="1725920" y="4000504"/>
            <a:chExt cx="4274840" cy="2676147"/>
          </a:xfrm>
        </p:grpSpPr>
        <p:cxnSp>
          <p:nvCxnSpPr>
            <p:cNvPr id="10" name="Connettore 2 9"/>
            <p:cNvCxnSpPr/>
            <p:nvPr/>
          </p:nvCxnSpPr>
          <p:spPr>
            <a:xfrm>
              <a:off x="2214934" y="6214604"/>
              <a:ext cx="3785826" cy="0"/>
            </a:xfrm>
            <a:prstGeom prst="straightConnector1">
              <a:avLst/>
            </a:prstGeom>
            <a:ln w="285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H="1" flipV="1">
              <a:off x="2199795" y="4000504"/>
              <a:ext cx="13552" cy="2215687"/>
            </a:xfrm>
            <a:prstGeom prst="straightConnector1">
              <a:avLst/>
            </a:prstGeom>
            <a:ln w="2857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V="1">
              <a:off x="2857810" y="4280668"/>
              <a:ext cx="2477064" cy="11482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e 16"/>
            <p:cNvSpPr/>
            <p:nvPr/>
          </p:nvSpPr>
          <p:spPr>
            <a:xfrm>
              <a:off x="2714949" y="5214688"/>
              <a:ext cx="428584" cy="42853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9" name="Ovale 18"/>
            <p:cNvSpPr/>
            <p:nvPr/>
          </p:nvSpPr>
          <p:spPr>
            <a:xfrm>
              <a:off x="3638424" y="4780181"/>
              <a:ext cx="428584" cy="42853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0" name="Ovale 19"/>
            <p:cNvSpPr/>
            <p:nvPr/>
          </p:nvSpPr>
          <p:spPr>
            <a:xfrm>
              <a:off x="5120582" y="4054216"/>
              <a:ext cx="428584" cy="42853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18799" name="Rettangolo 20"/>
            <p:cNvSpPr>
              <a:spLocks noChangeArrowheads="1"/>
            </p:cNvSpPr>
            <p:nvPr/>
          </p:nvSpPr>
          <p:spPr bwMode="auto">
            <a:xfrm>
              <a:off x="2573474" y="5656342"/>
              <a:ext cx="8643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latin typeface="Times New Roman" panose="02020603050405020304" pitchFamily="18" charset="0"/>
                  <a:cs typeface="Times New Roman" panose="02020603050405020304" pitchFamily="18" charset="0"/>
                </a:rPr>
                <a:t>Hubble</a:t>
              </a:r>
              <a:endParaRPr lang="it-IT" altLang="en-US" sz="1800" dirty="0"/>
            </a:p>
          </p:txBody>
        </p:sp>
        <p:sp>
          <p:nvSpPr>
            <p:cNvPr id="118800" name="Rettangolo 21"/>
            <p:cNvSpPr>
              <a:spLocks noChangeArrowheads="1"/>
            </p:cNvSpPr>
            <p:nvPr/>
          </p:nvSpPr>
          <p:spPr bwMode="auto">
            <a:xfrm>
              <a:off x="3420318" y="5215017"/>
              <a:ext cx="11166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latin typeface="Times New Roman" panose="02020603050405020304" pitchFamily="18" charset="0"/>
                  <a:cs typeface="Times New Roman" panose="02020603050405020304" pitchFamily="18" charset="0"/>
                </a:rPr>
                <a:t>Holmberg</a:t>
              </a:r>
              <a:endParaRPr lang="it-IT" altLang="en-US" sz="1800" dirty="0"/>
            </a:p>
          </p:txBody>
        </p:sp>
        <p:sp>
          <p:nvSpPr>
            <p:cNvPr id="118801" name="Rettangolo 22"/>
            <p:cNvSpPr>
              <a:spLocks noChangeArrowheads="1"/>
            </p:cNvSpPr>
            <p:nvPr/>
          </p:nvSpPr>
          <p:spPr bwMode="auto">
            <a:xfrm>
              <a:off x="4942427" y="4432462"/>
              <a:ext cx="889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latin typeface="Times New Roman" panose="02020603050405020304" pitchFamily="18" charset="0"/>
                  <a:cs typeface="Times New Roman" panose="02020603050405020304" pitchFamily="18" charset="0"/>
                </a:rPr>
                <a:t>Zwicky</a:t>
              </a:r>
              <a:endParaRPr lang="it-IT" altLang="en-US" sz="1800" dirty="0"/>
            </a:p>
          </p:txBody>
        </p:sp>
        <p:sp>
          <p:nvSpPr>
            <p:cNvPr id="118802" name="Rettangolo 24"/>
            <p:cNvSpPr>
              <a:spLocks noChangeArrowheads="1"/>
            </p:cNvSpPr>
            <p:nvPr/>
          </p:nvSpPr>
          <p:spPr bwMode="auto">
            <a:xfrm>
              <a:off x="3184270" y="6215082"/>
              <a:ext cx="2053571" cy="46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Sampling scale</a:t>
              </a:r>
              <a:endParaRPr lang="it-IT" altLang="en-US" sz="2400" dirty="0"/>
            </a:p>
          </p:txBody>
        </p:sp>
        <p:sp>
          <p:nvSpPr>
            <p:cNvPr id="118803" name="Rettangolo 25"/>
            <p:cNvSpPr>
              <a:spLocks noChangeArrowheads="1"/>
            </p:cNvSpPr>
            <p:nvPr/>
          </p:nvSpPr>
          <p:spPr bwMode="auto">
            <a:xfrm rot="16200000">
              <a:off x="1074302" y="4868103"/>
              <a:ext cx="1764858" cy="46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Galaxy </a:t>
              </a:r>
              <a:r>
                <a:rPr lang="en-US" altLang="en-US" sz="2400" dirty="0" smtClean="0">
                  <a:latin typeface="Times New Roman" panose="02020603050405020304" pitchFamily="18" charset="0"/>
                  <a:cs typeface="Times New Roman" panose="02020603050405020304" pitchFamily="18" charset="0"/>
                </a:rPr>
                <a:t>mass</a:t>
              </a:r>
              <a:endParaRPr lang="it-IT" altLang="en-US" sz="2400" dirty="0"/>
            </a:p>
          </p:txBody>
        </p:sp>
      </p:grpSp>
      <p:grpSp>
        <p:nvGrpSpPr>
          <p:cNvPr id="5" name="Gruppo 4"/>
          <p:cNvGrpSpPr/>
          <p:nvPr/>
        </p:nvGrpSpPr>
        <p:grpSpPr>
          <a:xfrm>
            <a:off x="157522" y="1674350"/>
            <a:ext cx="3159918" cy="2362528"/>
            <a:chOff x="113325" y="1894468"/>
            <a:chExt cx="3159918" cy="2362528"/>
          </a:xfrm>
        </p:grpSpPr>
        <p:sp>
          <p:nvSpPr>
            <p:cNvPr id="118787" name="CasellaDiTesto 1"/>
            <p:cNvSpPr txBox="1">
              <a:spLocks noChangeArrowheads="1"/>
            </p:cNvSpPr>
            <p:nvPr/>
          </p:nvSpPr>
          <p:spPr bwMode="auto">
            <a:xfrm>
              <a:off x="113325" y="3253696"/>
              <a:ext cx="1785938" cy="1003300"/>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pic>
          <p:nvPicPr>
            <p:cNvPr id="118792" name="Immagin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818" y="1894468"/>
              <a:ext cx="3019425" cy="21351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295555" y="3736247"/>
              <a:ext cx="720080" cy="276999"/>
            </a:xfrm>
            <a:prstGeom prst="rect">
              <a:avLst/>
            </a:prstGeom>
            <a:noFill/>
          </p:spPr>
          <p:txBody>
            <a:bodyPr wrap="square" rtlCol="0">
              <a:spAutoFit/>
            </a:bodyPr>
            <a:lstStyle/>
            <a:p>
              <a:r>
                <a:rPr lang="it-IT" sz="1200" dirty="0" err="1" smtClean="0">
                  <a:solidFill>
                    <a:schemeClr val="bg1"/>
                  </a:solidFill>
                </a:rPr>
                <a:t>Arp</a:t>
              </a:r>
              <a:r>
                <a:rPr lang="it-IT" sz="1200" dirty="0" smtClean="0">
                  <a:solidFill>
                    <a:schemeClr val="bg1"/>
                  </a:solidFill>
                </a:rPr>
                <a:t> 271</a:t>
              </a:r>
              <a:endParaRPr lang="it-IT" sz="1200" dirty="0">
                <a:solidFill>
                  <a:schemeClr val="bg1"/>
                </a:solidFill>
              </a:endParaRPr>
            </a:p>
          </p:txBody>
        </p:sp>
      </p:grpSp>
      <p:pic>
        <p:nvPicPr>
          <p:cNvPr id="73730" name="Picture 2" descr="http://www.astro.uu.se/history/images/holmberg.jpg"/>
          <p:cNvPicPr>
            <a:picLocks noChangeAspect="1" noChangeArrowheads="1"/>
          </p:cNvPicPr>
          <p:nvPr/>
        </p:nvPicPr>
        <p:blipFill>
          <a:blip r:embed="rId3"/>
          <a:srcRect/>
          <a:stretch>
            <a:fillRect/>
          </a:stretch>
        </p:blipFill>
        <p:spPr bwMode="auto">
          <a:xfrm>
            <a:off x="7825802" y="287781"/>
            <a:ext cx="1032643" cy="1386486"/>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ttangolo 3"/>
          <p:cNvSpPr/>
          <p:nvPr/>
        </p:nvSpPr>
        <p:spPr>
          <a:xfrm>
            <a:off x="-36512" y="4722922"/>
            <a:ext cx="3745068" cy="1815882"/>
          </a:xfrm>
          <a:prstGeom prst="rect">
            <a:avLst/>
          </a:prstGeom>
        </p:spPr>
        <p:txBody>
          <a:bodyPr wrap="square">
            <a:spAutoFit/>
          </a:bodyPr>
          <a:lstStyle/>
          <a:p>
            <a:pPr algn="r"/>
            <a:r>
              <a:rPr lang="en-US"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Holmberg’s masses of galaxies were just </a:t>
            </a:r>
            <a:br>
              <a:rPr lang="en-US"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br>
            <a:r>
              <a:rPr lang="en-US"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in between </a:t>
            </a:r>
            <a:br>
              <a:rPr lang="en-US"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br>
            <a:r>
              <a:rPr lang="en-US"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Hubble’s and Zwicky’s.</a:t>
            </a:r>
          </a:p>
        </p:txBody>
      </p:sp>
      <p:sp>
        <p:nvSpPr>
          <p:cNvPr id="6" name="Rettangolo 5"/>
          <p:cNvSpPr/>
          <p:nvPr/>
        </p:nvSpPr>
        <p:spPr>
          <a:xfrm>
            <a:off x="7643814" y="1772816"/>
            <a:ext cx="1468462" cy="11111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8789" name="Rettangolo 3"/>
          <p:cNvSpPr>
            <a:spLocks noChangeArrowheads="1"/>
          </p:cNvSpPr>
          <p:nvPr/>
        </p:nvSpPr>
        <p:spPr bwMode="auto">
          <a:xfrm>
            <a:off x="3203848" y="1772816"/>
            <a:ext cx="5796136"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2400" dirty="0" smtClean="0">
                <a:latin typeface="Times New Roman" panose="02020603050405020304" pitchFamily="18" charset="0"/>
                <a:cs typeface="Times New Roman" panose="02020603050405020304" pitchFamily="18" charset="0"/>
              </a:rPr>
              <a:t>In </a:t>
            </a:r>
            <a:r>
              <a:rPr lang="en-US" altLang="it-IT" sz="2400" dirty="0">
                <a:latin typeface="Times New Roman" panose="02020603050405020304" pitchFamily="18" charset="0"/>
                <a:cs typeface="Times New Roman" panose="02020603050405020304" pitchFamily="18" charset="0"/>
              </a:rPr>
              <a:t>his dissertation (1937, </a:t>
            </a:r>
            <a:r>
              <a:rPr lang="en-US" altLang="it-IT" sz="2400" i="1" dirty="0" smtClean="0">
                <a:latin typeface="Times New Roman" panose="02020603050405020304" pitchFamily="18" charset="0"/>
                <a:cs typeface="Times New Roman" panose="02020603050405020304" pitchFamily="18" charset="0"/>
              </a:rPr>
              <a:t>Annals </a:t>
            </a:r>
            <a:r>
              <a:rPr lang="en-US" altLang="it-IT" sz="2400" i="1" dirty="0">
                <a:latin typeface="Times New Roman" panose="02020603050405020304" pitchFamily="18" charset="0"/>
                <a:cs typeface="Times New Roman" panose="02020603050405020304" pitchFamily="18" charset="0"/>
              </a:rPr>
              <a:t>of the Observatory of Lund</a:t>
            </a:r>
            <a:r>
              <a:rPr lang="en-US" altLang="it-IT" sz="2400" dirty="0">
                <a:latin typeface="Times New Roman" panose="02020603050405020304" pitchFamily="18" charset="0"/>
                <a:cs typeface="Times New Roman" panose="02020603050405020304" pitchFamily="18" charset="0"/>
              </a:rPr>
              <a:t>) </a:t>
            </a:r>
            <a:r>
              <a:rPr lang="en-US" altLang="it-IT" sz="2400" dirty="0" smtClean="0">
                <a:latin typeface="Times New Roman" panose="02020603050405020304" pitchFamily="18" charset="0"/>
                <a:cs typeface="Times New Roman" panose="02020603050405020304" pitchFamily="18" charset="0"/>
              </a:rPr>
              <a:t>Erik Holmberg </a:t>
            </a:r>
            <a:r>
              <a:rPr lang="en-US" altLang="it-IT" sz="2400" dirty="0">
                <a:latin typeface="Times New Roman" panose="02020603050405020304" pitchFamily="18" charset="0"/>
                <a:cs typeface="Times New Roman" panose="02020603050405020304" pitchFamily="18" charset="0"/>
              </a:rPr>
              <a:t>showed that galaxies often appear in </a:t>
            </a:r>
            <a:r>
              <a:rPr lang="en-US" altLang="it-IT" sz="24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groups </a:t>
            </a:r>
            <a:r>
              <a:rPr lang="en-US" altLang="it-IT" sz="2400" dirty="0" smtClean="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&amp; pairs</a:t>
            </a:r>
            <a:r>
              <a:rPr lang="en-US" altLang="it-IT" sz="2400" dirty="0" smtClean="0">
                <a:latin typeface="Times New Roman" panose="02020603050405020304" pitchFamily="18" charset="0"/>
                <a:cs typeface="Times New Roman" panose="02020603050405020304" pitchFamily="18" charset="0"/>
              </a:rPr>
              <a:t>, </a:t>
            </a:r>
            <a:r>
              <a:rPr lang="en-US" altLang="it-IT" sz="2400" dirty="0">
                <a:latin typeface="Times New Roman" panose="02020603050405020304" pitchFamily="18" charset="0"/>
                <a:cs typeface="Times New Roman" panose="02020603050405020304" pitchFamily="18" charset="0"/>
              </a:rPr>
              <a:t>and </a:t>
            </a:r>
            <a:r>
              <a:rPr lang="en-US" altLang="it-IT" sz="2400" dirty="0" smtClean="0">
                <a:latin typeface="Times New Roman" panose="02020603050405020304" pitchFamily="18" charset="0"/>
                <a:cs typeface="Times New Roman" panose="02020603050405020304" pitchFamily="18" charset="0"/>
              </a:rPr>
              <a:t>he realized to </a:t>
            </a:r>
            <a:r>
              <a:rPr lang="en-US" altLang="it-IT" sz="2400" dirty="0">
                <a:latin typeface="Times New Roman" panose="02020603050405020304" pitchFamily="18" charset="0"/>
                <a:cs typeface="Times New Roman" panose="02020603050405020304" pitchFamily="18" charset="0"/>
              </a:rPr>
              <a:t>determine the </a:t>
            </a:r>
            <a:r>
              <a:rPr lang="en-US" altLang="it-IT" sz="2400" dirty="0" smtClean="0">
                <a:latin typeface="Times New Roman" panose="02020603050405020304" pitchFamily="18" charset="0"/>
                <a:cs typeface="Times New Roman" panose="02020603050405020304" pitchFamily="18" charset="0"/>
              </a:rPr>
              <a:t>statistical masses through the </a:t>
            </a:r>
            <a:r>
              <a:rPr lang="en-US" altLang="it-IT" sz="2400" dirty="0">
                <a:latin typeface="Times New Roman" panose="02020603050405020304" pitchFamily="18" charset="0"/>
                <a:cs typeface="Times New Roman" panose="02020603050405020304" pitchFamily="18" charset="0"/>
              </a:rPr>
              <a:t>radial velocities of the </a:t>
            </a:r>
            <a:r>
              <a:rPr lang="en-US" altLang="it-IT" sz="2400" dirty="0" smtClean="0">
                <a:latin typeface="Times New Roman" panose="02020603050405020304" pitchFamily="18" charset="0"/>
                <a:cs typeface="Times New Roman" panose="02020603050405020304" pitchFamily="18" charset="0"/>
              </a:rPr>
              <a:t>two components</a:t>
            </a:r>
            <a:r>
              <a:rPr lang="en-US" altLang="it-IT" sz="2400" dirty="0">
                <a:latin typeface="Times New Roman" panose="02020603050405020304" pitchFamily="18" charset="0"/>
                <a:cs typeface="Times New Roman" panose="02020603050405020304" pitchFamily="18" charset="0"/>
              </a:rPr>
              <a:t>. </a:t>
            </a:r>
            <a:br>
              <a:rPr lang="en-US" altLang="it-IT" sz="2400" dirty="0">
                <a:latin typeface="Times New Roman" panose="02020603050405020304" pitchFamily="18" charset="0"/>
                <a:cs typeface="Times New Roman" panose="02020603050405020304" pitchFamily="18" charset="0"/>
              </a:rPr>
            </a:br>
            <a:endParaRPr lang="en-US" altLang="it-IT" sz="1200" dirty="0">
              <a:latin typeface="Times New Roman" panose="02020603050405020304" pitchFamily="18" charset="0"/>
              <a:cs typeface="Times New Roman" panose="02020603050405020304" pitchFamily="18" charset="0"/>
            </a:endParaRPr>
          </a:p>
        </p:txBody>
      </p:sp>
      <p:sp>
        <p:nvSpPr>
          <p:cNvPr id="25" name="Rettangolo 22"/>
          <p:cNvSpPr>
            <a:spLocks noChangeArrowheads="1"/>
          </p:cNvSpPr>
          <p:nvPr/>
        </p:nvSpPr>
        <p:spPr bwMode="auto">
          <a:xfrm>
            <a:off x="4478088" y="4728452"/>
            <a:ext cx="12362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smtClean="0">
                <a:latin typeface="Times New Roman" panose="02020603050405020304" pitchFamily="18" charset="0"/>
                <a:cs typeface="Times New Roman" panose="02020603050405020304" pitchFamily="18" charset="0"/>
              </a:rPr>
              <a:t>Single galaxies</a:t>
            </a:r>
            <a:endParaRPr lang="it-IT" altLang="en-US" sz="1800" dirty="0"/>
          </a:p>
        </p:txBody>
      </p:sp>
      <p:sp>
        <p:nvSpPr>
          <p:cNvPr id="26" name="Rettangolo 22"/>
          <p:cNvSpPr>
            <a:spLocks noChangeArrowheads="1"/>
          </p:cNvSpPr>
          <p:nvPr/>
        </p:nvSpPr>
        <p:spPr bwMode="auto">
          <a:xfrm>
            <a:off x="5725869" y="4571836"/>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smtClean="0">
                <a:latin typeface="Times New Roman" panose="02020603050405020304" pitchFamily="18" charset="0"/>
                <a:cs typeface="Times New Roman" panose="02020603050405020304" pitchFamily="18" charset="0"/>
              </a:rPr>
              <a:t>Pairs</a:t>
            </a:r>
            <a:endParaRPr lang="it-IT" altLang="en-US" sz="1800" dirty="0"/>
          </a:p>
        </p:txBody>
      </p:sp>
      <p:sp>
        <p:nvSpPr>
          <p:cNvPr id="27" name="Rettangolo 22"/>
          <p:cNvSpPr>
            <a:spLocks noChangeArrowheads="1"/>
          </p:cNvSpPr>
          <p:nvPr/>
        </p:nvSpPr>
        <p:spPr bwMode="auto">
          <a:xfrm>
            <a:off x="7020272" y="3824434"/>
            <a:ext cx="9412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smtClean="0">
                <a:latin typeface="Times New Roman" panose="02020603050405020304" pitchFamily="18" charset="0"/>
                <a:cs typeface="Times New Roman" panose="02020603050405020304" pitchFamily="18" charset="0"/>
              </a:rPr>
              <a:t>Clusters</a:t>
            </a:r>
            <a:endParaRPr lang="it-IT" altLang="en-US" sz="18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articles.adsabs.harvard.edu/cgi-bin/t2png?bg=%23FFFFFF&amp;/seri/ApJ../0447/600/L000082.000&amp;db_key=AST&amp;bits=4&amp;res=100&amp;filetype=.gif"/>
          <p:cNvPicPr>
            <a:picLocks noChangeAspect="1" noChangeArrowheads="1"/>
          </p:cNvPicPr>
          <p:nvPr/>
        </p:nvPicPr>
        <p:blipFill>
          <a:blip r:embed="rId2">
            <a:extLst>
              <a:ext uri="{28A0092B-C50C-407E-A947-70E740481C1C}">
                <a14:useLocalDpi xmlns:a14="http://schemas.microsoft.com/office/drawing/2010/main" val="0"/>
              </a:ext>
            </a:extLst>
          </a:blip>
          <a:srcRect l="53078" t="9119" r="7625" b="50146"/>
          <a:stretch>
            <a:fillRect/>
          </a:stretch>
        </p:blipFill>
        <p:spPr bwMode="auto">
          <a:xfrm>
            <a:off x="4427538" y="1108075"/>
            <a:ext cx="42862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articles.adsabs.harvard.edu/cgi-bin/t2png?bg=%23FFFFFF&amp;/seri/ApJ../0447/600/L000081.000&amp;db_key=AST&amp;bits=4&amp;res=100&amp;filetype=.gif"/>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0086" t="12767" r="69087" b="78422"/>
          <a:stretch/>
        </p:blipFill>
        <p:spPr bwMode="auto">
          <a:xfrm>
            <a:off x="176618" y="4777596"/>
            <a:ext cx="4683414" cy="19637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9811" name="Picture 4" descr="http://articles.adsabs.harvard.edu/cgi-bin/t2png?bg=%23FFFFFF&amp;/seri/ApJ../0447/600/L000081.000&amp;db_key=AST&amp;bits=4&amp;res=100&amp;filetype=.gif"/>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0086" t="12767" r="12451" b="61647"/>
          <a:stretch/>
        </p:blipFill>
        <p:spPr bwMode="auto">
          <a:xfrm>
            <a:off x="182546" y="4777597"/>
            <a:ext cx="4608513" cy="196377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9812" name="Picture 4" descr="http://articles.adsabs.harvard.edu/cgi-bin/t2png?bg=%23FFFFFF&amp;/seri/ApJ../0447/600/L000081.000&amp;db_key=AST&amp;bits=4&amp;res=100&amp;filetype=.gif"/>
          <p:cNvPicPr>
            <a:picLocks noChangeAspect="1" noChangeArrowheads="1"/>
          </p:cNvPicPr>
          <p:nvPr/>
        </p:nvPicPr>
        <p:blipFill>
          <a:blip r:embed="rId5">
            <a:extLst>
              <a:ext uri="{28A0092B-C50C-407E-A947-70E740481C1C}">
                <a14:useLocalDpi xmlns:a14="http://schemas.microsoft.com/office/drawing/2010/main" val="0"/>
              </a:ext>
            </a:extLst>
          </a:blip>
          <a:srcRect l="6219" t="5630" r="66013" b="91838"/>
          <a:stretch>
            <a:fillRect/>
          </a:stretch>
        </p:blipFill>
        <p:spPr bwMode="auto">
          <a:xfrm>
            <a:off x="684089" y="4221088"/>
            <a:ext cx="36718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142875" y="116632"/>
            <a:ext cx="8821738" cy="646112"/>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600" dirty="0">
                <a:latin typeface="Times New Roman" pitchFamily="18" charset="0"/>
                <a:cs typeface="Times New Roman" pitchFamily="18" charset="0"/>
              </a:rPr>
              <a:t>Modern compilation</a:t>
            </a:r>
            <a:endParaRPr lang="en-US" sz="2800" dirty="0">
              <a:latin typeface="Times New Roman" pitchFamily="18" charset="0"/>
              <a:cs typeface="Times New Roman" pitchFamily="18" charset="0"/>
            </a:endParaRPr>
          </a:p>
        </p:txBody>
      </p:sp>
      <p:pic>
        <p:nvPicPr>
          <p:cNvPr id="7" name="Picture 4" descr="http://articles.adsabs.harvard.edu/cgi-bin/t2png?bg=%23FFFFFF&amp;/seri/ApJ../0447/600/L000081.000&amp;db_key=AST&amp;bits=4&amp;res=100&amp;filetype=.gif"/>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0086" t="12767" r="69087" b="78422"/>
          <a:stretch/>
        </p:blipFill>
        <p:spPr bwMode="auto">
          <a:xfrm>
            <a:off x="182547" y="6505790"/>
            <a:ext cx="4515214" cy="23557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705" name="Rectangle 1"/>
          <p:cNvSpPr>
            <a:spLocks noChangeArrowheads="1"/>
          </p:cNvSpPr>
          <p:nvPr/>
        </p:nvSpPr>
        <p:spPr bwMode="auto">
          <a:xfrm>
            <a:off x="250825" y="128588"/>
            <a:ext cx="8678863" cy="708025"/>
          </a:xfrm>
          <a:prstGeom prst="rect">
            <a:avLst/>
          </a:prstGeom>
          <a:solidFill>
            <a:schemeClr val="bg1">
              <a:lumMod val="50000"/>
            </a:schemeClr>
          </a:solidFill>
          <a:ln w="9525">
            <a:solidFill>
              <a:schemeClr val="bg1"/>
            </a:solidFill>
            <a:miter lim="800000"/>
            <a:headEnd/>
            <a:tailEnd/>
          </a:ln>
          <a:effectLst/>
        </p:spPr>
        <p:txBody>
          <a:bodyPr anchor="ctr">
            <a:spAutoFit/>
          </a:bodyPr>
          <a:lstStyle/>
          <a:p>
            <a:pPr algn="ctr" eaLnBrk="1" hangingPunct="1">
              <a:defRPr/>
            </a:pPr>
            <a:r>
              <a:rPr lang="en-US" sz="4000" dirty="0">
                <a:solidFill>
                  <a:schemeClr val="bg1"/>
                </a:solidFill>
                <a:latin typeface="Times New Roman" pitchFamily="18" charset="0"/>
                <a:cs typeface="Times New Roman" pitchFamily="18" charset="0"/>
              </a:rPr>
              <a:t>The rotation of spiral galaxies</a:t>
            </a:r>
            <a:endParaRPr lang="en-US" sz="2800" dirty="0">
              <a:solidFill>
                <a:schemeClr val="bg1"/>
              </a:solidFill>
              <a:latin typeface="Times New Roman" pitchFamily="18" charset="0"/>
              <a:cs typeface="Times New Roman" pitchFamily="18" charset="0"/>
            </a:endParaRPr>
          </a:p>
        </p:txBody>
      </p:sp>
      <p:sp>
        <p:nvSpPr>
          <p:cNvPr id="121859" name="Rectangle 1"/>
          <p:cNvSpPr>
            <a:spLocks noChangeArrowheads="1"/>
          </p:cNvSpPr>
          <p:nvPr/>
        </p:nvSpPr>
        <p:spPr bwMode="auto">
          <a:xfrm>
            <a:off x="538857" y="3500622"/>
            <a:ext cx="8390831"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dirty="0" smtClean="0">
                <a:solidFill>
                  <a:schemeClr val="bg1"/>
                </a:solidFill>
                <a:latin typeface="Times New Roman" panose="02020603050405020304" pitchFamily="18" charset="0"/>
                <a:cs typeface="Times New Roman" panose="02020603050405020304" pitchFamily="18" charset="0"/>
              </a:rPr>
              <a:t>   </a:t>
            </a:r>
            <a:r>
              <a:rPr lang="en-US" altLang="en-US" sz="2800" dirty="0" smtClean="0">
                <a:solidFill>
                  <a:schemeClr val="bg1"/>
                </a:solidFill>
                <a:latin typeface="Times New Roman" panose="02020603050405020304" pitchFamily="18" charset="0"/>
                <a:cs typeface="Times New Roman" panose="02020603050405020304" pitchFamily="18" charset="0"/>
              </a:rPr>
              <a:t>Early pioneers (still unclear nature of the nebulae):</a:t>
            </a:r>
          </a:p>
          <a:p>
            <a:pPr eaLnBrk="1" hangingPunct="1">
              <a:spcBef>
                <a:spcPct val="0"/>
              </a:spcBef>
              <a:buFontTx/>
              <a:buNone/>
              <a:defRPr/>
            </a:pPr>
            <a:endParaRPr lang="en-US" altLang="en-US" sz="1200" dirty="0" smtClean="0">
              <a:solidFill>
                <a:schemeClr val="bg1"/>
              </a:solidFill>
              <a:latin typeface="Times New Roman" panose="02020603050405020304" pitchFamily="18" charset="0"/>
              <a:cs typeface="Times New Roman" panose="02020603050405020304" pitchFamily="18" charset="0"/>
            </a:endParaRPr>
          </a:p>
          <a:p>
            <a:pPr marL="342900" indent="-342900" eaLnBrk="1" hangingPunct="1">
              <a:spcBef>
                <a:spcPct val="0"/>
              </a:spcBef>
              <a:defRPr/>
            </a:pPr>
            <a:r>
              <a:rPr lang="en-US" altLang="en-US" sz="24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V. </a:t>
            </a:r>
            <a:r>
              <a:rPr lang="en-US" altLang="en-US" sz="2400" dirty="0" err="1">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Slipher</a:t>
            </a:r>
            <a:r>
              <a:rPr lang="en-US" altLang="en-US" sz="24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 </a:t>
            </a:r>
            <a:r>
              <a:rPr lang="en-US" altLang="en-US" sz="2400" dirty="0" smtClean="0">
                <a:solidFill>
                  <a:schemeClr val="bg1"/>
                </a:solidFill>
                <a:latin typeface="Times New Roman" panose="02020603050405020304" pitchFamily="18" charset="0"/>
                <a:cs typeface="Times New Roman" panose="02020603050405020304" pitchFamily="18" charset="0"/>
              </a:rPr>
              <a:t>(</a:t>
            </a:r>
            <a:r>
              <a:rPr lang="en-US" altLang="en-US" sz="2400" dirty="0">
                <a:solidFill>
                  <a:schemeClr val="bg1"/>
                </a:solidFill>
                <a:latin typeface="Times New Roman" panose="02020603050405020304" pitchFamily="18" charset="0"/>
                <a:cs typeface="Times New Roman" panose="02020603050405020304" pitchFamily="18" charset="0"/>
              </a:rPr>
              <a:t>1914) detected inclined absorption lines in nuclear spectra of M31 and Sombrero Nebula</a:t>
            </a:r>
            <a:r>
              <a:rPr lang="en-US" altLang="en-US" sz="2400" dirty="0" smtClean="0">
                <a:solidFill>
                  <a:schemeClr val="bg1"/>
                </a:solidFill>
                <a:latin typeface="Times New Roman" panose="02020603050405020304" pitchFamily="18" charset="0"/>
                <a:cs typeface="Times New Roman" panose="02020603050405020304" pitchFamily="18" charset="0"/>
              </a:rPr>
              <a:t>, and </a:t>
            </a:r>
          </a:p>
          <a:p>
            <a:pPr marL="342900" indent="-342900" eaLnBrk="1" hangingPunct="1">
              <a:spcBef>
                <a:spcPct val="0"/>
              </a:spcBef>
              <a:defRPr/>
            </a:pPr>
            <a:endParaRPr lang="en-US" altLang="en-US" sz="500" dirty="0" smtClean="0">
              <a:solidFill>
                <a:schemeClr val="bg1"/>
              </a:solidFill>
              <a:latin typeface="Times New Roman" panose="02020603050405020304" pitchFamily="18" charset="0"/>
              <a:cs typeface="Times New Roman" panose="02020603050405020304" pitchFamily="18" charset="0"/>
            </a:endParaRPr>
          </a:p>
          <a:p>
            <a:pPr marL="342900" indent="-342900" eaLnBrk="1" hangingPunct="1">
              <a:spcBef>
                <a:spcPct val="0"/>
              </a:spcBef>
              <a:defRPr/>
            </a:pPr>
            <a:r>
              <a:rPr lang="en-US" altLang="en-US" sz="24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M. Wolf </a:t>
            </a:r>
            <a:r>
              <a:rPr lang="en-US" altLang="en-US" sz="2400" dirty="0" smtClean="0">
                <a:solidFill>
                  <a:schemeClr val="bg1"/>
                </a:solidFill>
                <a:latin typeface="Times New Roman" panose="02020603050405020304" pitchFamily="18" charset="0"/>
                <a:cs typeface="Times New Roman" panose="02020603050405020304" pitchFamily="18" charset="0"/>
              </a:rPr>
              <a:t>(1914) in </a:t>
            </a:r>
            <a:r>
              <a:rPr lang="en-US" altLang="en-US" sz="2400" dirty="0" smtClean="0">
                <a:ln w="1905"/>
                <a:solidFill>
                  <a:schemeClr val="bg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M81</a:t>
            </a:r>
            <a:r>
              <a:rPr lang="en-US" altLang="en-US" sz="2400" dirty="0" smtClean="0">
                <a:solidFill>
                  <a:schemeClr val="bg1"/>
                </a:solidFill>
                <a:latin typeface="Times New Roman" panose="02020603050405020304" pitchFamily="18" charset="0"/>
                <a:cs typeface="Times New Roman" panose="02020603050405020304" pitchFamily="18" charset="0"/>
              </a:rPr>
              <a:t>. </a:t>
            </a:r>
          </a:p>
          <a:p>
            <a:pPr marL="342900" indent="-342900" eaLnBrk="1" hangingPunct="1">
              <a:spcBef>
                <a:spcPct val="0"/>
              </a:spcBef>
              <a:defRPr/>
            </a:pPr>
            <a:endParaRPr lang="en-US" altLang="en-US" sz="1400" dirty="0" smtClean="0">
              <a:solidFill>
                <a:schemeClr val="bg1"/>
              </a:solidFill>
              <a:latin typeface="Times New Roman" panose="02020603050405020304" pitchFamily="18" charset="0"/>
              <a:cs typeface="Times New Roman" panose="02020603050405020304" pitchFamily="18" charset="0"/>
            </a:endParaRPr>
          </a:p>
          <a:p>
            <a:pPr marL="342900" indent="-342900">
              <a:spcBef>
                <a:spcPct val="0"/>
              </a:spcBef>
              <a:defRPr/>
            </a:pPr>
            <a:r>
              <a:rPr lang="en-US" altLang="en-US" sz="2400" dirty="0" smtClean="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G</a:t>
            </a:r>
            <a:r>
              <a:rPr lang="en-US" altLang="en-US" sz="24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 Pease </a:t>
            </a:r>
            <a:r>
              <a:rPr lang="en-US" altLang="en-US" sz="2400" dirty="0" smtClean="0">
                <a:solidFill>
                  <a:schemeClr val="bg1"/>
                </a:solidFill>
                <a:latin typeface="Times New Roman" panose="02020603050405020304" pitchFamily="18" charset="0"/>
                <a:cs typeface="Times New Roman" panose="02020603050405020304" pitchFamily="18" charset="0"/>
              </a:rPr>
              <a:t>(1918</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smtClean="0">
                <a:solidFill>
                  <a:schemeClr val="bg1"/>
                </a:solidFill>
                <a:latin typeface="Times New Roman" panose="02020603050405020304" pitchFamily="18" charset="0"/>
                <a:cs typeface="Times New Roman" panose="02020603050405020304" pitchFamily="18" charset="0"/>
              </a:rPr>
              <a:t>was led  to use </a:t>
            </a:r>
            <a:r>
              <a:rPr lang="en-US" altLang="en-US" sz="2400" dirty="0">
                <a:solidFill>
                  <a:schemeClr val="bg1"/>
                </a:solidFill>
                <a:latin typeface="Times New Roman" panose="02020603050405020304" pitchFamily="18" charset="0"/>
                <a:cs typeface="Times New Roman" panose="02020603050405020304" pitchFamily="18" charset="0"/>
              </a:rPr>
              <a:t>the Mt. Wilson 60-inch </a:t>
            </a:r>
            <a:r>
              <a:rPr lang="en-US" altLang="en-US" sz="2400" dirty="0" smtClean="0">
                <a:solidFill>
                  <a:schemeClr val="bg1"/>
                </a:solidFill>
                <a:latin typeface="Times New Roman" panose="02020603050405020304" pitchFamily="18" charset="0"/>
                <a:cs typeface="Times New Roman" panose="02020603050405020304" pitchFamily="18" charset="0"/>
              </a:rPr>
              <a:t>to “</a:t>
            </a:r>
            <a:r>
              <a:rPr lang="en-US" altLang="en-US" sz="2400" i="1" dirty="0" smtClean="0">
                <a:solidFill>
                  <a:schemeClr val="bg1"/>
                </a:solidFill>
                <a:latin typeface="Times New Roman" panose="02020603050405020304" pitchFamily="18" charset="0"/>
                <a:cs typeface="Times New Roman" panose="02020603050405020304" pitchFamily="18" charset="0"/>
              </a:rPr>
              <a:t>investigate the rotation </a:t>
            </a:r>
            <a:r>
              <a:rPr lang="en-US" altLang="en-US" sz="2400" i="1" dirty="0">
                <a:solidFill>
                  <a:schemeClr val="bg1"/>
                </a:solidFill>
                <a:latin typeface="Times New Roman" panose="02020603050405020304" pitchFamily="18" charset="0"/>
                <a:cs typeface="Times New Roman" panose="02020603050405020304" pitchFamily="18" charset="0"/>
              </a:rPr>
              <a:t>of the great nebula in Andromeda</a:t>
            </a:r>
            <a:r>
              <a:rPr lang="en-US" altLang="en-US" sz="2400" dirty="0" smtClean="0">
                <a:solidFill>
                  <a:schemeClr val="bg1"/>
                </a:solidFill>
                <a:latin typeface="Times New Roman" panose="02020603050405020304" pitchFamily="18" charset="0"/>
                <a:cs typeface="Times New Roman" panose="02020603050405020304" pitchFamily="18" charset="0"/>
              </a:rPr>
              <a:t>” </a:t>
            </a:r>
            <a:br>
              <a:rPr lang="en-US" altLang="en-US" sz="2400" dirty="0" smtClean="0">
                <a:solidFill>
                  <a:schemeClr val="bg1"/>
                </a:solidFill>
                <a:latin typeface="Times New Roman" panose="02020603050405020304" pitchFamily="18" charset="0"/>
                <a:cs typeface="Times New Roman" panose="02020603050405020304" pitchFamily="18" charset="0"/>
              </a:rPr>
            </a:br>
            <a:r>
              <a:rPr lang="en-US" altLang="en-US" sz="2400" dirty="0" smtClean="0">
                <a:solidFill>
                  <a:schemeClr val="bg1"/>
                </a:solidFill>
                <a:latin typeface="Times New Roman" panose="02020603050405020304" pitchFamily="18" charset="0"/>
                <a:cs typeface="Times New Roman" panose="02020603050405020304" pitchFamily="18" charset="0"/>
              </a:rPr>
              <a:t>with </a:t>
            </a:r>
            <a:r>
              <a:rPr lang="en-US" altLang="en-US" sz="2400" dirty="0">
                <a:solidFill>
                  <a:schemeClr val="bg1"/>
                </a:solidFill>
                <a:latin typeface="Times New Roman" panose="02020603050405020304" pitchFamily="18" charset="0"/>
                <a:cs typeface="Times New Roman" panose="02020603050405020304" pitchFamily="18" charset="0"/>
              </a:rPr>
              <a:t>exposures  of about 80 hours</a:t>
            </a:r>
            <a:r>
              <a:rPr lang="en-US" altLang="en-US" sz="2400" dirty="0" smtClean="0">
                <a:solidFill>
                  <a:schemeClr val="bg1"/>
                </a:solidFill>
                <a:latin typeface="Times New Roman" panose="02020603050405020304" pitchFamily="18" charset="0"/>
                <a:cs typeface="Times New Roman" panose="02020603050405020304" pitchFamily="18" charset="0"/>
              </a:rPr>
              <a:t>.</a:t>
            </a:r>
          </a:p>
        </p:txBody>
      </p:sp>
      <p:pic>
        <p:nvPicPr>
          <p:cNvPr id="141314" name="Picture 2" descr="http://www.astro.utu.fi/%7Ecflynn/galdyn/rro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152" y="1071069"/>
            <a:ext cx="5069978" cy="2403391"/>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3" name="Connettore 1 2"/>
          <p:cNvCxnSpPr/>
          <p:nvPr/>
        </p:nvCxnSpPr>
        <p:spPr>
          <a:xfrm>
            <a:off x="2915816" y="1196752"/>
            <a:ext cx="0" cy="208823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Rettangolo 1"/>
          <p:cNvSpPr/>
          <p:nvPr/>
        </p:nvSpPr>
        <p:spPr>
          <a:xfrm>
            <a:off x="6948264" y="1071069"/>
            <a:ext cx="72008" cy="23579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p:cNvSpPr/>
          <p:nvPr/>
        </p:nvSpPr>
        <p:spPr>
          <a:xfrm>
            <a:off x="2111152" y="1124744"/>
            <a:ext cx="1452736" cy="230425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 name="Gruppo 13"/>
          <p:cNvGrpSpPr/>
          <p:nvPr/>
        </p:nvGrpSpPr>
        <p:grpSpPr>
          <a:xfrm>
            <a:off x="3347864" y="1052736"/>
            <a:ext cx="5581824" cy="5583715"/>
            <a:chOff x="1835696" y="1663286"/>
            <a:chExt cx="5005371" cy="5194714"/>
          </a:xfrm>
        </p:grpSpPr>
        <p:sp>
          <p:nvSpPr>
            <p:cNvPr id="13" name="Rettangolo 12"/>
            <p:cNvSpPr/>
            <p:nvPr/>
          </p:nvSpPr>
          <p:spPr>
            <a:xfrm>
              <a:off x="1835696" y="4161449"/>
              <a:ext cx="5005371" cy="26965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3365" name="Picture 5" descr="C:\Users\Capaccioli\Desktop\Immagine8.png"/>
            <p:cNvPicPr>
              <a:picLocks noChangeAspect="1" noChangeArrowheads="1"/>
            </p:cNvPicPr>
            <p:nvPr/>
          </p:nvPicPr>
          <p:blipFill rotWithShape="1">
            <a:blip r:embed="rId2">
              <a:extLst>
                <a:ext uri="{28A0092B-C50C-407E-A947-70E740481C1C}">
                  <a14:useLocalDpi xmlns:a14="http://schemas.microsoft.com/office/drawing/2010/main" val="0"/>
                </a:ext>
              </a:extLst>
            </a:blip>
            <a:srcRect l="45071" t="34611" r="10849" b="42103"/>
            <a:stretch/>
          </p:blipFill>
          <p:spPr bwMode="auto">
            <a:xfrm>
              <a:off x="1835696" y="1663286"/>
              <a:ext cx="5005371" cy="249816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nvGrpSpPr>
            <p:cNvPr id="11" name="Gruppo 10"/>
            <p:cNvGrpSpPr/>
            <p:nvPr/>
          </p:nvGrpSpPr>
          <p:grpSpPr>
            <a:xfrm>
              <a:off x="2260599" y="4293094"/>
              <a:ext cx="4071479" cy="2319373"/>
              <a:chOff x="-906812" y="980729"/>
              <a:chExt cx="7921167" cy="5630818"/>
            </a:xfrm>
          </p:grpSpPr>
          <p:pic>
            <p:nvPicPr>
              <p:cNvPr id="143364" name="Picture 4" descr="http://www.aanda.org/articles/aa/full/2004/08/aa0190/img101.gif"/>
              <p:cNvPicPr>
                <a:picLocks noChangeAspect="1" noChangeArrowheads="1"/>
              </p:cNvPicPr>
              <p:nvPr/>
            </p:nvPicPr>
            <p:blipFill rotWithShape="1">
              <a:blip r:embed="rId3">
                <a:extLst>
                  <a:ext uri="{28A0092B-C50C-407E-A947-70E740481C1C}">
                    <a14:useLocalDpi xmlns:a14="http://schemas.microsoft.com/office/drawing/2010/main" val="0"/>
                  </a:ext>
                </a:extLst>
              </a:blip>
              <a:srcRect l="2651" r="-1" b="4193"/>
              <a:stretch/>
            </p:blipFill>
            <p:spPr bwMode="auto">
              <a:xfrm>
                <a:off x="-906812" y="980729"/>
                <a:ext cx="7921167" cy="563081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 name="Rettangolo 3"/>
              <p:cNvSpPr/>
              <p:nvPr/>
            </p:nvSpPr>
            <p:spPr>
              <a:xfrm>
                <a:off x="3779912" y="1196752"/>
                <a:ext cx="2952328" cy="2016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0" y="5229200"/>
                <a:ext cx="133164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2" name="CasellaDiTesto 11"/>
            <p:cNvSpPr txBox="1"/>
            <p:nvPr/>
          </p:nvSpPr>
          <p:spPr>
            <a:xfrm>
              <a:off x="3347864" y="6525344"/>
              <a:ext cx="2088232" cy="261610"/>
            </a:xfrm>
            <a:prstGeom prst="rect">
              <a:avLst/>
            </a:prstGeom>
            <a:noFill/>
            <a:ln>
              <a:solidFill>
                <a:schemeClr val="bg1"/>
              </a:solidFill>
            </a:ln>
          </p:spPr>
          <p:txBody>
            <a:bodyPr wrap="square" rtlCol="0">
              <a:spAutoFit/>
            </a:bodyPr>
            <a:lstStyle/>
            <a:p>
              <a:pPr algn="ctr"/>
              <a:r>
                <a:rPr lang="it-IT" sz="1050" dirty="0" err="1" smtClean="0">
                  <a:solidFill>
                    <a:schemeClr val="tx1">
                      <a:lumMod val="75000"/>
                      <a:lumOff val="25000"/>
                    </a:schemeClr>
                  </a:solidFill>
                </a:rPr>
                <a:t>Distance</a:t>
              </a:r>
              <a:r>
                <a:rPr lang="it-IT" sz="1050" dirty="0" smtClean="0">
                  <a:solidFill>
                    <a:schemeClr val="tx1">
                      <a:lumMod val="75000"/>
                      <a:lumOff val="25000"/>
                    </a:schemeClr>
                  </a:solidFill>
                </a:rPr>
                <a:t> from center [arcsec]</a:t>
              </a:r>
              <a:endParaRPr lang="it-IT" sz="1050" dirty="0">
                <a:solidFill>
                  <a:schemeClr val="tx1">
                    <a:lumMod val="75000"/>
                    <a:lumOff val="25000"/>
                  </a:schemeClr>
                </a:solidFill>
              </a:endParaRPr>
            </a:p>
          </p:txBody>
        </p:sp>
        <p:sp>
          <p:nvSpPr>
            <p:cNvPr id="16" name="CasellaDiTesto 15"/>
            <p:cNvSpPr txBox="1"/>
            <p:nvPr/>
          </p:nvSpPr>
          <p:spPr>
            <a:xfrm rot="16200000">
              <a:off x="1085678" y="5278415"/>
              <a:ext cx="2088232" cy="261610"/>
            </a:xfrm>
            <a:prstGeom prst="rect">
              <a:avLst/>
            </a:prstGeom>
            <a:noFill/>
            <a:ln>
              <a:solidFill>
                <a:schemeClr val="bg1"/>
              </a:solidFill>
            </a:ln>
          </p:spPr>
          <p:txBody>
            <a:bodyPr wrap="square" rtlCol="0">
              <a:spAutoFit/>
            </a:bodyPr>
            <a:lstStyle/>
            <a:p>
              <a:pPr algn="ctr"/>
              <a:r>
                <a:rPr lang="it-IT" sz="1050" dirty="0" err="1" smtClean="0">
                  <a:solidFill>
                    <a:schemeClr val="tx1">
                      <a:lumMod val="75000"/>
                      <a:lumOff val="25000"/>
                    </a:schemeClr>
                  </a:solidFill>
                </a:rPr>
                <a:t>Radial</a:t>
              </a:r>
              <a:r>
                <a:rPr lang="it-IT" sz="1050" dirty="0" smtClean="0">
                  <a:solidFill>
                    <a:schemeClr val="tx1">
                      <a:lumMod val="75000"/>
                      <a:lumOff val="25000"/>
                    </a:schemeClr>
                  </a:solidFill>
                </a:rPr>
                <a:t> </a:t>
              </a:r>
              <a:r>
                <a:rPr lang="it-IT" sz="1050" dirty="0" err="1" smtClean="0">
                  <a:solidFill>
                    <a:schemeClr val="tx1">
                      <a:lumMod val="75000"/>
                      <a:lumOff val="25000"/>
                    </a:schemeClr>
                  </a:solidFill>
                </a:rPr>
                <a:t>velocity</a:t>
              </a:r>
              <a:r>
                <a:rPr lang="it-IT" sz="1050" dirty="0" smtClean="0">
                  <a:solidFill>
                    <a:schemeClr val="tx1">
                      <a:lumMod val="75000"/>
                      <a:lumOff val="25000"/>
                    </a:schemeClr>
                  </a:solidFill>
                </a:rPr>
                <a:t> [km/s]</a:t>
              </a:r>
              <a:endParaRPr lang="it-IT" sz="1050" dirty="0">
                <a:solidFill>
                  <a:schemeClr val="tx1">
                    <a:lumMod val="75000"/>
                    <a:lumOff val="25000"/>
                  </a:schemeClr>
                </a:solidFill>
              </a:endParaRPr>
            </a:p>
          </p:txBody>
        </p:sp>
      </p:grpSp>
      <p:sp>
        <p:nvSpPr>
          <p:cNvPr id="19" name="Rectangle 1"/>
          <p:cNvSpPr>
            <a:spLocks noChangeArrowheads="1"/>
          </p:cNvSpPr>
          <p:nvPr/>
        </p:nvSpPr>
        <p:spPr bwMode="auto">
          <a:xfrm>
            <a:off x="250825" y="128588"/>
            <a:ext cx="8678863" cy="708025"/>
          </a:xfrm>
          <a:prstGeom prst="rect">
            <a:avLst/>
          </a:prstGeom>
          <a:solidFill>
            <a:schemeClr val="bg1">
              <a:lumMod val="50000"/>
            </a:schemeClr>
          </a:solidFill>
          <a:ln w="9525">
            <a:solidFill>
              <a:schemeClr val="bg1"/>
            </a:solidFill>
            <a:miter lim="800000"/>
            <a:headEnd/>
            <a:tailEnd/>
          </a:ln>
          <a:effectLst/>
        </p:spPr>
        <p:txBody>
          <a:bodyPr anchor="ctr">
            <a:spAutoFit/>
          </a:bodyPr>
          <a:lstStyle/>
          <a:p>
            <a:pPr algn="ctr" eaLnBrk="1" hangingPunct="1">
              <a:defRPr/>
            </a:pPr>
            <a:r>
              <a:rPr lang="en-US" sz="4000" dirty="0">
                <a:solidFill>
                  <a:schemeClr val="bg1"/>
                </a:solidFill>
                <a:latin typeface="Times New Roman" pitchFamily="18" charset="0"/>
                <a:cs typeface="Times New Roman" pitchFamily="18" charset="0"/>
              </a:rPr>
              <a:t>The rotation </a:t>
            </a:r>
            <a:r>
              <a:rPr lang="en-US" sz="4000" dirty="0" smtClean="0">
                <a:solidFill>
                  <a:schemeClr val="bg1"/>
                </a:solidFill>
                <a:latin typeface="Times New Roman" pitchFamily="18" charset="0"/>
                <a:cs typeface="Times New Roman" pitchFamily="18" charset="0"/>
              </a:rPr>
              <a:t>curves</a:t>
            </a:r>
            <a:endParaRPr lang="en-US" sz="2800" dirty="0">
              <a:solidFill>
                <a:schemeClr val="bg1"/>
              </a:solidFill>
              <a:latin typeface="Times New Roman" pitchFamily="18" charset="0"/>
              <a:cs typeface="Times New Roman" pitchFamily="18" charset="0"/>
            </a:endParaRPr>
          </a:p>
        </p:txBody>
      </p:sp>
      <p:sp>
        <p:nvSpPr>
          <p:cNvPr id="15" name="CasellaDiTesto 14"/>
          <p:cNvSpPr txBox="1"/>
          <p:nvPr/>
        </p:nvSpPr>
        <p:spPr>
          <a:xfrm>
            <a:off x="179512" y="1441737"/>
            <a:ext cx="2952328" cy="646331"/>
          </a:xfrm>
          <a:prstGeom prst="rect">
            <a:avLst/>
          </a:prstGeom>
          <a:noFill/>
        </p:spPr>
        <p:txBody>
          <a:bodyPr wrap="square" rtlCol="0">
            <a:spAutoFit/>
          </a:bodyPr>
          <a:lstStyle/>
          <a:p>
            <a:pPr algn="r"/>
            <a:r>
              <a:rPr lang="it-IT" dirty="0" smtClean="0">
                <a:solidFill>
                  <a:schemeClr val="bg1"/>
                </a:solidFill>
                <a:latin typeface="Times New Roman" panose="02020603050405020304" pitchFamily="18" charset="0"/>
                <a:cs typeface="Times New Roman" panose="02020603050405020304" pitchFamily="18" charset="0"/>
              </a:rPr>
              <a:t>NGC 5426, part of the </a:t>
            </a:r>
            <a:r>
              <a:rPr lang="it-IT" dirty="0" err="1" smtClean="0">
                <a:solidFill>
                  <a:schemeClr val="bg1"/>
                </a:solidFill>
                <a:latin typeface="Times New Roman" panose="02020603050405020304" pitchFamily="18" charset="0"/>
                <a:cs typeface="Times New Roman" panose="02020603050405020304" pitchFamily="18" charset="0"/>
              </a:rPr>
              <a:t>interacting</a:t>
            </a:r>
            <a:r>
              <a:rPr lang="it-IT" dirty="0" smtClean="0">
                <a:solidFill>
                  <a:schemeClr val="bg1"/>
                </a:solidFill>
                <a:latin typeface="Times New Roman" panose="02020603050405020304" pitchFamily="18" charset="0"/>
                <a:cs typeface="Times New Roman" panose="02020603050405020304" pitchFamily="18" charset="0"/>
              </a:rPr>
              <a:t> </a:t>
            </a:r>
            <a:r>
              <a:rPr lang="it-IT" dirty="0" err="1" smtClean="0">
                <a:solidFill>
                  <a:schemeClr val="bg1"/>
                </a:solidFill>
                <a:latin typeface="Times New Roman" panose="02020603050405020304" pitchFamily="18" charset="0"/>
                <a:cs typeface="Times New Roman" panose="02020603050405020304" pitchFamily="18" charset="0"/>
              </a:rPr>
              <a:t>system</a:t>
            </a:r>
            <a:r>
              <a:rPr lang="it-IT" dirty="0" smtClean="0">
                <a:solidFill>
                  <a:schemeClr val="bg1"/>
                </a:solidFill>
                <a:latin typeface="Times New Roman" panose="02020603050405020304" pitchFamily="18" charset="0"/>
                <a:cs typeface="Times New Roman" panose="02020603050405020304" pitchFamily="18" charset="0"/>
              </a:rPr>
              <a:t> </a:t>
            </a:r>
            <a:r>
              <a:rPr lang="it-IT" dirty="0" err="1" smtClean="0">
                <a:solidFill>
                  <a:schemeClr val="bg1"/>
                </a:solidFill>
                <a:latin typeface="Times New Roman" panose="02020603050405020304" pitchFamily="18" charset="0"/>
                <a:cs typeface="Times New Roman" panose="02020603050405020304" pitchFamily="18" charset="0"/>
              </a:rPr>
              <a:t>Arp</a:t>
            </a:r>
            <a:r>
              <a:rPr lang="it-IT" dirty="0" smtClean="0">
                <a:solidFill>
                  <a:schemeClr val="bg1"/>
                </a:solidFill>
                <a:latin typeface="Times New Roman" panose="02020603050405020304" pitchFamily="18" charset="0"/>
                <a:cs typeface="Times New Roman" panose="02020603050405020304" pitchFamily="18" charset="0"/>
              </a:rPr>
              <a:t> 271</a:t>
            </a:r>
            <a:endParaRPr lang="it-IT"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60377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8" name="CasellaDiTesto 4"/>
          <p:cNvSpPr txBox="1">
            <a:spLocks noChangeArrowheads="1"/>
          </p:cNvSpPr>
          <p:nvPr/>
        </p:nvSpPr>
        <p:spPr bwMode="auto">
          <a:xfrm>
            <a:off x="35496" y="5517232"/>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Circular velocity </a:t>
            </a:r>
            <a:r>
              <a:rPr lang="en-US" altLang="en-US" sz="2400" i="1" dirty="0">
                <a:latin typeface="Times New Roman" panose="02020603050405020304" pitchFamily="18" charset="0"/>
                <a:cs typeface="Times New Roman" panose="02020603050405020304" pitchFamily="18" charset="0"/>
              </a:rPr>
              <a:t>V</a:t>
            </a:r>
            <a:r>
              <a:rPr lang="en-US" altLang="en-US" sz="2400" baseline="-25000" dirty="0">
                <a:latin typeface="Times New Roman" panose="02020603050405020304" pitchFamily="18" charset="0"/>
                <a:cs typeface="Times New Roman" panose="02020603050405020304" pitchFamily="18" charset="0"/>
              </a:rPr>
              <a:t>C </a:t>
            </a:r>
            <a:r>
              <a:rPr lang="en-US" altLang="en-US" sz="2400" dirty="0">
                <a:latin typeface="Times New Roman" panose="02020603050405020304" pitchFamily="18" charset="0"/>
                <a:cs typeface="Times New Roman" panose="02020603050405020304" pitchFamily="18" charset="0"/>
              </a:rPr>
              <a:t>(normalized to </a:t>
            </a:r>
            <a:r>
              <a:rPr lang="en-US" altLang="en-US" sz="2400" i="1" dirty="0">
                <a:latin typeface="Times New Roman" panose="02020603050405020304" pitchFamily="18" charset="0"/>
                <a:cs typeface="Times New Roman" panose="02020603050405020304" pitchFamily="18" charset="0"/>
              </a:rPr>
              <a:t>R</a:t>
            </a:r>
            <a:r>
              <a:rPr lang="en-US" altLang="en-US" sz="2400" baseline="-25000" dirty="0">
                <a:latin typeface="Times New Roman" panose="02020603050405020304" pitchFamily="18" charset="0"/>
                <a:cs typeface="Times New Roman" panose="02020603050405020304" pitchFamily="18" charset="0"/>
              </a:rPr>
              <a:t>d</a:t>
            </a:r>
            <a:r>
              <a:rPr lang="en-US" altLang="en-US" sz="2400" dirty="0">
                <a:latin typeface="Times New Roman" panose="02020603050405020304" pitchFamily="18" charset="0"/>
                <a:cs typeface="Times New Roman" panose="02020603050405020304" pitchFamily="18" charset="0"/>
              </a:rPr>
              <a:t>) for an exponential disk </a:t>
            </a:r>
          </a:p>
          <a:p>
            <a:pPr algn="ctr"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a:t>
            </a:r>
            <a:r>
              <a:rPr lang="en-US" altLang="en-US" sz="2400" b="1" dirty="0">
                <a:solidFill>
                  <a:srgbClr val="C00000"/>
                </a:solidFill>
                <a:latin typeface="Times New Roman" panose="02020603050405020304" pitchFamily="18" charset="0"/>
                <a:cs typeface="Times New Roman" panose="02020603050405020304" pitchFamily="18" charset="0"/>
              </a:rPr>
              <a:t>solid line</a:t>
            </a:r>
            <a:r>
              <a:rPr lang="en-US" altLang="en-US" sz="2400" dirty="0">
                <a:latin typeface="Times New Roman" panose="02020603050405020304" pitchFamily="18" charset="0"/>
                <a:cs typeface="Times New Roman" panose="02020603050405020304" pitchFamily="18" charset="0"/>
              </a:rPr>
              <a:t>), compared to that of an exponential sphere (</a:t>
            </a:r>
            <a:r>
              <a:rPr lang="en-US" altLang="en-US" sz="2400" b="1" dirty="0">
                <a:solidFill>
                  <a:srgbClr val="C00000"/>
                </a:solidFill>
                <a:latin typeface="Times New Roman" panose="02020603050405020304" pitchFamily="18" charset="0"/>
                <a:cs typeface="Times New Roman" panose="02020603050405020304" pitchFamily="18" charset="0"/>
              </a:rPr>
              <a:t>dashed line</a:t>
            </a:r>
            <a:r>
              <a:rPr lang="en-US" altLang="en-US" sz="2400" dirty="0">
                <a:latin typeface="Times New Roman" panose="02020603050405020304" pitchFamily="18" charset="0"/>
                <a:cs typeface="Times New Roman" panose="02020603050405020304" pitchFamily="18" charset="0"/>
              </a:rPr>
              <a:t>) </a:t>
            </a:r>
          </a:p>
          <a:p>
            <a:pPr algn="ctr"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and of a point mass (</a:t>
            </a:r>
            <a:r>
              <a:rPr lang="en-US" altLang="en-US" sz="2400" b="1" dirty="0">
                <a:solidFill>
                  <a:srgbClr val="C00000"/>
                </a:solidFill>
                <a:latin typeface="Times New Roman" panose="02020603050405020304" pitchFamily="18" charset="0"/>
                <a:cs typeface="Times New Roman" panose="02020603050405020304" pitchFamily="18" charset="0"/>
              </a:rPr>
              <a:t>dotted line</a:t>
            </a:r>
            <a:r>
              <a:rPr lang="en-US" altLang="en-US" sz="2400" dirty="0">
                <a:latin typeface="Times New Roman" panose="02020603050405020304" pitchFamily="18" charset="0"/>
                <a:cs typeface="Times New Roman" panose="02020603050405020304" pitchFamily="18" charset="0"/>
              </a:rPr>
              <a:t>), all with the same mass</a:t>
            </a:r>
          </a:p>
        </p:txBody>
      </p:sp>
      <p:grpSp>
        <p:nvGrpSpPr>
          <p:cNvPr id="2" name="Gruppo 1"/>
          <p:cNvGrpSpPr/>
          <p:nvPr/>
        </p:nvGrpSpPr>
        <p:grpSpPr>
          <a:xfrm>
            <a:off x="1367631" y="1124745"/>
            <a:ext cx="6408737" cy="4006056"/>
            <a:chOff x="1042988" y="1594074"/>
            <a:chExt cx="6408737" cy="4006056"/>
          </a:xfrm>
        </p:grpSpPr>
        <p:pic>
          <p:nvPicPr>
            <p:cNvPr id="129026" name="Picture 2" descr="C:\Users\massimo\AppData\Roaming\PixelMetrics\CaptureWiz\Temp\22.jpg"/>
            <p:cNvPicPr>
              <a:picLocks noChangeAspect="1" noChangeArrowheads="1"/>
            </p:cNvPicPr>
            <p:nvPr/>
          </p:nvPicPr>
          <p:blipFill rotWithShape="1">
            <a:blip r:embed="rId2">
              <a:extLst>
                <a:ext uri="{28A0092B-C50C-407E-A947-70E740481C1C}">
                  <a14:useLocalDpi xmlns:a14="http://schemas.microsoft.com/office/drawing/2010/main" val="0"/>
                </a:ext>
              </a:extLst>
            </a:blip>
            <a:srcRect l="11230" t="2579" r="10158" b="26278"/>
            <a:stretch/>
          </p:blipFill>
          <p:spPr bwMode="auto">
            <a:xfrm>
              <a:off x="1042988" y="1594074"/>
              <a:ext cx="6408737" cy="4006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CasellaDiTesto 5"/>
            <p:cNvSpPr txBox="1">
              <a:spLocks noChangeArrowheads="1"/>
            </p:cNvSpPr>
            <p:nvPr/>
          </p:nvSpPr>
          <p:spPr bwMode="auto">
            <a:xfrm>
              <a:off x="2807197" y="3602122"/>
              <a:ext cx="39195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The turning </a:t>
              </a:r>
              <a:r>
                <a:rPr lang="en-US" altLang="en-US" sz="2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point of </a:t>
              </a:r>
              <a:br>
                <a:rPr lang="en-US" altLang="en-US" sz="2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br>
              <a:r>
                <a:rPr lang="en-US" altLang="en-US" sz="2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an exponential disk </a:t>
              </a:r>
              <a:r>
                <a:rPr lang="en-US" altLang="en-US"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r>
              <a:br>
                <a:rPr lang="en-US" altLang="en-US"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br>
              <a:r>
                <a:rPr lang="en-US" altLang="en-US"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occurs at </a:t>
              </a:r>
              <a:r>
                <a:rPr lang="en-US" altLang="en-US" sz="2400"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R/R</a:t>
              </a:r>
              <a:r>
                <a:rPr lang="en-US" altLang="en-US" sz="2400" baseline="-25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d</a:t>
              </a:r>
              <a:r>
                <a:rPr lang="en-US" altLang="en-US"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altLang="en-US"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Symbol" panose="05050102010706020507" pitchFamily="18" charset="2"/>
                </a:rPr>
                <a:t> 1.8</a:t>
              </a:r>
              <a:endParaRPr lang="en-US" altLang="en-US"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cxnSp>
          <p:nvCxnSpPr>
            <p:cNvPr id="8" name="Connettore 2 7"/>
            <p:cNvCxnSpPr/>
            <p:nvPr/>
          </p:nvCxnSpPr>
          <p:spPr>
            <a:xfrm flipH="1" flipV="1">
              <a:off x="3203575" y="2659807"/>
              <a:ext cx="395710" cy="80647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9031" name="CasellaDiTesto 8"/>
            <p:cNvSpPr txBox="1">
              <a:spLocks noChangeArrowheads="1"/>
            </p:cNvSpPr>
            <p:nvPr/>
          </p:nvSpPr>
          <p:spPr bwMode="auto">
            <a:xfrm>
              <a:off x="3203575" y="2066082"/>
              <a:ext cx="2768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Keplerian</a:t>
              </a:r>
              <a:r>
                <a:rPr lang="en-US" altLang="en-US"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velocity </a:t>
              </a:r>
              <a:br>
                <a:rPr lang="en-US" altLang="en-US"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br>
              <a:r>
                <a:rPr lang="en-US" altLang="en-US" sz="2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a:t>
              </a:r>
              <a:r>
                <a:rPr lang="en-US" altLang="en-US" sz="2400" baseline="30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 </a:t>
              </a:r>
              <a:r>
                <a:rPr lang="en-US" altLang="en-US" sz="2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Symbol" panose="05050102010706020507" pitchFamily="18" charset="2"/>
                </a:rPr>
                <a:t></a:t>
              </a:r>
              <a:r>
                <a:rPr lang="en-US" altLang="en-US"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Symbol" panose="05050102010706020507" pitchFamily="18" charset="2"/>
                </a:rPr>
                <a:t>1</a:t>
              </a:r>
              <a:r>
                <a:rPr lang="en-US" altLang="en-US" sz="2400"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sym typeface="Symbol" panose="05050102010706020507" pitchFamily="18" charset="2"/>
                </a:rPr>
                <a:t>/R</a:t>
              </a:r>
              <a:endParaRPr lang="en-US" altLang="en-US" sz="2400"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grpSp>
      <p:sp>
        <p:nvSpPr>
          <p:cNvPr id="9" name="Rectangle 1"/>
          <p:cNvSpPr>
            <a:spLocks noChangeArrowheads="1"/>
          </p:cNvSpPr>
          <p:nvPr/>
        </p:nvSpPr>
        <p:spPr bwMode="auto">
          <a:xfrm>
            <a:off x="179388" y="111125"/>
            <a:ext cx="8785225" cy="647700"/>
          </a:xfrm>
          <a:prstGeom prst="rect">
            <a:avLst/>
          </a:prstGeom>
          <a:solidFill>
            <a:schemeClr val="bg1">
              <a:lumMod val="95000"/>
            </a:schemeClr>
          </a:solidFill>
          <a:ln w="9525">
            <a:solidFill>
              <a:schemeClr val="tx1"/>
            </a:solidFill>
            <a:miter lim="800000"/>
            <a:headEnd/>
            <a:tailEnd/>
          </a:ln>
          <a:effectLst/>
        </p:spPr>
        <p:txBody>
          <a:bodyPr anchor="ctr">
            <a:spAutoFit/>
          </a:bodyPr>
          <a:lstStyle/>
          <a:p>
            <a:pPr algn="ctr" eaLnBrk="1" hangingPunct="1">
              <a:defRPr/>
            </a:pPr>
            <a:r>
              <a:rPr lang="en-US" sz="3600" dirty="0">
                <a:latin typeface="Times New Roman" pitchFamily="18" charset="0"/>
                <a:cs typeface="Times New Roman" pitchFamily="18" charset="0"/>
              </a:rPr>
              <a:t>Expected rotation for </a:t>
            </a:r>
            <a:r>
              <a:rPr lang="en-US" sz="3600" i="1" dirty="0">
                <a:latin typeface="Times New Roman" pitchFamily="18" charset="0"/>
                <a:cs typeface="Times New Roman" pitchFamily="18" charset="0"/>
              </a:rPr>
              <a:t>M/L</a:t>
            </a:r>
            <a:r>
              <a:rPr lang="en-US" sz="3600" dirty="0">
                <a:latin typeface="Times New Roman" pitchFamily="18" charset="0"/>
                <a:cs typeface="Times New Roman" pitchFamily="18" charset="0"/>
              </a:rPr>
              <a:t> = </a:t>
            </a:r>
            <a:r>
              <a:rPr lang="en-US" sz="3600" i="1" dirty="0">
                <a:latin typeface="Times New Roman" pitchFamily="18" charset="0"/>
                <a:cs typeface="Times New Roman" pitchFamily="18" charset="0"/>
              </a:rPr>
              <a:t>const</a:t>
            </a:r>
            <a:r>
              <a:rPr lang="en-US" sz="36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4" name="Gruppo 6"/>
          <p:cNvGrpSpPr>
            <a:grpSpLocks/>
          </p:cNvGrpSpPr>
          <p:nvPr/>
        </p:nvGrpSpPr>
        <p:grpSpPr bwMode="auto">
          <a:xfrm>
            <a:off x="3857625" y="3100388"/>
            <a:ext cx="5143500" cy="3757612"/>
            <a:chOff x="0" y="1142984"/>
            <a:chExt cx="5143536" cy="3757696"/>
          </a:xfrm>
        </p:grpSpPr>
        <p:pic>
          <p:nvPicPr>
            <p:cNvPr id="53250" name="Picture 2" descr="http://wps.prenhall.com/wps/media/objects/1351/1384175/image/westerbork_radiotels.gif"/>
            <p:cNvPicPr>
              <a:picLocks noChangeAspect="1" noChangeArrowheads="1"/>
            </p:cNvPicPr>
            <p:nvPr/>
          </p:nvPicPr>
          <p:blipFill>
            <a:blip r:embed="rId2"/>
            <a:srcRect/>
            <a:stretch>
              <a:fillRect/>
            </a:stretch>
          </p:blipFill>
          <p:spPr bwMode="auto">
            <a:xfrm>
              <a:off x="428628" y="1142984"/>
              <a:ext cx="4572032" cy="3324299"/>
            </a:xfrm>
            <a:prstGeom prst="rect">
              <a:avLst/>
            </a:prstGeom>
            <a:ln>
              <a:solidFill>
                <a:schemeClr val="tx1"/>
              </a:solidFill>
            </a:ln>
            <a:effectLst>
              <a:outerShdw blurRad="292100" dist="139700" dir="2700000" algn="tl" rotWithShape="0">
                <a:srgbClr val="333333">
                  <a:alpha val="65000"/>
                </a:srgbClr>
              </a:outerShdw>
            </a:effectLst>
          </p:spPr>
        </p:pic>
        <p:sp>
          <p:nvSpPr>
            <p:cNvPr id="131080" name="CasellaDiTesto 2"/>
            <p:cNvSpPr txBox="1">
              <a:spLocks noChangeArrowheads="1"/>
            </p:cNvSpPr>
            <p:nvPr/>
          </p:nvSpPr>
          <p:spPr bwMode="auto">
            <a:xfrm>
              <a:off x="0" y="4500570"/>
              <a:ext cx="5143536"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en-US" sz="2000">
                  <a:latin typeface="Times New Roman" panose="02020603050405020304" pitchFamily="18" charset="0"/>
                  <a:cs typeface="Times New Roman" panose="02020603050405020304" pitchFamily="18" charset="0"/>
                </a:rPr>
                <a:t>Westerbork Radio Telescope</a:t>
              </a:r>
            </a:p>
          </p:txBody>
        </p:sp>
      </p:grpSp>
      <p:pic>
        <p:nvPicPr>
          <p:cNvPr id="131075" name="Picture 4" descr="http://setiitalia.altervista.org/SI_spin_21_c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3263" y="927100"/>
            <a:ext cx="4344987"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descr="http://www.hansonline.eu/beelden/image/oortvdh.jpg"/>
          <p:cNvPicPr>
            <a:picLocks noChangeAspect="1" noChangeArrowheads="1"/>
          </p:cNvPicPr>
          <p:nvPr/>
        </p:nvPicPr>
        <p:blipFill>
          <a:blip r:embed="rId4"/>
          <a:srcRect r="4999"/>
          <a:stretch>
            <a:fillRect/>
          </a:stretch>
        </p:blipFill>
        <p:spPr bwMode="auto">
          <a:xfrm>
            <a:off x="500063" y="1285875"/>
            <a:ext cx="3249612" cy="3786188"/>
          </a:xfrm>
          <a:prstGeom prst="rect">
            <a:avLst/>
          </a:prstGeom>
          <a:ln>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CasellaDiTesto 5"/>
          <p:cNvSpPr txBox="1"/>
          <p:nvPr/>
        </p:nvSpPr>
        <p:spPr>
          <a:xfrm>
            <a:off x="179388" y="118592"/>
            <a:ext cx="8821737" cy="646112"/>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600" dirty="0">
                <a:latin typeface="Times New Roman" pitchFamily="18" charset="0"/>
                <a:cs typeface="Times New Roman" pitchFamily="18" charset="0"/>
              </a:rPr>
              <a:t>The coming into play of the 21 cm HI line</a:t>
            </a:r>
          </a:p>
        </p:txBody>
      </p:sp>
      <p:sp>
        <p:nvSpPr>
          <p:cNvPr id="131078" name="CasellaDiTesto 7"/>
          <p:cNvSpPr txBox="1">
            <a:spLocks noChangeArrowheads="1"/>
          </p:cNvSpPr>
          <p:nvPr/>
        </p:nvSpPr>
        <p:spPr bwMode="auto">
          <a:xfrm>
            <a:off x="642938" y="5214938"/>
            <a:ext cx="3071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en-US" sz="2000">
                <a:latin typeface="Times New Roman" panose="02020603050405020304" pitchFamily="18" charset="0"/>
                <a:cs typeface="Times New Roman" panose="02020603050405020304" pitchFamily="18" charset="0"/>
              </a:rPr>
              <a:t>H. van der Hulst &amp; J. Oort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370" name="Rettangolo 1"/>
          <p:cNvSpPr>
            <a:spLocks noChangeArrowheads="1"/>
          </p:cNvSpPr>
          <p:nvPr/>
        </p:nvSpPr>
        <p:spPr bwMode="auto">
          <a:xfrm>
            <a:off x="107950" y="1179513"/>
            <a:ext cx="8856663" cy="1015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it-IT" sz="2800" dirty="0" smtClean="0">
                <a:solidFill>
                  <a:prstClr val="white"/>
                </a:solidFill>
                <a:latin typeface="Times New Roman" panose="02020603050405020304" pitchFamily="18" charset="0"/>
                <a:cs typeface="Times New Roman" panose="02020603050405020304" pitchFamily="18" charset="0"/>
              </a:rPr>
              <a:t>About </a:t>
            </a:r>
            <a:r>
              <a:rPr lang="en-US" altLang="it-IT" sz="2800" dirty="0">
                <a:solidFill>
                  <a:prstClr val="white"/>
                </a:solidFill>
                <a:latin typeface="Times New Roman" panose="02020603050405020304" pitchFamily="18" charset="0"/>
                <a:cs typeface="Times New Roman" panose="02020603050405020304" pitchFamily="18" charset="0"/>
              </a:rPr>
              <a:t>95% </a:t>
            </a:r>
            <a:r>
              <a:rPr lang="en-US" altLang="it-IT" sz="2800" dirty="0" smtClean="0">
                <a:solidFill>
                  <a:prstClr val="white"/>
                </a:solidFill>
                <a:latin typeface="Times New Roman" panose="02020603050405020304" pitchFamily="18" charset="0"/>
                <a:cs typeface="Times New Roman" panose="02020603050405020304" pitchFamily="18" charset="0"/>
              </a:rPr>
              <a:t>of </a:t>
            </a:r>
            <a:r>
              <a:rPr lang="en-US" altLang="it-IT"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cosmic matter/energy </a:t>
            </a:r>
            <a:r>
              <a:rPr lang="en-US" altLang="it-IT" sz="2800" dirty="0" smtClean="0">
                <a:solidFill>
                  <a:prstClr val="white"/>
                </a:solidFill>
                <a:latin typeface="Times New Roman" panose="02020603050405020304" pitchFamily="18" charset="0"/>
                <a:cs typeface="Times New Roman" panose="02020603050405020304" pitchFamily="18" charset="0"/>
              </a:rPr>
              <a:t>seems</a:t>
            </a:r>
            <a:br>
              <a:rPr lang="en-US" altLang="it-IT" sz="2800" dirty="0" smtClean="0">
                <a:solidFill>
                  <a:prstClr val="white"/>
                </a:solidFill>
                <a:latin typeface="Times New Roman" panose="02020603050405020304" pitchFamily="18" charset="0"/>
                <a:cs typeface="Times New Roman" panose="02020603050405020304" pitchFamily="18" charset="0"/>
              </a:rPr>
            </a:br>
            <a:r>
              <a:rPr lang="en-US" altLang="it-IT" sz="2800" dirty="0" smtClean="0">
                <a:solidFill>
                  <a:prstClr val="white"/>
                </a:solidFill>
                <a:latin typeface="Times New Roman" panose="02020603050405020304" pitchFamily="18" charset="0"/>
                <a:cs typeface="Times New Roman" panose="02020603050405020304" pitchFamily="18" charset="0"/>
              </a:rPr>
              <a:t>to </a:t>
            </a:r>
            <a:r>
              <a:rPr lang="en-US" altLang="it-IT" sz="2800" dirty="0">
                <a:solidFill>
                  <a:prstClr val="white"/>
                </a:solidFill>
                <a:latin typeface="Times New Roman" panose="02020603050405020304" pitchFamily="18" charset="0"/>
                <a:cs typeface="Times New Roman" panose="02020603050405020304" pitchFamily="18" charset="0"/>
              </a:rPr>
              <a:t>be </a:t>
            </a:r>
            <a:r>
              <a:rPr lang="en-US" altLang="it-IT" sz="2800" dirty="0" smtClean="0">
                <a:solidFill>
                  <a:prstClr val="white"/>
                </a:solidFill>
                <a:latin typeface="Times New Roman" panose="02020603050405020304" pitchFamily="18" charset="0"/>
                <a:cs typeface="Times New Roman" panose="02020603050405020304" pitchFamily="18" charset="0"/>
              </a:rPr>
              <a:t>in </a:t>
            </a:r>
            <a:r>
              <a:rPr lang="en-US" altLang="it-IT" sz="2800" dirty="0">
                <a:solidFill>
                  <a:prstClr val="white"/>
                </a:solidFill>
                <a:latin typeface="Times New Roman" panose="02020603050405020304" pitchFamily="18" charset="0"/>
                <a:cs typeface="Times New Roman" panose="02020603050405020304" pitchFamily="18" charset="0"/>
              </a:rPr>
              <a:t>some unknown </a:t>
            </a:r>
            <a:r>
              <a:rPr lang="it-IT" altLang="it-IT" sz="2800" dirty="0" smtClean="0">
                <a:solidFill>
                  <a:prstClr val="white"/>
                </a:solidFill>
                <a:latin typeface="Times New Roman" panose="02020603050405020304" pitchFamily="18" charset="0"/>
                <a:cs typeface="Times New Roman" panose="02020603050405020304" pitchFamily="18" charset="0"/>
                <a:sym typeface="Symbol" panose="05050102010706020507" pitchFamily="18" charset="2"/>
              </a:rPr>
              <a:t></a:t>
            </a:r>
            <a:r>
              <a:rPr lang="it-IT" altLang="it-IT" sz="2800" dirty="0" smtClean="0">
                <a:solidFill>
                  <a:prstClr val="white"/>
                </a:solidFill>
                <a:latin typeface="Times New Roman" panose="02020603050405020304" pitchFamily="18" charset="0"/>
                <a:cs typeface="Times New Roman" panose="02020603050405020304" pitchFamily="18" charset="0"/>
              </a:rPr>
              <a:t>dark</a:t>
            </a:r>
            <a:r>
              <a:rPr lang="it-IT" altLang="it-IT" sz="2800"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a:t></a:t>
            </a:r>
            <a:r>
              <a:rPr lang="it-IT" altLang="it-IT" sz="2800" dirty="0">
                <a:solidFill>
                  <a:prstClr val="white"/>
                </a:solidFill>
                <a:latin typeface="Times New Roman" panose="02020603050405020304" pitchFamily="18" charset="0"/>
                <a:cs typeface="Times New Roman" panose="02020603050405020304" pitchFamily="18" charset="0"/>
              </a:rPr>
              <a:t> </a:t>
            </a:r>
            <a:r>
              <a:rPr lang="it-IT" altLang="it-IT" sz="2800" dirty="0" err="1" smtClean="0">
                <a:solidFill>
                  <a:prstClr val="white"/>
                </a:solidFill>
                <a:latin typeface="Times New Roman" panose="02020603050405020304" pitchFamily="18" charset="0"/>
                <a:cs typeface="Times New Roman" panose="02020603050405020304" pitchFamily="18" charset="0"/>
              </a:rPr>
              <a:t>form</a:t>
            </a:r>
            <a:endParaRPr lang="it-IT" altLang="it-IT" sz="2800" dirty="0">
              <a:solidFill>
                <a:prstClr val="white"/>
              </a:solidFill>
              <a:latin typeface="Times New Roman" panose="02020603050405020304" pitchFamily="18" charset="0"/>
              <a:cs typeface="Times New Roman" panose="02020603050405020304" pitchFamily="18" charset="0"/>
            </a:endParaRPr>
          </a:p>
        </p:txBody>
      </p:sp>
      <p:sp>
        <p:nvSpPr>
          <p:cNvPr id="60419" name="CasellaDiTesto 3"/>
          <p:cNvSpPr txBox="1">
            <a:spLocks noChangeArrowheads="1"/>
          </p:cNvSpPr>
          <p:nvPr/>
        </p:nvSpPr>
        <p:spPr bwMode="auto">
          <a:xfrm>
            <a:off x="250825" y="198438"/>
            <a:ext cx="8713788" cy="646112"/>
          </a:xfrm>
          <a:prstGeom prst="rect">
            <a:avLst/>
          </a:prstGeom>
          <a:solidFill>
            <a:schemeClr val="bg1">
              <a:lumMod val="50000"/>
            </a:schemeClr>
          </a:solidFill>
          <a:ln w="9525">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it-IT" sz="3600" dirty="0" smtClean="0">
                <a:solidFill>
                  <a:prstClr val="white"/>
                </a:solidFill>
                <a:latin typeface="Times New Roman" panose="02020603050405020304" pitchFamily="18" charset="0"/>
                <a:cs typeface="Times New Roman" panose="02020603050405020304" pitchFamily="18" charset="0"/>
              </a:rPr>
              <a:t>A new paradigm: the dark </a:t>
            </a:r>
            <a:r>
              <a:rPr lang="en-US" altLang="it-IT" sz="3600" dirty="0">
                <a:solidFill>
                  <a:prstClr val="white"/>
                </a:solidFill>
                <a:latin typeface="Times New Roman" panose="02020603050405020304" pitchFamily="18" charset="0"/>
                <a:cs typeface="Times New Roman" panose="02020603050405020304" pitchFamily="18" charset="0"/>
              </a:rPr>
              <a:t>c</a:t>
            </a:r>
            <a:r>
              <a:rPr lang="en-US" altLang="it-IT" sz="3600" dirty="0" smtClean="0">
                <a:solidFill>
                  <a:prstClr val="white"/>
                </a:solidFill>
                <a:latin typeface="Times New Roman" panose="02020603050405020304" pitchFamily="18" charset="0"/>
                <a:cs typeface="Times New Roman" panose="02020603050405020304" pitchFamily="18" charset="0"/>
              </a:rPr>
              <a:t>osmos</a:t>
            </a:r>
          </a:p>
        </p:txBody>
      </p:sp>
      <p:pic>
        <p:nvPicPr>
          <p:cNvPr id="60420" name="Picture 2" descr="what is the universe made of pie chart"/>
          <p:cNvPicPr>
            <a:picLocks noChangeAspect="1" noChangeArrowheads="1"/>
          </p:cNvPicPr>
          <p:nvPr/>
        </p:nvPicPr>
        <p:blipFill>
          <a:blip r:embed="rId2"/>
          <a:srcRect t="19109" b="2863"/>
          <a:stretch>
            <a:fillRect/>
          </a:stretch>
        </p:blipFill>
        <p:spPr bwMode="auto">
          <a:xfrm>
            <a:off x="107950" y="2720975"/>
            <a:ext cx="8897938" cy="4021138"/>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5220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7348" name="Picture 4" descr="http://urania.bo.astro.it/filippo/images/n891.jpg"/>
          <p:cNvPicPr>
            <a:picLocks noChangeAspect="1" noChangeArrowheads="1"/>
          </p:cNvPicPr>
          <p:nvPr/>
        </p:nvPicPr>
        <p:blipFill rotWithShape="1">
          <a:blip r:embed="rId2"/>
          <a:srcRect l="361" t="4090" r="2672" b="1198"/>
          <a:stretch/>
        </p:blipFill>
        <p:spPr bwMode="auto">
          <a:xfrm>
            <a:off x="550334" y="1016000"/>
            <a:ext cx="7747000" cy="4944533"/>
          </a:xfrm>
          <a:prstGeom prst="rect">
            <a:avLst/>
          </a:prstGeom>
          <a:solidFill>
            <a:schemeClr val="tx1">
              <a:lumMod val="85000"/>
              <a:lumOff val="15000"/>
            </a:schemeClr>
          </a:solidFill>
          <a:ln w="38100" cap="sq">
            <a:solidFill>
              <a:schemeClr val="tx1"/>
            </a:solidFill>
            <a:prstDash val="solid"/>
            <a:miter lim="800000"/>
          </a:ln>
          <a:effectLst>
            <a:outerShdw blurRad="50800" dist="38100" dir="2700000" algn="tl" rotWithShape="0">
              <a:srgbClr val="000000">
                <a:alpha val="43000"/>
              </a:srgbClr>
            </a:outerShdw>
          </a:effectLst>
        </p:spPr>
      </p:pic>
      <p:sp>
        <p:nvSpPr>
          <p:cNvPr id="4" name="CasellaDiTesto 3"/>
          <p:cNvSpPr txBox="1"/>
          <p:nvPr/>
        </p:nvSpPr>
        <p:spPr>
          <a:xfrm>
            <a:off x="179388" y="116632"/>
            <a:ext cx="8821737" cy="646112"/>
          </a:xfrm>
          <a:prstGeom prst="rect">
            <a:avLst/>
          </a:prstGeom>
          <a:solidFill>
            <a:schemeClr val="bg1">
              <a:lumMod val="50000"/>
            </a:schemeClr>
          </a:solidFill>
          <a:ln>
            <a:solidFill>
              <a:schemeClr val="bg1"/>
            </a:solidFill>
          </a:ln>
        </p:spPr>
        <p:txBody>
          <a:bodyPr>
            <a:spAutoFit/>
          </a:bodyPr>
          <a:lstStyle/>
          <a:p>
            <a:pPr algn="ctr" eaLnBrk="1" hangingPunct="1">
              <a:defRPr/>
            </a:pPr>
            <a:r>
              <a:rPr lang="en-US" sz="3600" dirty="0">
                <a:solidFill>
                  <a:schemeClr val="bg1"/>
                </a:solidFill>
                <a:latin typeface="Times New Roman" pitchFamily="18" charset="0"/>
                <a:cs typeface="Times New Roman" pitchFamily="18" charset="0"/>
              </a:rPr>
              <a:t>The HI content of spirals</a:t>
            </a:r>
          </a:p>
        </p:txBody>
      </p:sp>
      <p:sp>
        <p:nvSpPr>
          <p:cNvPr id="132100" name="Rettangolo 3"/>
          <p:cNvSpPr>
            <a:spLocks noChangeArrowheads="1"/>
          </p:cNvSpPr>
          <p:nvPr/>
        </p:nvSpPr>
        <p:spPr bwMode="auto">
          <a:xfrm>
            <a:off x="-36512" y="60212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dirty="0">
                <a:solidFill>
                  <a:schemeClr val="bg1"/>
                </a:solidFill>
                <a:latin typeface="Times New Roman" panose="02020603050405020304" pitchFamily="18" charset="0"/>
                <a:cs typeface="Times New Roman" panose="02020603050405020304" pitchFamily="18" charset="0"/>
              </a:rPr>
              <a:t>Neutral hydrogen halo of the edge-on spiral galaxy NGC 891 </a:t>
            </a:r>
            <a:br>
              <a:rPr lang="en-US" altLang="en-US" sz="2000" dirty="0">
                <a:solidFill>
                  <a:schemeClr val="bg1"/>
                </a:solidFill>
                <a:latin typeface="Times New Roman" panose="02020603050405020304" pitchFamily="18" charset="0"/>
                <a:cs typeface="Times New Roman" panose="02020603050405020304" pitchFamily="18" charset="0"/>
              </a:rPr>
            </a:br>
            <a:r>
              <a:rPr lang="en-US" altLang="en-US" sz="2000" dirty="0">
                <a:solidFill>
                  <a:schemeClr val="bg1"/>
                </a:solidFill>
                <a:latin typeface="Times New Roman" panose="02020603050405020304" pitchFamily="18" charset="0"/>
                <a:cs typeface="Times New Roman" panose="02020603050405020304" pitchFamily="18" charset="0"/>
              </a:rPr>
              <a:t>(</a:t>
            </a:r>
            <a:r>
              <a:rPr lang="en-US" altLang="en-US" sz="2000" dirty="0" err="1">
                <a:solidFill>
                  <a:schemeClr val="bg1"/>
                </a:solidFill>
                <a:latin typeface="Times New Roman" panose="02020603050405020304" pitchFamily="18" charset="0"/>
                <a:cs typeface="Times New Roman" panose="02020603050405020304" pitchFamily="18" charset="0"/>
              </a:rPr>
              <a:t>Oosterloo</a:t>
            </a:r>
            <a:r>
              <a:rPr lang="en-US" altLang="en-US" sz="2000" dirty="0">
                <a:solidFill>
                  <a:schemeClr val="bg1"/>
                </a:solidFill>
                <a:latin typeface="Times New Roman" panose="02020603050405020304" pitchFamily="18" charset="0"/>
                <a:cs typeface="Times New Roman" panose="02020603050405020304" pitchFamily="18" charset="0"/>
              </a:rPr>
              <a:t> et al., 2007)</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0290" name="Picture 2" descr="https://upload.wikimedia.org/wikipedia/commons/e/ec/M33_rotation_curve_HI.gif"/>
          <p:cNvPicPr>
            <a:picLocks noChangeAspect="1" noChangeArrowheads="1"/>
          </p:cNvPicPr>
          <p:nvPr/>
        </p:nvPicPr>
        <p:blipFill rotWithShape="1">
          <a:blip r:embed="rId2">
            <a:extLst>
              <a:ext uri="{28A0092B-C50C-407E-A947-70E740481C1C}">
                <a14:useLocalDpi xmlns:a14="http://schemas.microsoft.com/office/drawing/2010/main" val="0"/>
              </a:ext>
            </a:extLst>
          </a:blip>
          <a:srcRect l="5224" t="1905" r="1549" b="6888"/>
          <a:stretch/>
        </p:blipFill>
        <p:spPr bwMode="auto">
          <a:xfrm>
            <a:off x="0" y="922839"/>
            <a:ext cx="9144000" cy="5935161"/>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79388" y="71438"/>
            <a:ext cx="8821737" cy="646112"/>
          </a:xfrm>
          <a:prstGeom prst="rect">
            <a:avLst/>
          </a:prstGeom>
          <a:solidFill>
            <a:schemeClr val="bg1">
              <a:lumMod val="50000"/>
            </a:schemeClr>
          </a:solidFill>
          <a:ln>
            <a:solidFill>
              <a:schemeClr val="bg1"/>
            </a:solidFill>
          </a:ln>
        </p:spPr>
        <p:txBody>
          <a:bodyPr>
            <a:spAutoFit/>
          </a:bodyPr>
          <a:lstStyle/>
          <a:p>
            <a:pPr algn="ctr" eaLnBrk="1" hangingPunct="1">
              <a:defRPr/>
            </a:pPr>
            <a:r>
              <a:rPr lang="en-US" sz="3600" dirty="0">
                <a:solidFill>
                  <a:schemeClr val="bg1"/>
                </a:solidFill>
                <a:latin typeface="Times New Roman" pitchFamily="18" charset="0"/>
                <a:cs typeface="Times New Roman" pitchFamily="18" charset="0"/>
              </a:rPr>
              <a:t>The flat rotation curves from HI</a:t>
            </a:r>
          </a:p>
        </p:txBody>
      </p:sp>
    </p:spTree>
    <p:extLst>
      <p:ext uri="{BB962C8B-B14F-4D97-AF65-F5344CB8AC3E}">
        <p14:creationId xmlns:p14="http://schemas.microsoft.com/office/powerpoint/2010/main" val="17112010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2" name="Gruppo 4"/>
          <p:cNvGrpSpPr>
            <a:grpSpLocks/>
          </p:cNvGrpSpPr>
          <p:nvPr/>
        </p:nvGrpSpPr>
        <p:grpSpPr bwMode="auto">
          <a:xfrm>
            <a:off x="179388" y="1125538"/>
            <a:ext cx="4176712" cy="4625975"/>
            <a:chOff x="857224" y="158909"/>
            <a:chExt cx="5715000" cy="6484761"/>
          </a:xfrm>
        </p:grpSpPr>
        <p:pic>
          <p:nvPicPr>
            <p:cNvPr id="133130" name="Picture 1" descr="aj266574f7_l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24" y="928670"/>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31" name="CasellaDiTesto 2"/>
            <p:cNvSpPr txBox="1">
              <a:spLocks noChangeArrowheads="1"/>
            </p:cNvSpPr>
            <p:nvPr/>
          </p:nvSpPr>
          <p:spPr bwMode="auto">
            <a:xfrm>
              <a:off x="3025384" y="158909"/>
              <a:ext cx="26432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800"/>
                <a:t>NGC 2403</a:t>
              </a:r>
            </a:p>
          </p:txBody>
        </p:sp>
      </p:grpSp>
      <p:sp>
        <p:nvSpPr>
          <p:cNvPr id="133123" name="CasellaDiTesto 7"/>
          <p:cNvSpPr txBox="1">
            <a:spLocks noChangeArrowheads="1"/>
          </p:cNvSpPr>
          <p:nvPr/>
        </p:nvSpPr>
        <p:spPr bwMode="auto">
          <a:xfrm>
            <a:off x="3003550" y="2406650"/>
            <a:ext cx="1214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800">
                <a:latin typeface="Times New Roman" panose="02020603050405020304" pitchFamily="18" charset="0"/>
                <a:cs typeface="Times New Roman" panose="02020603050405020304" pitchFamily="18" charset="0"/>
              </a:rPr>
              <a:t>Flat!!</a:t>
            </a:r>
          </a:p>
        </p:txBody>
      </p:sp>
      <p:sp>
        <p:nvSpPr>
          <p:cNvPr id="8" name="CasellaDiTesto 7"/>
          <p:cNvSpPr txBox="1"/>
          <p:nvPr/>
        </p:nvSpPr>
        <p:spPr>
          <a:xfrm>
            <a:off x="179388" y="71438"/>
            <a:ext cx="8821737" cy="646112"/>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600" dirty="0">
                <a:latin typeface="Times New Roman" pitchFamily="18" charset="0"/>
                <a:cs typeface="Times New Roman" pitchFamily="18" charset="0"/>
              </a:rPr>
              <a:t>The flat rotation curves from HI</a:t>
            </a:r>
          </a:p>
        </p:txBody>
      </p:sp>
      <p:pic>
        <p:nvPicPr>
          <p:cNvPr id="133125" name="Picture 1" descr="aj266574f12_l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674813"/>
            <a:ext cx="4059237"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6" name="CasellaDiTesto 2"/>
          <p:cNvSpPr txBox="1">
            <a:spLocks noChangeArrowheads="1"/>
          </p:cNvSpPr>
          <p:nvPr/>
        </p:nvSpPr>
        <p:spPr bwMode="auto">
          <a:xfrm>
            <a:off x="6227763" y="1138238"/>
            <a:ext cx="2643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800"/>
              <a:t>NGC 3198</a:t>
            </a:r>
          </a:p>
        </p:txBody>
      </p:sp>
      <p:sp>
        <p:nvSpPr>
          <p:cNvPr id="133127" name="CasellaDiTesto 7"/>
          <p:cNvSpPr txBox="1">
            <a:spLocks noChangeArrowheads="1"/>
          </p:cNvSpPr>
          <p:nvPr/>
        </p:nvSpPr>
        <p:spPr bwMode="auto">
          <a:xfrm>
            <a:off x="7534275" y="2406650"/>
            <a:ext cx="1214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800">
                <a:latin typeface="Times New Roman" panose="02020603050405020304" pitchFamily="18" charset="0"/>
                <a:cs typeface="Times New Roman" panose="02020603050405020304" pitchFamily="18" charset="0"/>
              </a:rPr>
              <a:t>Flat!!</a:t>
            </a:r>
          </a:p>
        </p:txBody>
      </p:sp>
      <p:sp>
        <p:nvSpPr>
          <p:cNvPr id="133129" name="CasellaDiTesto 2"/>
          <p:cNvSpPr txBox="1">
            <a:spLocks noChangeArrowheads="1"/>
          </p:cNvSpPr>
          <p:nvPr/>
        </p:nvSpPr>
        <p:spPr bwMode="auto">
          <a:xfrm>
            <a:off x="468313" y="5930900"/>
            <a:ext cx="828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from the virial </a:t>
            </a:r>
            <a:r>
              <a:rPr lang="it-IT" altLang="it-IT" sz="2400" dirty="0" err="1">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theorem</a:t>
            </a:r>
            <a:r>
              <a:rPr lang="it-IT" altLang="it-IT" sz="24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 M(r) </a:t>
            </a:r>
            <a:r>
              <a:rPr lang="it-IT" altLang="it-IT" sz="24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sym typeface="Symbol" panose="05050102010706020507" pitchFamily="18" charset="2"/>
              </a:rPr>
              <a:t> r</a:t>
            </a:r>
          </a:p>
          <a:p>
            <a:pPr algn="ctr">
              <a:spcBef>
                <a:spcPct val="0"/>
              </a:spcBef>
              <a:buFontTx/>
              <a:buNone/>
            </a:pPr>
            <a:r>
              <a:rPr lang="it-IT" altLang="it-IT" sz="2400" dirty="0" err="1">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sym typeface="Symbol" panose="05050102010706020507" pitchFamily="18" charset="2"/>
              </a:rPr>
              <a:t>too</a:t>
            </a:r>
            <a:r>
              <a:rPr lang="it-IT" altLang="it-IT" sz="24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sym typeface="Symbol" panose="05050102010706020507" pitchFamily="18" charset="2"/>
              </a:rPr>
              <a:t> </a:t>
            </a:r>
            <a:r>
              <a:rPr lang="it-IT" altLang="it-IT" sz="2400" dirty="0" err="1">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sym typeface="Symbol" panose="05050102010706020507" pitchFamily="18" charset="2"/>
              </a:rPr>
              <a:t>steep</a:t>
            </a:r>
            <a:r>
              <a:rPr lang="it-IT" altLang="it-IT" sz="24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sym typeface="Symbol" panose="05050102010706020507" pitchFamily="18" charset="2"/>
              </a:rPr>
              <a:t> for the light to </a:t>
            </a:r>
            <a:r>
              <a:rPr lang="it-IT" altLang="it-IT" sz="2400" dirty="0" err="1">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sym typeface="Symbol" panose="05050102010706020507" pitchFamily="18" charset="2"/>
              </a:rPr>
              <a:t>cope</a:t>
            </a:r>
            <a:r>
              <a:rPr lang="it-IT" altLang="it-IT" sz="24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sym typeface="Symbol" panose="05050102010706020507" pitchFamily="18" charset="2"/>
              </a:rPr>
              <a:t> with </a:t>
            </a:r>
            <a:r>
              <a:rPr lang="it-IT" altLang="it-IT" sz="2400" dirty="0" err="1">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sym typeface="Symbol" panose="05050102010706020507" pitchFamily="18" charset="2"/>
              </a:rPr>
              <a:t>it</a:t>
            </a:r>
            <a:endParaRPr lang="it-IT" altLang="it-IT" sz="24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endParaRPr>
          </a:p>
        </p:txBody>
      </p:sp>
      <p:sp>
        <p:nvSpPr>
          <p:cNvPr id="3" name="Figura a mano libera 2"/>
          <p:cNvSpPr/>
          <p:nvPr/>
        </p:nvSpPr>
        <p:spPr>
          <a:xfrm>
            <a:off x="997527" y="2403376"/>
            <a:ext cx="3333762" cy="2805933"/>
          </a:xfrm>
          <a:custGeom>
            <a:avLst/>
            <a:gdLst>
              <a:gd name="connsiteX0" fmla="*/ 0 w 3333762"/>
              <a:gd name="connsiteY0" fmla="*/ 2805933 h 2805933"/>
              <a:gd name="connsiteX1" fmla="*/ 41564 w 3333762"/>
              <a:gd name="connsiteY1" fmla="*/ 2168624 h 2805933"/>
              <a:gd name="connsiteX2" fmla="*/ 110837 w 3333762"/>
              <a:gd name="connsiteY2" fmla="*/ 1545169 h 2805933"/>
              <a:gd name="connsiteX3" fmla="*/ 180109 w 3333762"/>
              <a:gd name="connsiteY3" fmla="*/ 1254224 h 2805933"/>
              <a:gd name="connsiteX4" fmla="*/ 443346 w 3333762"/>
              <a:gd name="connsiteY4" fmla="*/ 616915 h 2805933"/>
              <a:gd name="connsiteX5" fmla="*/ 914400 w 3333762"/>
              <a:gd name="connsiteY5" fmla="*/ 76588 h 2805933"/>
              <a:gd name="connsiteX6" fmla="*/ 1094509 w 3333762"/>
              <a:gd name="connsiteY6" fmla="*/ 62733 h 2805933"/>
              <a:gd name="connsiteX7" fmla="*/ 1731818 w 3333762"/>
              <a:gd name="connsiteY7" fmla="*/ 630769 h 2805933"/>
              <a:gd name="connsiteX8" fmla="*/ 2604655 w 3333762"/>
              <a:gd name="connsiteY8" fmla="*/ 1129533 h 2805933"/>
              <a:gd name="connsiteX9" fmla="*/ 3255818 w 3333762"/>
              <a:gd name="connsiteY9" fmla="*/ 1337351 h 2805933"/>
              <a:gd name="connsiteX10" fmla="*/ 3297382 w 3333762"/>
              <a:gd name="connsiteY10" fmla="*/ 1351206 h 28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3762" h="2805933">
                <a:moveTo>
                  <a:pt x="0" y="2805933"/>
                </a:moveTo>
                <a:cubicBezTo>
                  <a:pt x="11545" y="2592342"/>
                  <a:pt x="23091" y="2378751"/>
                  <a:pt x="41564" y="2168624"/>
                </a:cubicBezTo>
                <a:cubicBezTo>
                  <a:pt x="60037" y="1958497"/>
                  <a:pt x="87746" y="1697569"/>
                  <a:pt x="110837" y="1545169"/>
                </a:cubicBezTo>
                <a:cubicBezTo>
                  <a:pt x="133928" y="1392769"/>
                  <a:pt x="124691" y="1408933"/>
                  <a:pt x="180109" y="1254224"/>
                </a:cubicBezTo>
                <a:cubicBezTo>
                  <a:pt x="235527" y="1099515"/>
                  <a:pt x="320964" y="813188"/>
                  <a:pt x="443346" y="616915"/>
                </a:cubicBezTo>
                <a:cubicBezTo>
                  <a:pt x="565728" y="420642"/>
                  <a:pt x="805873" y="168952"/>
                  <a:pt x="914400" y="76588"/>
                </a:cubicBezTo>
                <a:cubicBezTo>
                  <a:pt x="1022927" y="-15776"/>
                  <a:pt x="958273" y="-29630"/>
                  <a:pt x="1094509" y="62733"/>
                </a:cubicBezTo>
                <a:cubicBezTo>
                  <a:pt x="1230745" y="155096"/>
                  <a:pt x="1480127" y="452969"/>
                  <a:pt x="1731818" y="630769"/>
                </a:cubicBezTo>
                <a:cubicBezTo>
                  <a:pt x="1983509" y="808569"/>
                  <a:pt x="2350655" y="1011769"/>
                  <a:pt x="2604655" y="1129533"/>
                </a:cubicBezTo>
                <a:cubicBezTo>
                  <a:pt x="2858655" y="1247297"/>
                  <a:pt x="3140364" y="1300406"/>
                  <a:pt x="3255818" y="1337351"/>
                </a:cubicBezTo>
                <a:cubicBezTo>
                  <a:pt x="3371272" y="1374296"/>
                  <a:pt x="3334327" y="1362751"/>
                  <a:pt x="3297382" y="135120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ttangolo 4"/>
          <p:cNvSpPr>
            <a:spLocks noChangeArrowheads="1"/>
          </p:cNvSpPr>
          <p:nvPr/>
        </p:nvSpPr>
        <p:spPr bwMode="auto">
          <a:xfrm>
            <a:off x="293688" y="5927725"/>
            <a:ext cx="88439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2000" dirty="0">
                <a:latin typeface="Times New Roman" panose="02020603050405020304" pitchFamily="18" charset="0"/>
                <a:cs typeface="Times New Roman" panose="02020603050405020304" pitchFamily="18" charset="0"/>
              </a:rPr>
              <a:t>Decomposition of the rotation curve of the Milky Way into the components bulge,</a:t>
            </a:r>
          </a:p>
          <a:p>
            <a:pPr algn="ctr">
              <a:spcBef>
                <a:spcPct val="0"/>
              </a:spcBef>
              <a:buFontTx/>
              <a:buNone/>
            </a:pPr>
            <a:r>
              <a:rPr lang="en-US" altLang="it-IT" sz="2000" dirty="0">
                <a:latin typeface="Times New Roman" panose="02020603050405020304" pitchFamily="18" charset="0"/>
                <a:cs typeface="Times New Roman" panose="02020603050405020304" pitchFamily="18" charset="0"/>
              </a:rPr>
              <a:t>stellar disk + interstellar gas, dark matter halo (the red curves from left to right). </a:t>
            </a:r>
            <a:br>
              <a:rPr lang="en-US" altLang="it-IT" sz="2000" dirty="0">
                <a:latin typeface="Times New Roman" panose="02020603050405020304" pitchFamily="18" charset="0"/>
                <a:cs typeface="Times New Roman" panose="02020603050405020304" pitchFamily="18" charset="0"/>
              </a:rPr>
            </a:br>
            <a:r>
              <a:rPr lang="en-US" altLang="it-IT" sz="2000" dirty="0">
                <a:latin typeface="Times New Roman" panose="02020603050405020304" pitchFamily="18" charset="0"/>
                <a:cs typeface="Times New Roman" panose="02020603050405020304" pitchFamily="18" charset="0"/>
              </a:rPr>
              <a:t>From </a:t>
            </a:r>
            <a:r>
              <a:rPr lang="en-US" altLang="it-IT" sz="2000" dirty="0" err="1">
                <a:latin typeface="Times New Roman" panose="02020603050405020304" pitchFamily="18" charset="0"/>
                <a:cs typeface="Times New Roman" panose="02020603050405020304" pitchFamily="18" charset="0"/>
              </a:rPr>
              <a:t>Sofue</a:t>
            </a:r>
            <a:r>
              <a:rPr lang="en-US" altLang="it-IT" sz="2000" dirty="0">
                <a:latin typeface="Times New Roman" panose="02020603050405020304" pitchFamily="18" charset="0"/>
                <a:cs typeface="Times New Roman" panose="02020603050405020304" pitchFamily="18" charset="0"/>
              </a:rPr>
              <a:t> et al. (2009)</a:t>
            </a:r>
            <a:endParaRPr lang="it-IT" altLang="it-IT" sz="2000" dirty="0">
              <a:latin typeface="Times New Roman" panose="02020603050405020304" pitchFamily="18" charset="0"/>
              <a:cs typeface="Times New Roman" panose="02020603050405020304" pitchFamily="18" charset="0"/>
            </a:endParaRPr>
          </a:p>
        </p:txBody>
      </p:sp>
      <p:sp>
        <p:nvSpPr>
          <p:cNvPr id="8" name="CasellaDiTesto 7"/>
          <p:cNvSpPr txBox="1"/>
          <p:nvPr/>
        </p:nvSpPr>
        <p:spPr>
          <a:xfrm>
            <a:off x="179388" y="71438"/>
            <a:ext cx="8821737" cy="646112"/>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600" dirty="0">
                <a:latin typeface="Times New Roman" pitchFamily="18" charset="0"/>
                <a:cs typeface="Times New Roman" pitchFamily="18" charset="0"/>
              </a:rPr>
              <a:t>The flat rotation curves of the </a:t>
            </a:r>
            <a:r>
              <a:rPr lang="en-US" sz="3600" dirty="0" smtClean="0">
                <a:latin typeface="Times New Roman" pitchFamily="18" charset="0"/>
                <a:cs typeface="Times New Roman" pitchFamily="18" charset="0"/>
              </a:rPr>
              <a:t>Milky Way</a:t>
            </a:r>
            <a:endParaRPr lang="en-US" sz="3600" dirty="0">
              <a:latin typeface="Times New Roman" pitchFamily="18" charset="0"/>
              <a:cs typeface="Times New Roman" pitchFamily="18" charset="0"/>
            </a:endParaRPr>
          </a:p>
        </p:txBody>
      </p:sp>
      <p:grpSp>
        <p:nvGrpSpPr>
          <p:cNvPr id="135172" name="Gruppo 2"/>
          <p:cNvGrpSpPr>
            <a:grpSpLocks/>
          </p:cNvGrpSpPr>
          <p:nvPr/>
        </p:nvGrpSpPr>
        <p:grpSpPr bwMode="auto">
          <a:xfrm>
            <a:off x="282575" y="1279525"/>
            <a:ext cx="8532813" cy="4643438"/>
            <a:chOff x="282575" y="1279525"/>
            <a:chExt cx="8532813" cy="4643438"/>
          </a:xfrm>
        </p:grpSpPr>
        <p:grpSp>
          <p:nvGrpSpPr>
            <p:cNvPr id="135173" name="Gruppo 9"/>
            <p:cNvGrpSpPr>
              <a:grpSpLocks/>
            </p:cNvGrpSpPr>
            <p:nvPr/>
          </p:nvGrpSpPr>
          <p:grpSpPr bwMode="auto">
            <a:xfrm>
              <a:off x="282575" y="1279525"/>
              <a:ext cx="8532813" cy="4643438"/>
              <a:chOff x="155739" y="260648"/>
              <a:chExt cx="8532440" cy="4642651"/>
            </a:xfrm>
          </p:grpSpPr>
          <p:pic>
            <p:nvPicPr>
              <p:cNvPr id="135177" name="Immagine 5"/>
              <p:cNvPicPr>
                <a:picLocks noChangeAspect="1"/>
              </p:cNvPicPr>
              <p:nvPr/>
            </p:nvPicPr>
            <p:blipFill>
              <a:blip r:embed="rId2">
                <a:extLst>
                  <a:ext uri="{28A0092B-C50C-407E-A947-70E740481C1C}">
                    <a14:useLocalDpi xmlns:a14="http://schemas.microsoft.com/office/drawing/2010/main" val="0"/>
                  </a:ext>
                </a:extLst>
              </a:blip>
              <a:srcRect l="12920" t="11610" r="11813" b="15549"/>
              <a:stretch>
                <a:fillRect/>
              </a:stretch>
            </p:blipFill>
            <p:spPr bwMode="auto">
              <a:xfrm>
                <a:off x="155739" y="260648"/>
                <a:ext cx="8532440" cy="464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8" name="CasellaDiTesto 6"/>
              <p:cNvSpPr txBox="1">
                <a:spLocks noChangeArrowheads="1"/>
              </p:cNvSpPr>
              <p:nvPr/>
            </p:nvSpPr>
            <p:spPr bwMode="auto">
              <a:xfrm>
                <a:off x="1835696" y="2492896"/>
                <a:ext cx="94448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b="1">
                    <a:solidFill>
                      <a:srgbClr val="FF0000"/>
                    </a:solidFill>
                  </a:rPr>
                  <a:t>bulge</a:t>
                </a:r>
              </a:p>
            </p:txBody>
          </p:sp>
          <p:sp>
            <p:nvSpPr>
              <p:cNvPr id="135179" name="CasellaDiTesto 7"/>
              <p:cNvSpPr txBox="1">
                <a:spLocks noChangeArrowheads="1"/>
              </p:cNvSpPr>
              <p:nvPr/>
            </p:nvSpPr>
            <p:spPr bwMode="auto">
              <a:xfrm>
                <a:off x="2132112" y="3491716"/>
                <a:ext cx="79208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b="1">
                    <a:solidFill>
                      <a:srgbClr val="FF0000"/>
                    </a:solidFill>
                  </a:rPr>
                  <a:t>disk</a:t>
                </a:r>
              </a:p>
            </p:txBody>
          </p:sp>
          <p:sp>
            <p:nvSpPr>
              <p:cNvPr id="135180" name="CasellaDiTesto 8"/>
              <p:cNvSpPr txBox="1">
                <a:spLocks noChangeArrowheads="1"/>
              </p:cNvSpPr>
              <p:nvPr/>
            </p:nvSpPr>
            <p:spPr bwMode="auto">
              <a:xfrm>
                <a:off x="6948264" y="3563724"/>
                <a:ext cx="576064"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1800" b="1">
                    <a:solidFill>
                      <a:srgbClr val="FF0000"/>
                    </a:solidFill>
                  </a:rPr>
                  <a:t>DM</a:t>
                </a:r>
              </a:p>
            </p:txBody>
          </p:sp>
        </p:grpSp>
        <p:sp>
          <p:nvSpPr>
            <p:cNvPr id="135174" name="CasellaDiTesto 8"/>
            <p:cNvSpPr txBox="1">
              <a:spLocks noChangeArrowheads="1"/>
            </p:cNvSpPr>
            <p:nvPr/>
          </p:nvSpPr>
          <p:spPr bwMode="auto">
            <a:xfrm>
              <a:off x="3203848" y="5445224"/>
              <a:ext cx="3888432"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400"/>
                <a:t>Distance from center [</a:t>
              </a:r>
              <a:r>
                <a:rPr lang="it-IT" altLang="it-IT" sz="2400" i="1"/>
                <a:t>kpc</a:t>
              </a:r>
              <a:r>
                <a:rPr lang="it-IT" altLang="it-IT" sz="2400"/>
                <a:t>]</a:t>
              </a:r>
            </a:p>
          </p:txBody>
        </p:sp>
        <p:sp>
          <p:nvSpPr>
            <p:cNvPr id="2" name="Rettangolo 1"/>
            <p:cNvSpPr/>
            <p:nvPr/>
          </p:nvSpPr>
          <p:spPr>
            <a:xfrm>
              <a:off x="395288" y="2781300"/>
              <a:ext cx="647700" cy="1008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35176" name="CasellaDiTesto 10"/>
            <p:cNvSpPr txBox="1">
              <a:spLocks noChangeArrowheads="1"/>
            </p:cNvSpPr>
            <p:nvPr/>
          </p:nvSpPr>
          <p:spPr bwMode="auto">
            <a:xfrm rot="-5400000">
              <a:off x="-1131441" y="3198167"/>
              <a:ext cx="3888432"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400"/>
                <a:t>Rotational velocity [</a:t>
              </a:r>
              <a:r>
                <a:rPr lang="it-IT" altLang="it-IT" sz="2400" i="1"/>
                <a:t>km/s</a:t>
              </a:r>
              <a:r>
                <a:rPr lang="it-IT" altLang="it-IT" sz="2400"/>
                <a:t>]</a:t>
              </a:r>
            </a:p>
          </p:txBody>
        </p:sp>
      </p:gr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42875" y="116632"/>
            <a:ext cx="8858250" cy="646112"/>
          </a:xfrm>
          <a:prstGeom prst="rect">
            <a:avLst/>
          </a:prstGeom>
          <a:solidFill>
            <a:schemeClr val="bg1">
              <a:lumMod val="95000"/>
            </a:schemeClr>
          </a:solidFill>
          <a:ln>
            <a:solidFill>
              <a:schemeClr val="tx1"/>
            </a:solidFill>
          </a:ln>
        </p:spPr>
        <p:txBody>
          <a:bodyPr>
            <a:spAutoFit/>
          </a:bodyPr>
          <a:lstStyle/>
          <a:p>
            <a:pPr eaLnBrk="1" hangingPunct="1">
              <a:defRPr/>
            </a:pPr>
            <a:r>
              <a:rPr lang="en-US" sz="3600" dirty="0">
                <a:latin typeface="Times New Roman" pitchFamily="18" charset="0"/>
                <a:cs typeface="Times New Roman" pitchFamily="18" charset="0"/>
              </a:rPr>
              <a:t>                         1974: the turning point</a:t>
            </a:r>
          </a:p>
        </p:txBody>
      </p:sp>
      <p:sp>
        <p:nvSpPr>
          <p:cNvPr id="4" name="CasellaDiTesto 3"/>
          <p:cNvSpPr txBox="1"/>
          <p:nvPr/>
        </p:nvSpPr>
        <p:spPr>
          <a:xfrm>
            <a:off x="269875" y="2231861"/>
            <a:ext cx="8858250" cy="4293483"/>
          </a:xfrm>
          <a:prstGeom prst="rect">
            <a:avLst/>
          </a:prstGeom>
          <a:noFill/>
        </p:spPr>
        <p:txBody>
          <a:bodyPr>
            <a:spAutoFit/>
          </a:bodyPr>
          <a:lstStyle/>
          <a:p>
            <a:pPr eaLnBrk="1" hangingPunct="1">
              <a:defRPr/>
            </a:pPr>
            <a:r>
              <a:rPr lang="en-US" sz="2400" dirty="0">
                <a:latin typeface="Times New Roman" pitchFamily="18" charset="0"/>
                <a:cs typeface="Times New Roman" pitchFamily="18" charset="0"/>
              </a:rPr>
              <a:t>The majority of astronomers did not become convinced of the need of </a:t>
            </a:r>
            <a:r>
              <a:rPr lang="en-US" sz="2400" dirty="0" smtClean="0">
                <a:latin typeface="Times New Roman" pitchFamily="18" charset="0"/>
                <a:cs typeface="Times New Roman" pitchFamily="18" charset="0"/>
              </a:rPr>
              <a:t>any Dark </a:t>
            </a:r>
            <a:r>
              <a:rPr lang="en-US" sz="2400" dirty="0">
                <a:latin typeface="Times New Roman" pitchFamily="18" charset="0"/>
                <a:cs typeface="Times New Roman" pitchFamily="18" charset="0"/>
              </a:rPr>
              <a:t>M</a:t>
            </a:r>
            <a:r>
              <a:rPr lang="en-US" sz="2400" dirty="0" smtClean="0">
                <a:latin typeface="Times New Roman" pitchFamily="18" charset="0"/>
                <a:cs typeface="Times New Roman" pitchFamily="18" charset="0"/>
              </a:rPr>
              <a:t>atter </a:t>
            </a:r>
            <a:r>
              <a:rPr lang="en-US" sz="2400" dirty="0">
                <a:latin typeface="Times New Roman" pitchFamily="18" charset="0"/>
                <a:cs typeface="Times New Roman" pitchFamily="18" charset="0"/>
              </a:rPr>
              <a:t>in galaxies until:</a:t>
            </a:r>
          </a:p>
          <a:p>
            <a:pPr eaLnBrk="1" hangingPunct="1">
              <a:defRPr/>
            </a:pPr>
            <a:endParaRPr lang="en-US" sz="1200" dirty="0">
              <a:latin typeface="Times New Roman" pitchFamily="18" charset="0"/>
              <a:cs typeface="Times New Roman" pitchFamily="18" charset="0"/>
            </a:endParaRPr>
          </a:p>
          <a:p>
            <a:pPr marL="271463" indent="-271463" eaLnBrk="1" hangingPunct="1">
              <a:buFont typeface="Arial" panose="020B0604020202020204" pitchFamily="34" charset="0"/>
              <a:buChar char="•"/>
              <a:defRPr/>
            </a:pPr>
            <a:r>
              <a:rPr lang="en-US"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Ostriker</a:t>
            </a:r>
            <a:r>
              <a:rPr lang="en-US"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&amp; Peebles (1973) </a:t>
            </a:r>
            <a:r>
              <a:rPr lang="en-US" sz="2400" dirty="0" smtClean="0">
                <a:latin typeface="Times New Roman" pitchFamily="18" charset="0"/>
                <a:cs typeface="Times New Roman" pitchFamily="18" charset="0"/>
              </a:rPr>
              <a:t>speculated on </a:t>
            </a:r>
            <a:r>
              <a:rPr lang="en-US" sz="2400" dirty="0">
                <a:latin typeface="Times New Roman" pitchFamily="18" charset="0"/>
                <a:cs typeface="Times New Roman" pitchFamily="18" charset="0"/>
              </a:rPr>
              <a:t>stability of </a:t>
            </a:r>
            <a:r>
              <a:rPr lang="en-US" sz="2400" dirty="0" smtClean="0">
                <a:latin typeface="Times New Roman" pitchFamily="18" charset="0"/>
                <a:cs typeface="Times New Roman" pitchFamily="18" charset="0"/>
              </a:rPr>
              <a:t>disks;</a:t>
            </a:r>
          </a:p>
          <a:p>
            <a:pPr marL="271463" indent="-271463" eaLnBrk="1" hangingPunct="1">
              <a:buFont typeface="Arial" panose="020B0604020202020204" pitchFamily="34" charset="0"/>
              <a:buChar char="•"/>
              <a:defRPr/>
            </a:pPr>
            <a:endParaRPr lang="en-US" sz="700" dirty="0">
              <a:latin typeface="Times New Roman" pitchFamily="18" charset="0"/>
              <a:cs typeface="Times New Roman" pitchFamily="18" charset="0"/>
            </a:endParaRPr>
          </a:p>
          <a:p>
            <a:pPr marL="271463" indent="-271463" eaLnBrk="1" hangingPunct="1">
              <a:buFont typeface="Arial" panose="020B0604020202020204" pitchFamily="34" charset="0"/>
              <a:buChar char="•"/>
              <a:defRPr/>
            </a:pPr>
            <a:r>
              <a:rPr lang="en-US" sz="24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Ostriker</a:t>
            </a:r>
            <a:r>
              <a:rPr lang="en-US"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Peeeble</a:t>
            </a:r>
            <a:r>
              <a:rPr lang="en-US"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&amp; </a:t>
            </a:r>
            <a:r>
              <a:rPr lang="en-US"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Yahil</a:t>
            </a:r>
            <a:r>
              <a:rPr lang="en-US"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(1974) </a:t>
            </a:r>
            <a:r>
              <a:rPr lang="en-US" sz="2400" dirty="0" smtClean="0">
                <a:latin typeface="Times New Roman" pitchFamily="18" charset="0"/>
                <a:cs typeface="Times New Roman" pitchFamily="18" charset="0"/>
              </a:rPr>
              <a:t>showed </a:t>
            </a:r>
            <a:r>
              <a:rPr lang="en-US" sz="2400" dirty="0">
                <a:latin typeface="Times New Roman" pitchFamily="18" charset="0"/>
                <a:cs typeface="Times New Roman" pitchFamily="18" charset="0"/>
              </a:rPr>
              <a:t>that “</a:t>
            </a:r>
            <a:r>
              <a:rPr lang="en-US" sz="2400" i="1"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the mass of spiral galaxies increases almost linearly with radius to nearly 1 </a:t>
            </a:r>
            <a:r>
              <a:rPr lang="en-US" sz="2400" i="1" dirty="0" err="1">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Mpc</a:t>
            </a:r>
            <a:r>
              <a:rPr lang="en-US" sz="2400" dirty="0" smtClean="0">
                <a:latin typeface="Times New Roman" pitchFamily="18" charset="0"/>
                <a:cs typeface="Times New Roman" pitchFamily="18" charset="0"/>
              </a:rPr>
              <a:t>”;</a:t>
            </a:r>
          </a:p>
          <a:p>
            <a:pPr marL="271463" indent="-271463" eaLnBrk="1" hangingPunct="1">
              <a:buFont typeface="Arial" panose="020B0604020202020204" pitchFamily="34" charset="0"/>
              <a:buChar char="•"/>
              <a:defRPr/>
            </a:pPr>
            <a:endParaRPr lang="en-US" sz="700" dirty="0">
              <a:latin typeface="Times New Roman" pitchFamily="18" charset="0"/>
              <a:cs typeface="Times New Roman" pitchFamily="18" charset="0"/>
            </a:endParaRPr>
          </a:p>
          <a:p>
            <a:pPr marL="271463" indent="-271463" eaLnBrk="1" hangingPunct="1">
              <a:buFont typeface="Arial" panose="020B0604020202020204" pitchFamily="34" charset="0"/>
              <a:buChar char="•"/>
              <a:defRPr/>
            </a:pPr>
            <a:r>
              <a:rPr lang="en-US" sz="240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Einasto</a:t>
            </a:r>
            <a:r>
              <a:rPr lang="en-US" sz="2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2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et al. (1974) </a:t>
            </a:r>
            <a:r>
              <a:rPr lang="en-US" sz="2400" dirty="0" smtClean="0">
                <a:latin typeface="Times New Roman" pitchFamily="18" charset="0"/>
                <a:cs typeface="Times New Roman" pitchFamily="18" charset="0"/>
              </a:rPr>
              <a:t>provided </a:t>
            </a:r>
            <a:r>
              <a:rPr lang="en-US" sz="2400" dirty="0">
                <a:latin typeface="Times New Roman" pitchFamily="18" charset="0"/>
                <a:cs typeface="Times New Roman" pitchFamily="18" charset="0"/>
              </a:rPr>
              <a:t>the dynamical evidence </a:t>
            </a:r>
            <a:r>
              <a:rPr lang="en-US" sz="2400" dirty="0" smtClean="0">
                <a:latin typeface="Times New Roman" pitchFamily="18" charset="0"/>
                <a:cs typeface="Times New Roman" pitchFamily="18" charset="0"/>
              </a:rPr>
              <a:t>(</a:t>
            </a:r>
            <a:r>
              <a:rPr lang="en-US" sz="2400" dirty="0">
                <a:latin typeface="Times New Roman" pitchFamily="18" charset="0"/>
                <a:cs typeface="Times New Roman" pitchFamily="18" charset="0"/>
              </a:rPr>
              <a:t>from hot gas haloes just discovered ) that galaxies ought to be surrounded by “</a:t>
            </a:r>
            <a:r>
              <a:rPr lang="en-US" sz="24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massive coronae</a:t>
            </a:r>
            <a:r>
              <a:rPr lang="en-US" sz="2400" dirty="0" smtClean="0">
                <a:latin typeface="Times New Roman" pitchFamily="18" charset="0"/>
                <a:cs typeface="Times New Roman" pitchFamily="18" charset="0"/>
              </a:rPr>
              <a:t>”;</a:t>
            </a:r>
          </a:p>
          <a:p>
            <a:pPr marL="271463" indent="-271463" eaLnBrk="1" hangingPunct="1">
              <a:buFont typeface="Arial" panose="020B0604020202020204" pitchFamily="34" charset="0"/>
              <a:buChar char="•"/>
              <a:defRPr/>
            </a:pPr>
            <a:endParaRPr lang="en-US" sz="700" dirty="0">
              <a:latin typeface="Times New Roman" pitchFamily="18" charset="0"/>
              <a:cs typeface="Times New Roman" pitchFamily="18" charset="0"/>
            </a:endParaRPr>
          </a:p>
          <a:p>
            <a:pPr marL="271463" indent="-271463" eaLnBrk="1" hangingPunct="1">
              <a:buFont typeface="Arial" panose="020B0604020202020204" pitchFamily="34" charset="0"/>
              <a:buChar char="•"/>
              <a:defRPr/>
            </a:pPr>
            <a:r>
              <a:rPr lang="en-US" sz="2400"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Ozernoy</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(1974-1975) </a:t>
            </a:r>
            <a:r>
              <a:rPr lang="en-US" sz="2400" dirty="0" smtClean="0">
                <a:latin typeface="Times New Roman" pitchFamily="18" charset="0"/>
                <a:cs typeface="Times New Roman" pitchFamily="18" charset="0"/>
              </a:rPr>
              <a:t>argued </a:t>
            </a:r>
            <a:r>
              <a:rPr lang="en-US" sz="2400" dirty="0">
                <a:latin typeface="Times New Roman" pitchFamily="18" charset="0"/>
                <a:cs typeface="Times New Roman" pitchFamily="18" charset="0"/>
              </a:rPr>
              <a:t>that the </a:t>
            </a:r>
            <a:r>
              <a:rPr lang="en-US" sz="2400" dirty="0">
                <a:ln w="1905"/>
                <a:solidFill>
                  <a:srgbClr val="FF0000"/>
                </a:solidFill>
                <a:latin typeface="Times New Roman" pitchFamily="18" charset="0"/>
                <a:cs typeface="Times New Roman" pitchFamily="18" charset="0"/>
              </a:rPr>
              <a:t>missing mass has to be dispersed in space</a:t>
            </a:r>
            <a:r>
              <a:rPr lang="en-US" sz="2400" dirty="0">
                <a:latin typeface="Times New Roman" pitchFamily="18" charset="0"/>
                <a:cs typeface="Times New Roman" pitchFamily="18" charset="0"/>
              </a:rPr>
              <a:t>, and not constrained within individual galaxies.</a:t>
            </a:r>
          </a:p>
        </p:txBody>
      </p:sp>
      <p:pic>
        <p:nvPicPr>
          <p:cNvPr id="136196" name="Picture 7" descr="http://positivetruth.com/wp-content/uploads/2015/04/2c606e031c49e55dde4fb038d085d33d.jpg"/>
          <p:cNvPicPr>
            <a:picLocks noChangeAspect="1" noChangeArrowheads="1"/>
          </p:cNvPicPr>
          <p:nvPr/>
        </p:nvPicPr>
        <p:blipFill rotWithShape="1">
          <a:blip r:embed="rId2">
            <a:extLst>
              <a:ext uri="{28A0092B-C50C-407E-A947-70E740481C1C}">
                <a14:useLocalDpi xmlns:a14="http://schemas.microsoft.com/office/drawing/2010/main" val="0"/>
              </a:ext>
            </a:extLst>
          </a:blip>
          <a:srcRect t="10940"/>
          <a:stretch/>
        </p:blipFill>
        <p:spPr bwMode="auto">
          <a:xfrm>
            <a:off x="292100" y="326809"/>
            <a:ext cx="2486025" cy="1473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1.bp.blogspot.com/_rfhv4lPQhSY/SZghXHuWxkI/AAAAAAAAAGI/PDy0mff-rxE/s400/NGC1300"/>
          <p:cNvPicPr>
            <a:picLocks noChangeAspect="1" noChangeArrowheads="1"/>
          </p:cNvPicPr>
          <p:nvPr/>
        </p:nvPicPr>
        <p:blipFill>
          <a:blip r:embed="rId2"/>
          <a:srcRect/>
          <a:stretch>
            <a:fillRect/>
          </a:stretch>
        </p:blipFill>
        <p:spPr bwMode="auto">
          <a:xfrm>
            <a:off x="71438" y="1282800"/>
            <a:ext cx="4452937" cy="3340100"/>
          </a:xfrm>
          <a:prstGeom prst="rect">
            <a:avLst/>
          </a:prstGeom>
          <a:noFill/>
          <a:ln>
            <a:solidFill>
              <a:schemeClr val="bg1">
                <a:lumMod val="95000"/>
              </a:schemeClr>
            </a:solidFill>
          </a:ln>
        </p:spPr>
      </p:pic>
      <p:sp>
        <p:nvSpPr>
          <p:cNvPr id="137219" name="CasellaDiTesto 2"/>
          <p:cNvSpPr txBox="1">
            <a:spLocks noChangeArrowheads="1"/>
          </p:cNvSpPr>
          <p:nvPr/>
        </p:nvSpPr>
        <p:spPr bwMode="auto">
          <a:xfrm>
            <a:off x="285750" y="836712"/>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1800">
                <a:solidFill>
                  <a:srgbClr val="000000"/>
                </a:solidFill>
                <a:latin typeface="Times New Roman" panose="02020603050405020304" pitchFamily="18" charset="0"/>
                <a:cs typeface="Times New Roman" panose="02020603050405020304" pitchFamily="18" charset="0"/>
              </a:rPr>
              <a:t>NGC 1300</a:t>
            </a:r>
          </a:p>
        </p:txBody>
      </p:sp>
      <p:pic>
        <p:nvPicPr>
          <p:cNvPr id="51204" name="Picture 4" descr="http://thebigfoto.com/wp-content/uploads/2009/03/messier-51.jpg"/>
          <p:cNvPicPr>
            <a:picLocks noChangeAspect="1" noChangeArrowheads="1"/>
          </p:cNvPicPr>
          <p:nvPr/>
        </p:nvPicPr>
        <p:blipFill>
          <a:blip r:embed="rId3"/>
          <a:srcRect/>
          <a:stretch>
            <a:fillRect/>
          </a:stretch>
        </p:blipFill>
        <p:spPr bwMode="auto">
          <a:xfrm>
            <a:off x="4284663" y="1265337"/>
            <a:ext cx="4787900" cy="3357563"/>
          </a:xfrm>
          <a:prstGeom prst="rect">
            <a:avLst/>
          </a:prstGeom>
          <a:noFill/>
          <a:ln>
            <a:solidFill>
              <a:schemeClr val="bg1">
                <a:lumMod val="95000"/>
              </a:schemeClr>
            </a:solidFill>
          </a:ln>
        </p:spPr>
      </p:pic>
      <p:sp>
        <p:nvSpPr>
          <p:cNvPr id="137221" name="CasellaDiTesto 4"/>
          <p:cNvSpPr txBox="1">
            <a:spLocks noChangeArrowheads="1"/>
          </p:cNvSpPr>
          <p:nvPr/>
        </p:nvSpPr>
        <p:spPr bwMode="auto">
          <a:xfrm>
            <a:off x="6643688" y="874812"/>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IT" altLang="en-US" sz="1800">
                <a:solidFill>
                  <a:srgbClr val="000000"/>
                </a:solidFill>
                <a:latin typeface="Times New Roman" panose="02020603050405020304" pitchFamily="18" charset="0"/>
                <a:cs typeface="Times New Roman" panose="02020603050405020304" pitchFamily="18" charset="0"/>
              </a:rPr>
              <a:t>NGC 1300</a:t>
            </a:r>
          </a:p>
        </p:txBody>
      </p:sp>
      <p:sp>
        <p:nvSpPr>
          <p:cNvPr id="6" name="CasellaDiTesto 5"/>
          <p:cNvSpPr txBox="1"/>
          <p:nvPr/>
        </p:nvSpPr>
        <p:spPr>
          <a:xfrm>
            <a:off x="266700" y="116632"/>
            <a:ext cx="8626475" cy="646112"/>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600" dirty="0">
                <a:solidFill>
                  <a:srgbClr val="000000"/>
                </a:solidFill>
                <a:latin typeface="Times New Roman" pitchFamily="18" charset="0"/>
                <a:cs typeface="Times New Roman" pitchFamily="18" charset="0"/>
              </a:rPr>
              <a:t>1973: at least 30% of all spirals are barred. </a:t>
            </a:r>
          </a:p>
        </p:txBody>
      </p:sp>
      <p:sp>
        <p:nvSpPr>
          <p:cNvPr id="137223" name="Rettangolo 1"/>
          <p:cNvSpPr>
            <a:spLocks noChangeArrowheads="1"/>
          </p:cNvSpPr>
          <p:nvPr/>
        </p:nvSpPr>
        <p:spPr bwMode="auto">
          <a:xfrm>
            <a:off x="10129" y="5229200"/>
            <a:ext cx="91338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sz="2800" dirty="0" err="1" smtClean="0">
                <a:ln w="1905"/>
                <a:latin typeface="Times New Roman" pitchFamily="18" charset="0"/>
                <a:cs typeface="Times New Roman" pitchFamily="18" charset="0"/>
              </a:rPr>
              <a:t>Ostriker</a:t>
            </a:r>
            <a:r>
              <a:rPr lang="en-US" sz="2800" dirty="0" smtClean="0">
                <a:ln w="1905"/>
                <a:latin typeface="Times New Roman" pitchFamily="18" charset="0"/>
                <a:cs typeface="Times New Roman" pitchFamily="18" charset="0"/>
              </a:rPr>
              <a:t> &amp; Peebles asked themselves </a:t>
            </a:r>
            <a:r>
              <a:rPr lang="en-US" sz="2800" dirty="0" smtClean="0">
                <a:latin typeface="Times New Roman" panose="02020603050405020304" pitchFamily="18" charset="0"/>
                <a:cs typeface="Times New Roman" panose="02020603050405020304" pitchFamily="18" charset="0"/>
              </a:rPr>
              <a:t>w</a:t>
            </a:r>
            <a:r>
              <a:rPr lang="en-US" altLang="it-IT" sz="2800" dirty="0" smtClean="0">
                <a:latin typeface="Times New Roman" panose="02020603050405020304" pitchFamily="18" charset="0"/>
                <a:cs typeface="Times New Roman" panose="02020603050405020304" pitchFamily="18" charset="0"/>
              </a:rPr>
              <a:t>hy not all?</a:t>
            </a:r>
            <a:endParaRPr lang="en-US" altLang="it-IT" sz="2800" dirty="0">
              <a:latin typeface="Times New Roman" panose="02020603050405020304" pitchFamily="18" charset="0"/>
              <a:cs typeface="Times New Roman" panose="02020603050405020304" pitchFamily="18" charset="0"/>
            </a:endParaRPr>
          </a:p>
        </p:txBody>
      </p:sp>
      <p:cxnSp>
        <p:nvCxnSpPr>
          <p:cNvPr id="3" name="Connettore 1 2"/>
          <p:cNvCxnSpPr/>
          <p:nvPr/>
        </p:nvCxnSpPr>
        <p:spPr>
          <a:xfrm flipV="1">
            <a:off x="35496" y="1265337"/>
            <a:ext cx="9072562" cy="1746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a:off x="4284663" y="1265337"/>
            <a:ext cx="0" cy="345980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5" name="Picture 2" descr="http://articles.adsabs.harvard.edu/cgi-bin/t2png?bg=%23FFFFFF&amp;/seri/ApJ../0186/600/0000467.000&amp;db_key=AST&amp;bits=4&amp;res=100&amp;filetype=.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t="7104" r="31818" b="87584"/>
          <a:stretch>
            <a:fillRect/>
          </a:stretch>
        </p:blipFill>
        <p:spPr bwMode="auto">
          <a:xfrm>
            <a:off x="542925" y="71438"/>
            <a:ext cx="7529513"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2" descr="http://articles.adsabs.harvard.edu/cgi-bin/t2png?bg=%23FFFFFF&amp;/seri/ApJ../0186/600/0000467.000&amp;db_key=AST&amp;bits=4&amp;res=100&amp;filetype=.gif">
            <a:hlinkClick r:id="rId2"/>
          </p:cNvPr>
          <p:cNvPicPr>
            <a:picLocks noChangeAspect="1" noChangeArrowheads="1"/>
          </p:cNvPicPr>
          <p:nvPr/>
        </p:nvPicPr>
        <p:blipFill>
          <a:blip r:embed="rId3">
            <a:duotone>
              <a:prstClr val="black"/>
              <a:srgbClr val="D9C3A5">
                <a:tint val="50000"/>
                <a:satMod val="180000"/>
              </a:srgbClr>
            </a:duotone>
          </a:blip>
          <a:srcRect l="5783" t="16257" r="7431" b="45526"/>
          <a:stretch>
            <a:fillRect/>
          </a:stretch>
        </p:blipFill>
        <p:spPr bwMode="auto">
          <a:xfrm>
            <a:off x="344488" y="857250"/>
            <a:ext cx="8299450" cy="5786438"/>
          </a:xfrm>
          <a:prstGeom prst="rect">
            <a:avLst/>
          </a:prstGeom>
          <a:solidFill>
            <a:schemeClr val="bg1">
              <a:lumMod val="95000"/>
            </a:schemeClr>
          </a:solidFill>
          <a:ln>
            <a:solidFill>
              <a:schemeClr val="tx1"/>
            </a:solidFill>
          </a:ln>
        </p:spPr>
      </p:pic>
      <p:pic>
        <p:nvPicPr>
          <p:cNvPr id="50180" name="Picture 4" descr="http://t2.gstatic.com/images?q=tbn:ANd9GcSS8fHNwrwoRSmdXbdYA-vUXSdq22gwB12ZJITpPN13JYtvw2wLZg"/>
          <p:cNvPicPr>
            <a:picLocks noChangeAspect="1" noChangeArrowheads="1"/>
          </p:cNvPicPr>
          <p:nvPr/>
        </p:nvPicPr>
        <p:blipFill>
          <a:blip r:embed="rId4"/>
          <a:srcRect/>
          <a:stretch>
            <a:fillRect/>
          </a:stretch>
        </p:blipFill>
        <p:spPr bwMode="auto">
          <a:xfrm>
            <a:off x="1285875" y="1643063"/>
            <a:ext cx="1009650" cy="1273175"/>
          </a:xfrm>
          <a:prstGeom prst="rect">
            <a:avLst/>
          </a:prstGeom>
          <a:noFill/>
          <a:ln w="38100">
            <a:solidFill>
              <a:schemeClr val="bg1">
                <a:lumMod val="50000"/>
              </a:schemeClr>
            </a:solidFill>
          </a:ln>
        </p:spPr>
      </p:pic>
      <p:pic>
        <p:nvPicPr>
          <p:cNvPr id="50182" name="Picture 6" descr="http://www.princeton.edu/physics/people/faculty/jim-peebles/peebles_p_j_e.gif"/>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rcRect l="15626" r="18749" b="21874"/>
          <a:stretch>
            <a:fillRect/>
          </a:stretch>
        </p:blipFill>
        <p:spPr bwMode="auto">
          <a:xfrm>
            <a:off x="6786563" y="2143125"/>
            <a:ext cx="1106487" cy="1316038"/>
          </a:xfrm>
          <a:prstGeom prst="rect">
            <a:avLst/>
          </a:prstGeom>
          <a:noFill/>
          <a:ln w="38100">
            <a:solidFill>
              <a:schemeClr val="bg1">
                <a:lumMod val="50000"/>
              </a:schemeClr>
            </a:solidFill>
          </a:ln>
        </p:spPr>
      </p:pic>
      <p:cxnSp>
        <p:nvCxnSpPr>
          <p:cNvPr id="8" name="Connettore 1 7"/>
          <p:cNvCxnSpPr/>
          <p:nvPr/>
        </p:nvCxnSpPr>
        <p:spPr>
          <a:xfrm>
            <a:off x="6357938" y="4572000"/>
            <a:ext cx="2286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a:off x="428625" y="4786313"/>
            <a:ext cx="8224838"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714375" y="3929063"/>
            <a:ext cx="7572375" cy="2062162"/>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The solution exists </a:t>
            </a:r>
            <a:b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br>
            <a: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but is not unique </a:t>
            </a:r>
            <a:r>
              <a:rPr lang="en-US" sz="20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(BT </a:t>
            </a:r>
            <a:r>
              <a:rPr lang="en-US" sz="2000" b="1" dirty="0" err="1">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pag</a:t>
            </a:r>
            <a:r>
              <a:rPr lang="en-US" sz="20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 603).</a:t>
            </a:r>
            <a:endPar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endParaRPr>
          </a:p>
          <a:p>
            <a:pPr algn="ctr" eaLnBrk="1" hangingPunct="1">
              <a:defRPr/>
            </a:pPr>
            <a:r>
              <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Also, there are many more barred spirals than </a:t>
            </a:r>
            <a:r>
              <a:rPr lang="en-US" sz="32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thought then.</a:t>
            </a:r>
            <a:endParaRPr lang="en-US" sz="3200" b="1" dirty="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6" name="Gruppo 4"/>
          <p:cNvGrpSpPr>
            <a:grpSpLocks/>
          </p:cNvGrpSpPr>
          <p:nvPr/>
        </p:nvGrpSpPr>
        <p:grpSpPr bwMode="auto">
          <a:xfrm>
            <a:off x="357188" y="1357313"/>
            <a:ext cx="7621515" cy="5286375"/>
            <a:chOff x="714348" y="428604"/>
            <a:chExt cx="7621539" cy="5286412"/>
          </a:xfrm>
        </p:grpSpPr>
        <p:pic>
          <p:nvPicPr>
            <p:cNvPr id="139269" name="Picture 2" descr="C:\Users\massimo\AppData\Roaming\PixelMetrics\CaptureWiz\Temp\27.jpg"/>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1840"/>
            <a:stretch>
              <a:fillRect/>
            </a:stretch>
          </p:blipFill>
          <p:spPr bwMode="auto">
            <a:xfrm>
              <a:off x="714348" y="428604"/>
              <a:ext cx="7621538" cy="52864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ttangolo 2"/>
            <p:cNvSpPr/>
            <p:nvPr/>
          </p:nvSpPr>
          <p:spPr>
            <a:xfrm>
              <a:off x="4857737" y="1142984"/>
              <a:ext cx="3383815" cy="357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4" name="Rettangolo 3"/>
            <p:cNvSpPr/>
            <p:nvPr/>
          </p:nvSpPr>
          <p:spPr>
            <a:xfrm>
              <a:off x="7679527" y="3863255"/>
              <a:ext cx="656360"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grpSp>
      <p:sp>
        <p:nvSpPr>
          <p:cNvPr id="7" name="CasellaDiTesto 6"/>
          <p:cNvSpPr txBox="1"/>
          <p:nvPr/>
        </p:nvSpPr>
        <p:spPr>
          <a:xfrm>
            <a:off x="266700" y="116632"/>
            <a:ext cx="8626475" cy="646112"/>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600" dirty="0">
                <a:solidFill>
                  <a:srgbClr val="000000"/>
                </a:solidFill>
                <a:latin typeface="Times New Roman" pitchFamily="18" charset="0"/>
                <a:cs typeface="Times New Roman" pitchFamily="18" charset="0"/>
              </a:rPr>
              <a:t>Massive haloes</a:t>
            </a:r>
          </a:p>
        </p:txBody>
      </p:sp>
      <p:pic>
        <p:nvPicPr>
          <p:cNvPr id="8" name="Picture 2" descr="C:\Users\massimo\AppData\Roaming\PixelMetrics\CaptureWiz\Temp\27.jpg"/>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45596" b="92129"/>
          <a:stretch/>
        </p:blipFill>
        <p:spPr bwMode="auto">
          <a:xfrm>
            <a:off x="4503954" y="1844824"/>
            <a:ext cx="3474748" cy="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4" descr="http://www.akadeemia.ee/_repository/Image/akadeemikud/einasto2005.jpg"/>
          <p:cNvPicPr>
            <a:picLocks noChangeAspect="1" noChangeArrowheads="1"/>
          </p:cNvPicPr>
          <p:nvPr/>
        </p:nvPicPr>
        <p:blipFill rotWithShape="1">
          <a:blip r:embed="rId4"/>
          <a:srcRect l="19810" t="10415" r="15589" b="30766"/>
          <a:stretch/>
        </p:blipFill>
        <p:spPr bwMode="auto">
          <a:xfrm>
            <a:off x="6864350" y="44624"/>
            <a:ext cx="1911350" cy="2319337"/>
          </a:xfrm>
          <a:prstGeom prst="rect">
            <a:avLst/>
          </a:prstGeom>
          <a:noFill/>
          <a:ln w="9525">
            <a:solidFill>
              <a:schemeClr val="bg1">
                <a:lumMod val="50000"/>
              </a:schemeClr>
            </a:solidFill>
          </a:ln>
        </p:spPr>
      </p:pic>
      <p:pic>
        <p:nvPicPr>
          <p:cNvPr id="9" name="Picture 2" descr="C:\Users\massimo\AppData\Roaming\PixelMetrics\CaptureWiz\Temp\27.jpg"/>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45596" b="92129"/>
          <a:stretch/>
        </p:blipFill>
        <p:spPr bwMode="auto">
          <a:xfrm>
            <a:off x="7228032" y="4671039"/>
            <a:ext cx="750670" cy="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
          <p:cNvSpPr>
            <a:spLocks noChangeArrowheads="1"/>
          </p:cNvSpPr>
          <p:nvPr/>
        </p:nvSpPr>
        <p:spPr bwMode="auto">
          <a:xfrm>
            <a:off x="396876" y="4047692"/>
            <a:ext cx="8547096" cy="2339102"/>
          </a:xfrm>
          <a:prstGeom prst="rect">
            <a:avLst/>
          </a:prstGeom>
          <a:solidFill>
            <a:srgbClr val="FFD7AF"/>
          </a:solidFill>
          <a:ln>
            <a:solidFill>
              <a:schemeClr val="tx1"/>
            </a:solidFill>
          </a:ln>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dirty="0">
                <a:latin typeface="+mj-lt"/>
                <a:cs typeface="Times New Roman" panose="02020603050405020304" pitchFamily="18" charset="0"/>
              </a:rPr>
              <a:t>Abstract</a:t>
            </a:r>
          </a:p>
          <a:p>
            <a:pPr>
              <a:spcBef>
                <a:spcPct val="0"/>
              </a:spcBef>
              <a:buFontTx/>
              <a:buNone/>
            </a:pPr>
            <a:r>
              <a:rPr lang="en-US" altLang="en-US" sz="1800" dirty="0">
                <a:latin typeface="+mj-lt"/>
                <a:cs typeface="Times New Roman" panose="02020603050405020304" pitchFamily="18" charset="0"/>
              </a:rPr>
              <a:t>It is found that the ratio of the virial mass to the observed mass for galaxy systems </a:t>
            </a:r>
          </a:p>
          <a:p>
            <a:pPr>
              <a:spcBef>
                <a:spcPct val="0"/>
              </a:spcBef>
              <a:buFontTx/>
              <a:buNone/>
            </a:pPr>
            <a:r>
              <a:rPr lang="en-US" altLang="en-US" sz="1800" dirty="0">
                <a:latin typeface="+mj-lt"/>
                <a:cs typeface="Times New Roman" panose="02020603050405020304" pitchFamily="18" charset="0"/>
              </a:rPr>
              <a:t>ranging from pairs up to clusters on the average increases monotonically </a:t>
            </a:r>
          </a:p>
          <a:p>
            <a:pPr>
              <a:spcBef>
                <a:spcPct val="0"/>
              </a:spcBef>
              <a:buFontTx/>
              <a:buNone/>
            </a:pPr>
            <a:r>
              <a:rPr lang="en-US" altLang="en-US" sz="1800" dirty="0">
                <a:latin typeface="+mj-lt"/>
                <a:cs typeface="Times New Roman" panose="02020603050405020304" pitchFamily="18" charset="0"/>
              </a:rPr>
              <a:t>with the system dimensions. </a:t>
            </a:r>
          </a:p>
          <a:p>
            <a:pPr>
              <a:spcBef>
                <a:spcPct val="0"/>
              </a:spcBef>
              <a:buFontTx/>
              <a:buNone/>
            </a:pPr>
            <a:r>
              <a:rPr lang="en-US" altLang="en-US" sz="1800" dirty="0">
                <a:latin typeface="+mj-lt"/>
                <a:cs typeface="Times New Roman" panose="02020603050405020304" pitchFamily="18" charset="0"/>
              </a:rPr>
              <a:t>It is possible to exclude galaxies as the principal source of 'hidden' mass which is </a:t>
            </a:r>
          </a:p>
          <a:p>
            <a:pPr>
              <a:spcBef>
                <a:spcPct val="0"/>
              </a:spcBef>
              <a:buFontTx/>
              <a:buNone/>
            </a:pPr>
            <a:r>
              <a:rPr lang="en-US" altLang="en-US" sz="1800" dirty="0">
                <a:latin typeface="+mj-lt"/>
                <a:cs typeface="Times New Roman" panose="02020603050405020304" pitchFamily="18" charset="0"/>
              </a:rPr>
              <a:t>needed for the stationarity of galaxy systems. </a:t>
            </a:r>
          </a:p>
          <a:p>
            <a:pPr>
              <a:spcBef>
                <a:spcPct val="0"/>
              </a:spcBef>
              <a:buFontTx/>
              <a:buNone/>
            </a:pPr>
            <a:r>
              <a:rPr lang="en-US" altLang="en-US" sz="1800" dirty="0">
                <a:latin typeface="+mj-lt"/>
                <a:cs typeface="Times New Roman" panose="02020603050405020304" pitchFamily="18" charset="0"/>
              </a:rPr>
              <a:t>It is reasoned that if the hidden mass does exist it should be localized in the </a:t>
            </a:r>
          </a:p>
          <a:p>
            <a:pPr>
              <a:spcBef>
                <a:spcPct val="0"/>
              </a:spcBef>
              <a:buFontTx/>
              <a:buNone/>
            </a:pPr>
            <a:r>
              <a:rPr lang="en-US" altLang="en-US" sz="1800" dirty="0">
                <a:latin typeface="+mj-lt"/>
                <a:cs typeface="Times New Roman" panose="02020603050405020304" pitchFamily="18" charset="0"/>
              </a:rPr>
              <a:t>intergalactic space. </a:t>
            </a:r>
            <a:endParaRPr lang="en-US" altLang="en-US" dirty="0">
              <a:latin typeface="+mj-lt"/>
              <a:cs typeface="Times New Roman" panose="02020603050405020304" pitchFamily="18" charset="0"/>
            </a:endParaRPr>
          </a:p>
        </p:txBody>
      </p:sp>
      <p:sp>
        <p:nvSpPr>
          <p:cNvPr id="140291" name="Rettangolo 4"/>
          <p:cNvSpPr>
            <a:spLocks noChangeArrowheads="1"/>
          </p:cNvSpPr>
          <p:nvPr/>
        </p:nvSpPr>
        <p:spPr bwMode="auto">
          <a:xfrm>
            <a:off x="396875" y="2108919"/>
            <a:ext cx="778668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2800" dirty="0">
                <a:latin typeface="Times New Roman" panose="02020603050405020304" pitchFamily="18" charset="0"/>
                <a:cs typeface="Times New Roman" panose="02020603050405020304" pitchFamily="18" charset="0"/>
              </a:rPr>
              <a:t>L. M. </a:t>
            </a:r>
            <a:r>
              <a:rPr lang="it-IT" altLang="en-US" sz="2800" dirty="0" err="1">
                <a:latin typeface="Times New Roman" panose="02020603050405020304" pitchFamily="18" charset="0"/>
                <a:cs typeface="Times New Roman" panose="02020603050405020304" pitchFamily="18" charset="0"/>
              </a:rPr>
              <a:t>Ozernoi</a:t>
            </a:r>
            <a:r>
              <a:rPr lang="it-IT" altLang="en-US" sz="2800" dirty="0">
                <a:latin typeface="Times New Roman" panose="02020603050405020304" pitchFamily="18" charset="0"/>
                <a:cs typeface="Times New Roman" panose="02020603050405020304" pitchFamily="18" charset="0"/>
              </a:rPr>
              <a:t>, </a:t>
            </a:r>
            <a:r>
              <a:rPr lang="en-US" altLang="en-US" sz="2800" i="1" dirty="0">
                <a:solidFill>
                  <a:srgbClr val="000000"/>
                </a:solidFill>
                <a:latin typeface="Times New Roman" panose="02020603050405020304" pitchFamily="18" charset="0"/>
                <a:cs typeface="Times New Roman" panose="02020603050405020304" pitchFamily="18" charset="0"/>
              </a:rPr>
              <a:t>Where is the 'hidden' mass localized</a:t>
            </a:r>
            <a:r>
              <a:rPr lang="it-IT" altLang="en-US" sz="2800" i="1" dirty="0">
                <a:solidFill>
                  <a:srgbClr val="0000FF"/>
                </a:solidFill>
                <a:latin typeface="Times New Roman" panose="02020603050405020304" pitchFamily="18" charset="0"/>
                <a:cs typeface="Times New Roman" panose="02020603050405020304" pitchFamily="18" charset="0"/>
              </a:rPr>
              <a:t> </a:t>
            </a:r>
            <a:r>
              <a:rPr lang="it-IT" altLang="en-US" sz="2800" dirty="0">
                <a:latin typeface="Times New Roman" panose="02020603050405020304" pitchFamily="18" charset="0"/>
                <a:cs typeface="Times New Roman" panose="02020603050405020304" pitchFamily="18" charset="0"/>
              </a:rPr>
              <a:t> </a:t>
            </a:r>
          </a:p>
          <a:p>
            <a:pPr eaLnBrk="1" hangingPunct="1">
              <a:spcBef>
                <a:spcPct val="0"/>
              </a:spcBef>
              <a:buFontTx/>
              <a:buNone/>
            </a:pPr>
            <a:r>
              <a:rPr lang="it-IT" altLang="en-US" sz="2400" dirty="0" err="1">
                <a:latin typeface="Times New Roman" panose="02020603050405020304" pitchFamily="18" charset="0"/>
                <a:cs typeface="Times New Roman" panose="02020603050405020304" pitchFamily="18" charset="0"/>
              </a:rPr>
              <a:t>Akademiia</a:t>
            </a:r>
            <a:r>
              <a:rPr lang="it-IT" altLang="en-US" sz="2400" dirty="0">
                <a:latin typeface="Times New Roman" panose="02020603050405020304" pitchFamily="18" charset="0"/>
                <a:cs typeface="Times New Roman" panose="02020603050405020304" pitchFamily="18" charset="0"/>
              </a:rPr>
              <a:t> </a:t>
            </a:r>
            <a:r>
              <a:rPr lang="it-IT" altLang="en-US" sz="2400" dirty="0" err="1">
                <a:latin typeface="Times New Roman" panose="02020603050405020304" pitchFamily="18" charset="0"/>
                <a:cs typeface="Times New Roman" panose="02020603050405020304" pitchFamily="18" charset="0"/>
              </a:rPr>
              <a:t>Nauk</a:t>
            </a:r>
            <a:r>
              <a:rPr lang="it-IT" altLang="en-US" sz="2400" dirty="0">
                <a:latin typeface="Times New Roman" panose="02020603050405020304" pitchFamily="18" charset="0"/>
                <a:cs typeface="Times New Roman" panose="02020603050405020304" pitchFamily="18" charset="0"/>
              </a:rPr>
              <a:t> SSSR, </a:t>
            </a:r>
            <a:r>
              <a:rPr lang="it-IT" altLang="en-US" sz="2400" dirty="0" err="1">
                <a:latin typeface="Times New Roman" panose="02020603050405020304" pitchFamily="18" charset="0"/>
                <a:cs typeface="Times New Roman" panose="02020603050405020304" pitchFamily="18" charset="0"/>
              </a:rPr>
              <a:t>Fizicheskii</a:t>
            </a:r>
            <a:r>
              <a:rPr lang="it-IT" altLang="en-US" sz="2400" dirty="0">
                <a:latin typeface="Times New Roman" panose="02020603050405020304" pitchFamily="18" charset="0"/>
                <a:cs typeface="Times New Roman" panose="02020603050405020304" pitchFamily="18" charset="0"/>
              </a:rPr>
              <a:t> </a:t>
            </a:r>
            <a:r>
              <a:rPr lang="it-IT" altLang="en-US" sz="2400" dirty="0" err="1">
                <a:latin typeface="Times New Roman" panose="02020603050405020304" pitchFamily="18" charset="0"/>
                <a:cs typeface="Times New Roman" panose="02020603050405020304" pitchFamily="18" charset="0"/>
              </a:rPr>
              <a:t>Institut</a:t>
            </a:r>
            <a:r>
              <a:rPr lang="it-IT" altLang="en-US" sz="2400" dirty="0">
                <a:latin typeface="Times New Roman" panose="02020603050405020304" pitchFamily="18" charset="0"/>
                <a:cs typeface="Times New Roman" panose="02020603050405020304" pitchFamily="18" charset="0"/>
              </a:rPr>
              <a:t>, </a:t>
            </a:r>
            <a:r>
              <a:rPr lang="it-IT" altLang="en-US" sz="2400" dirty="0" err="1">
                <a:latin typeface="Times New Roman" panose="02020603050405020304" pitchFamily="18" charset="0"/>
                <a:cs typeface="Times New Roman" panose="02020603050405020304" pitchFamily="18" charset="0"/>
              </a:rPr>
              <a:t>Moscow</a:t>
            </a:r>
            <a:r>
              <a:rPr lang="it-IT" altLang="en-US" sz="2400" dirty="0">
                <a:latin typeface="Times New Roman" panose="02020603050405020304" pitchFamily="18" charset="0"/>
                <a:cs typeface="Times New Roman" panose="02020603050405020304" pitchFamily="18" charset="0"/>
              </a:rPr>
              <a:t>, USSR</a:t>
            </a:r>
            <a:r>
              <a:rPr lang="en-US" altLang="en-US" sz="2400" dirty="0">
                <a:latin typeface="Times New Roman" panose="02020603050405020304" pitchFamily="18" charset="0"/>
                <a:cs typeface="Times New Roman" panose="02020603050405020304" pitchFamily="18" charset="0"/>
              </a:rPr>
              <a:t> </a:t>
            </a:r>
          </a:p>
          <a:p>
            <a:pPr eaLnBrk="1" hangingPunct="1">
              <a:spcBef>
                <a:spcPct val="0"/>
              </a:spcBef>
              <a:buFontTx/>
              <a:buNone/>
            </a:pPr>
            <a:r>
              <a:rPr lang="en-US" altLang="en-US" sz="2400" dirty="0" err="1">
                <a:latin typeface="Times New Roman" panose="02020603050405020304" pitchFamily="18" charset="0"/>
                <a:cs typeface="Times New Roman" panose="02020603050405020304" pitchFamily="18" charset="0"/>
              </a:rPr>
              <a:t>Astronomicheskii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Zhurnal</a:t>
            </a:r>
            <a:r>
              <a:rPr lang="en-US" altLang="en-US" sz="2400" dirty="0">
                <a:latin typeface="Times New Roman" panose="02020603050405020304" pitchFamily="18" charset="0"/>
                <a:cs typeface="Times New Roman" panose="02020603050405020304" pitchFamily="18" charset="0"/>
              </a:rPr>
              <a:t>, 51, 1108, 1974.</a:t>
            </a:r>
          </a:p>
          <a:p>
            <a:pPr eaLnBrk="1" hangingPunct="1">
              <a:spcBef>
                <a:spcPct val="0"/>
              </a:spcBef>
              <a:buFontTx/>
              <a:buNone/>
            </a:pPr>
            <a:r>
              <a:rPr lang="en-US" altLang="en-US" sz="2400" dirty="0">
                <a:solidFill>
                  <a:srgbClr val="FF0000"/>
                </a:solidFill>
                <a:latin typeface="Times New Roman" panose="02020603050405020304" pitchFamily="18" charset="0"/>
                <a:cs typeface="Times New Roman" panose="02020603050405020304" pitchFamily="18" charset="0"/>
              </a:rPr>
              <a:t>In Russian</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4" name="CasellaDiTesto 3"/>
          <p:cNvSpPr txBox="1"/>
          <p:nvPr/>
        </p:nvSpPr>
        <p:spPr>
          <a:xfrm>
            <a:off x="266700" y="118373"/>
            <a:ext cx="8626475" cy="646331"/>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600" dirty="0" smtClean="0">
                <a:solidFill>
                  <a:srgbClr val="000000"/>
                </a:solidFill>
                <a:latin typeface="Times New Roman" pitchFamily="18" charset="0"/>
                <a:cs typeface="Times New Roman" pitchFamily="18" charset="0"/>
              </a:rPr>
              <a:t>Intergalactic Dark Matter</a:t>
            </a:r>
            <a:endParaRPr lang="en-US" sz="3600" dirty="0">
              <a:solidFill>
                <a:srgbClr val="000000"/>
              </a:solidFill>
              <a:latin typeface="Times New Roman" pitchFamily="18" charset="0"/>
              <a:cs typeface="Times New Roman" pitchFamily="18" charset="0"/>
            </a:endParaRPr>
          </a:p>
        </p:txBody>
      </p:sp>
      <p:pic>
        <p:nvPicPr>
          <p:cNvPr id="128003" name="Picture 3" descr="C:\Users\Capaccioli\Desktop\Immagine3.png"/>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020272" y="96301"/>
            <a:ext cx="1923699" cy="23965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79388" y="116632"/>
            <a:ext cx="8713787" cy="646113"/>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600" dirty="0">
                <a:latin typeface="Times New Roman" pitchFamily="18" charset="0"/>
                <a:cs typeface="Times New Roman" pitchFamily="18" charset="0"/>
              </a:rPr>
              <a:t> Sudden paradigm change</a:t>
            </a:r>
          </a:p>
        </p:txBody>
      </p:sp>
      <p:pic>
        <p:nvPicPr>
          <p:cNvPr id="141318"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563" y="412750"/>
            <a:ext cx="1670050" cy="2124075"/>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Rettangolo 2"/>
          <p:cNvSpPr/>
          <p:nvPr/>
        </p:nvSpPr>
        <p:spPr>
          <a:xfrm>
            <a:off x="323528" y="2591122"/>
            <a:ext cx="1872208" cy="981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179512" y="2708920"/>
            <a:ext cx="8680450" cy="2431435"/>
          </a:xfrm>
          <a:prstGeom prst="rect">
            <a:avLst/>
          </a:prstGeom>
          <a:noFill/>
        </p:spPr>
        <p:txBody>
          <a:bodyPr wrap="square">
            <a:spAutoFit/>
          </a:bodyPr>
          <a:lstStyle/>
          <a:p>
            <a:pPr marL="342900" indent="-342900">
              <a:buFontTx/>
              <a:buAutoNum type="arabicPeriod"/>
              <a:defRPr/>
            </a:pPr>
            <a:r>
              <a:rPr lang="en-US" sz="2800" dirty="0">
                <a:latin typeface="Times New Roman" panose="02020603050405020304" pitchFamily="18" charset="0"/>
                <a:cs typeface="Times New Roman" panose="02020603050405020304" pitchFamily="18" charset="0"/>
              </a:rPr>
              <a:t>Primordial nucleosynthesis, supported by observations, states that the baryonic density is of the order of </a:t>
            </a:r>
            <a:r>
              <a:rPr lang="en-US" sz="2800" b="1" dirty="0">
                <a:ln w="1905"/>
                <a:solidFill>
                  <a:srgbClr val="FF0000"/>
                </a:solidFill>
                <a:latin typeface="Times New Roman" panose="02020603050405020304" pitchFamily="18" charset="0"/>
                <a:cs typeface="Times New Roman" panose="02020603050405020304" pitchFamily="18" charset="0"/>
              </a:rPr>
              <a:t>0.04</a:t>
            </a:r>
            <a:r>
              <a:rPr lang="en-US" sz="2800" b="1" i="1" dirty="0">
                <a:ln w="1905"/>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sz="2800" b="1" baseline="-25000" dirty="0">
                <a:ln w="1905"/>
                <a:solidFill>
                  <a:srgbClr val="FF0000"/>
                </a:solidFill>
                <a:latin typeface="Times New Roman" panose="02020603050405020304" pitchFamily="18" charset="0"/>
                <a:cs typeface="Times New Roman" panose="02020603050405020304" pitchFamily="18" charset="0"/>
                <a:sym typeface="Symbol" panose="05050102010706020507" pitchFamily="18" charset="2"/>
              </a:rPr>
              <a:t>c</a:t>
            </a:r>
            <a:r>
              <a:rPr lang="en-US" sz="2800" dirty="0">
                <a:latin typeface="Times New Roman" panose="02020603050405020304" pitchFamily="18" charset="0"/>
                <a:cs typeface="Times New Roman" panose="02020603050405020304" pitchFamily="18" charset="0"/>
                <a:sym typeface="Symbol" panose="05050102010706020507" pitchFamily="18" charset="2"/>
              </a:rPr>
              <a:t>, where the critical density is: </a:t>
            </a:r>
            <a:r>
              <a:rPr lang="en-US" sz="2800" b="1" i="1" dirty="0">
                <a:ln w="1905"/>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r>
              <a:rPr lang="en-US" sz="2800" b="1" baseline="-25000" dirty="0">
                <a:ln w="1905"/>
                <a:solidFill>
                  <a:srgbClr val="FF0000"/>
                </a:solidFill>
                <a:latin typeface="Times New Roman" panose="02020603050405020304" pitchFamily="18" charset="0"/>
                <a:cs typeface="Times New Roman" panose="02020603050405020304" pitchFamily="18" charset="0"/>
                <a:sym typeface="Symbol" panose="05050102010706020507" pitchFamily="18" charset="2"/>
              </a:rPr>
              <a:t>c</a:t>
            </a:r>
            <a:r>
              <a:rPr lang="en-US" sz="2800" b="1" dirty="0">
                <a:ln w="1905"/>
                <a:solidFill>
                  <a:srgbClr val="FF0000"/>
                </a:solidFill>
                <a:latin typeface="Times New Roman" panose="02020603050405020304" pitchFamily="18" charset="0"/>
                <a:cs typeface="Times New Roman" panose="02020603050405020304" pitchFamily="18" charset="0"/>
                <a:sym typeface="Symbol" panose="05050102010706020507" pitchFamily="18" charset="2"/>
              </a:rPr>
              <a:t>=3</a:t>
            </a:r>
            <a:r>
              <a:rPr lang="en-US" sz="2800" b="1" i="1" dirty="0">
                <a:ln w="1905"/>
                <a:solidFill>
                  <a:srgbClr val="FF0000"/>
                </a:solidFill>
                <a:latin typeface="Times New Roman" panose="02020603050405020304" pitchFamily="18" charset="0"/>
                <a:cs typeface="Times New Roman" panose="02020603050405020304" pitchFamily="18" charset="0"/>
                <a:sym typeface="Symbol" panose="05050102010706020507" pitchFamily="18" charset="2"/>
              </a:rPr>
              <a:t>H</a:t>
            </a:r>
            <a:r>
              <a:rPr lang="en-US" sz="2800" b="1" baseline="30000" dirty="0">
                <a:ln w="1905"/>
                <a:solidFill>
                  <a:srgbClr val="FF0000"/>
                </a:solidFill>
                <a:latin typeface="Times New Roman" panose="02020603050405020304" pitchFamily="18" charset="0"/>
                <a:cs typeface="Times New Roman" panose="02020603050405020304" pitchFamily="18" charset="0"/>
                <a:sym typeface="Symbol" panose="05050102010706020507" pitchFamily="18" charset="2"/>
              </a:rPr>
              <a:t>2</a:t>
            </a:r>
            <a:r>
              <a:rPr lang="en-US" sz="2800" b="1" dirty="0">
                <a:ln w="1905"/>
                <a:solidFill>
                  <a:srgbClr val="FF0000"/>
                </a:solidFill>
                <a:latin typeface="Times New Roman" panose="02020603050405020304" pitchFamily="18" charset="0"/>
                <a:cs typeface="Times New Roman" panose="02020603050405020304" pitchFamily="18" charset="0"/>
                <a:sym typeface="Symbol" panose="05050102010706020507" pitchFamily="18" charset="2"/>
              </a:rPr>
              <a:t>/8</a:t>
            </a:r>
            <a:r>
              <a:rPr lang="en-US" sz="2800" b="1" i="1" dirty="0">
                <a:ln w="1905"/>
                <a:solidFill>
                  <a:srgbClr val="FF0000"/>
                </a:solidFill>
                <a:latin typeface="Times New Roman" panose="02020603050405020304" pitchFamily="18" charset="0"/>
                <a:cs typeface="Times New Roman" panose="02020603050405020304" pitchFamily="18" charset="0"/>
                <a:sym typeface="Symbol" panose="05050102010706020507" pitchFamily="18" charset="2"/>
              </a:rPr>
              <a:t>G</a:t>
            </a:r>
            <a:endParaRPr lang="en-US" sz="2800" b="1" i="1" dirty="0">
              <a:ln w="1905"/>
              <a:solidFill>
                <a:srgbClr val="FF0000"/>
              </a:solidFill>
              <a:latin typeface="Times New Roman" panose="02020603050405020304" pitchFamily="18" charset="0"/>
              <a:cs typeface="Times New Roman" panose="02020603050405020304" pitchFamily="18" charset="0"/>
            </a:endParaRPr>
          </a:p>
          <a:p>
            <a:pPr>
              <a:defRPr/>
            </a:pPr>
            <a:endParaRPr lang="en-US" sz="900" dirty="0">
              <a:latin typeface="Times New Roman" panose="02020603050405020304" pitchFamily="18" charset="0"/>
              <a:cs typeface="Times New Roman" panose="02020603050405020304" pitchFamily="18" charset="0"/>
            </a:endParaRPr>
          </a:p>
          <a:p>
            <a:pPr marL="363538" indent="-363538">
              <a:defRPr/>
            </a:pPr>
            <a:r>
              <a:rPr lang="en-US" sz="2800" dirty="0">
                <a:latin typeface="Times New Roman" panose="02020603050405020304" pitchFamily="18" charset="0"/>
                <a:cs typeface="Times New Roman" panose="02020603050405020304" pitchFamily="18" charset="0"/>
              </a:rPr>
              <a:t>2. 	Primordial baryonic fluctuations seen in the CMBR are largely </a:t>
            </a:r>
            <a:r>
              <a:rPr lang="en-US" sz="24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insufficient to drive galaxy formation</a:t>
            </a:r>
            <a:r>
              <a:rPr lang="en-US" sz="2800" dirty="0">
                <a:latin typeface="Times New Roman" panose="02020603050405020304" pitchFamily="18" charset="0"/>
                <a:cs typeface="Times New Roman" panose="02020603050405020304" pitchFamily="18" charset="0"/>
              </a:rPr>
              <a:t>.</a:t>
            </a:r>
          </a:p>
        </p:txBody>
      </p:sp>
      <p:sp>
        <p:nvSpPr>
          <p:cNvPr id="141317" name="AutoShape 7" descr="data:image/jpeg;base64,/9j/4AAQSkZJRgABAQAAAQABAAD/2wCEAAkGBxMTEhUUExQWFhUXGBcYFhgXGBgYHBwVGBccFxgaGhwYHSggGBolHBYYITEhJSkrLi4uFx8zODMsNygtLisBCgoKDg0OGxAQGywkICQsLCwsLCw0LCwsLywsLCwsLCwsLCwsLCwsLCwsLCwsLCwsLCwsLCwsLCwsLCwsLCwsLP/AABEIAP0AxwMBIgACEQEDEQH/xAAcAAAABwEBAAAAAAAAAAAAAAABAgMEBQYHAAj/xAA8EAABAgQDBgMHAwQBBAMAAAABAhEAAwQhEjFBBQZRYXGBEyKRBzKhscHR8CNC4RRSYvFyM0OCkhUksv/EABoBAAMBAQEBAAAAAAAAAAAAAAABAgMEBQb/xAAnEQACAgICAQUAAwADAAAAAAAAAQIRAyESMUEEEyJRYQUycaGx0f/aAAwDAQACEQMRAD8A2lRECmAIjkwAHgCmBgCYAOaAaOBhGsq0S0lS1BIHEwAKFhc5CK5tffmjkhhME1bsES1JJfLUsIqe3N66msWZNGhkg3Li44uCcI6wz2TuSQy6maFKILplpwhj+18lX4piXJLspRsS3p3/AFzJhlyFhIIUFOqWU4Ql7haCk55Evb0jKbb9TOQvySpjpJTMRSouHyUcjlp/cLloudBu5TyLypCEm3nPmX6qeJIS2+pjJ5karEzLZG2JlOthUKpyoDEMRSkrx3UEKZJLHTgCbPExI9otTLwlUvxkN7ySSc2JJl4gOhDPrF2n04IuAX6H1iDqt2qRdzIlhXFCQhXqmH7q+hPGx3sX2p0UxI8RSpdnJUlwLsxUhwON2zi7UG0JU5OKVMRMTxQoKHwjH6ncpKDjp1rlrF8QUQrmDxBZr/d6xJra+gmYw4KWTYOFoDllAF1f8g5HrFxmmRKDR6SAgzRme6PtTRPZM5DK1KCFDJ8ixPQB40emqkrTiSQQdR+WiyA7QUiFHjoACJTBiIF454AChMcRB4AiAABALECkQcwAN1JjoUWICAdhng8DhjjAI6OJgCYqu++8Bp5Rwnw8sU1TYUJ5cVHQC/C8AEltneWnprTVgFiSHDgAPlz+/CMgVtCo2xVKCUYJWJypQsmWPdYjP6k6CK/VVc3aExMqUCpRJSs4QGQpTKUr/JtORjWdi7Il0kkSZYA1WoAAqPPjw/LxOXFWy4xt0KbP2NIkBpSGyzJLsGc6cTbjEn4eUIy4cYrRwym5M61CkIzIKgwMxUFCxCsutHFydIKZZ1YwbxE6mE1TU/3D1h2yeKG6yMjCFZs9E1JSoAg6EfjQvMmjJ3fJrwKAODfnKK7CkjO9t7gEKKpBA4A8tHGXAHSIKj3s2hQrUjGQdRMALFhkez669tm8MEEG/WKzvFsBE4YZg8wfw5moPPiOIMXHM4v5bREsKkvj2Lbn+1yVPPhVKPDWBZaS6VNnbMHld/hGi020kTMJQQpJFlJII6EZj0jyztPZq5E1lJZQ6M/G9inn9Yn9jby1FOoCWpSSDeWokJU/9ilDyl28q8so60zlo9JCDRSNz99BUky1e8lwbFKktotJunW+VouMpf8ABhkiwgwgjwIgAMBAwEcTAARcdHLgIAFoAwDwDwAA9ow72z7z+IRIT/00EuRc4nALgFsgRdjcxtVbUoRLWtZAQlJUonLCA5jzRNkJrdoKEoYJIWnAgvdOJ8JJcu5u/OAaNA9mOzjIpiqYllLJKUlmCTzzJz4M8XAJtk7/AIIa0UgISEj3QGEO1LI0HeOGbcnZ1wSig6Q17QBWTnCPjzCMgB+c4bTZ0w5YO5I+hjJqjZW/A6CXhUW0+BiKQucMynoFfxAmbM4N3/iFYySXMOghPEcz9YjkPmpZ6Cw+8CsIA/aTzF/VoXJAosdKmXzBhYTvzOI6XMD6Q4ARwAPI/aKUkDixwpQ0Z+0JLS9tOEAkD8LwJUnX1huQqITbG7sqckpXZ7pVqk97NyjMq/Z0ymUtE5lBiUqwviRkVC2nukO6W1SbbUpWUVzezZ6VJIU+A3GhBZnB4cR0h4szg99f9EZcSkrXZmEiqmIV4qSrGl2mIUAsMAQH1DPY8OVtH3S9oEwJJnspCbLWAxBcD9RAul3fEBrdzGS1smZKWZYc4QxzukFxpztC9JtiYooDjGmyFK1Tb9OYXGJDWBOT+noHEepKGuQtIKC4OYcFvSHqFRkm5G8yFAylgSZstXnSwSXJzbIoItiGRAdwXjUKaqSpmNyHbO3bPqIaEx9ACCGZAhUAgFx0JhTkmOgAcGCLygEzHgkyaA5Ogc9IAKJ7VNspl0v9MhhMmgkgGyUJBWolhqzc3jPfZzs5S53iFkoClEAEEuE4fM2Ru9+NtWbbzbY/qlTKlTqE1a0ykuQkSkoATlcuSC3rwiyezilI8VRwpIYEDEC6vMHBAawduBGURkdRZpBfJF8TLsG/NITmqbUOY7xGLen2hpWlZA90dXMefZ2xW9gJLG5z/LQdSsyD8BDEAk+Yk/D5CHUun6l/8l/eM27Zs00N5suZidK2AzBb5wgRNJv8x9odTqcu4Kh0v8C8JTEEfuPoPtD8GfkTMtQzy6fWAD8m5mCGWNST1J/1BVSBaxPq0BpFMW8QDNSX6/jwpLOI5K9D9oRTTcA3YCDjy/uA7gf7g4op39iniDK9uR+ghTxRkCD84QC3u38woUj/AFEULYdEw9uEJ16caOkcH0jm0vfMH+DCatD8mV71bMKp6C7eIk8Ay0gcBkT9cnivyAlyldlDEx56AsXA59eUXnfoFJQsiwUcXQhrc2UfSKJtOS0whwoOcCh+9GhDa8o9TDLlBM8zLHjJoVXOUnR2chRxOLhiCDe4Bi0bC9oM+SPO5QTd9CXuGFrtzLZ2ipSapaCU6EEMtiwfK7+hgqphIISwTYEOLs5FsiQ1+0amZ6R3T3hNVIROUghCslOC5HEDLu2kWdYcNHnz2cbwVUvHLQWkpQqavEnEClJSlWF8yyhlwvG8bNnhSWBfCw7EOIYh0A1o6DR0AhOUtxbSEKueDLmDCVMg4kpe7puEnUt9IWxhIJt8oTTMVgJKWUxLAvfQaPAB5w2iCMCClSkJLSkJUUYvKEFVw6UkgXLZERp25lD4NMElJSvESoEhV9LpJBDNkTGb7x0M1FYPGSxUyikcLlKQFZAX45+mm7uTAumlKSCkEGxILAOkC2jZcmjHN/U1x/2JSWc+sIzp7uzNq7QK0W59Y6npyA+p/M485K+z0HrYx8RjbERySo/IQ7pZ7F2OmbPnwKocg8/lHKUDn9PmI0peAc29MTqJrp934gaQzCVE5D1hacBpl3hKnmpVcFwHHeFTvoi1XYddOfwfzCaKQ/3dgBB51WkHzKblrDaq2/Tyh55qUu7OoaRdL6JTl4HC6AEWHqfvCApkp1Cej/aIGp37kgkJQtQD+YMxbUXy5w0T7RafJSVa5ebKDhJ9Fc67LP4Mvgeo+7weTJD2Km5l/ibn1iqr9odOTZKm6ZHn6QQ+0mn/ALVeiQfm+vzhexk+ifegXtKRy/8AZvnHKlkXa3/IGKCn2lSSWKZiQ9vKD396OqvaPJQk4ETFquGUyB8FEt24Q/Yn9B78CY3w2aJkpSXdRQ4187Mh2uHPyjI1lgCQf3JUlvdIyzy/iNVrdoSa2mTNkTMFQgYhLNnOAKKD/chTM41A4RmtRNl+IpSwTLmpcYcwSykKDnQhiODiOnBFwXFnPmkpO0NlLK8TKcM+FRZ8jZ9baX+cN1oSFFsQY2Ck3DXvmPlCi5YYMzubpLg6pBSfn9RHS2CklRAv5jdQA5gF7PkOEbmJPp25VVSlvgSEUkxC8CMAEiWlSmAFkkkgdSI3L2e1Im0kqbkVolv2SB8wYw2r25LVSKkylMVEIUlElEvGkKxMpYGMuQlTam0bruDR+FQyEF3EtALgAuznLmTDEyxlUdCRMdCsKFiBBWjiqBKxDEY17U9nlNaJyi4IRhADMk4kG5dziw5aKvzkdx64GXNQFYky1pCD/iUJY8gbltHic9pqEqkJXYqlklnS5BSRqcnCfS14z7Ze9dPTS1hipRCAkIAL4QXUpT4bvxezxE1aouDpmhTZ4d+GWcNajaaRckARn9dv7OUGl07OCxWTbnhDfOGM5NdUp/UUJaW8owrTivwu8cnsJds61lb6RfqreanSPPNSkPxu56w1G9VKoHBPQc8yPp0jPlbrTG99PeVz45nr20gkzdieHwGXNIAJCSXI1YEB8/ge9LHjfTE8014NY2LWiYk3BBuDxEDTICPESDcLf1ANvzSM62BvcmU/jJwFKP2pssvYYXsq4vbWG9bv/NJUZUtKXYXc5O2RHGL9qSeiXli9sld89uGUtSHIUeAf00H+4q1Ps6pn+YDCMwqYrDzcPdXUCCVW01VlVKVNASCpCDgDZm5zzMX4VPlSSAkWDNiz0TqeHaHOSxpEJuVlQl7roB/Vmq4uAQCdAAxu+rw9l7rIzSMSeLX6l7xa5E+YpwjCkDj5ldkoV9YSqJqwP1JqUklhiCQ/bE8EZSYaRX1bEwl0y8tUsfVKoNLp1O2FzkwSXPVJDHsXiVpqwPadLUdUks3Qwq+MjCkhT/tIuOosfnD5Dv8AxlR3uppQlSlyglJc4ykMSojLK7N2cwx3f3em1SFlFkizmwKtA8WrfuhT/RhYDLExL5uUqBzb/jmeES+7kuTKpZGEspSErU+XmGI3yzJ9e8Up/GyHFOVDHbOy5ngyQqVj8KXLRjkulRwpwkqAGPFkH8yWewvFYmUQWClKsYQVllMiYHY5nyqv+04TYxqK1OgYeOY7h+cVDeCTKC0lY80wMZgOEpUxByzcMGOrQQyqWgyYnArW1KWnwqwOFAupwUtkGyI0e4HvZmI0KUs4EAF1AoThckuQAwDF305MImMRKvLjUpAJfEJUzCCl3CjhUAAR9Il9mS5M+TiWhGNRw4gnw1t+4snyr/5MMxGjdbMyX3Q9ni5plzqicPIu0pIBZKC7KLskO4KW0N+GyyJbBhaKRuRtJKBLlCyGCQ5uFDJ+JU47xfEwoyUugkqCKEdBlR0USEXaKP7WTUJocdOojAoGYwBOAhibjIZ2i9zA7GCVdKiYhSFB0qBSocQRC8geYtj0E6r8aYVLmeFKMxblSiWsEi+eZ1YCH+79Q8mZKTJQlYsFM6wk2Vc6hs/8os+52x/6KuqqCYpzMR+kRYqljExH+TacjEHsqmTJqGKFOCQ6dC7MU9vhCl06Li9kvsvZKEDGsAXuoly+meXXj6RLKrpaLIAJycsL9c/QQ1kSVLVgBZLqLlJUbFw6eD/KLMdjSBKmywylqQcM0uosoMCNM3LARjDGpfJm7ytaRTqveSWCyly0qdmdZy/8ReJGjrAU+Ilih2xBTXfUTAG6PEBvlUVc1SJcylQkBISSmWCcYLYkLA1ASWJ1uIkNxJSpMuciZYTLlNlYU/uUocS9gc7nKG8ON+BLNkK1tfZz7S8FBYTVy2PDxWUetioty6xfdk+zyjleZQVMOmMhvQAAfGK5LQhW2ZWBGFCJKVAf4hKk8OJHwjVJSXA5h4c5NaREVfZjHtH2VKppsubIQJYe6U5YkkFKhzLh+kTtXIAlJmPZYGE3chQxMng7i8SntI2b4lMphdJcWfIu2dsyOnwh9yqwzKUSgTjlOGIzSbhPYfKJe0pPwVFVJos27u7mOTiKhLQ5CgnzKLFjiJYaFraxWd7q6nk0ypCZQM8TCkuBZGikuLvlEomYZRcFSQQ7yi4YZuM0kcPnCtbKlTylU51tooPb/wAQS3fWNef4J478mdbtSSaiUnCFOtNjewLkN0eNWn0VPIIUhJSrUIUbm1zicJ1+NoZ0s2mkkmTKwPmyFA2/yUAfSF5BlrJKgQSkM4VnfUhu8TKbrSBRj5ZAb7OKQ4x7xSQx/ditmTppAbvUa1SZd28oF2yazaj1ht7RFYjTSEXUtZUc/dSGB6O9+UXfY+ywiWjI2BHpGd1BDq5AIleRjmNYoO+VKpcyUBZlKuyWthJcnqe0aYuUG/NYoO+kguFA2x2zzV5dBwMYYnWQ2yq4FG3hqgtQwi5sEuThRZkhy+HO3SND2LsE09OoLfxBKK76KUMTEcQCx6RnCaZS5kosQMQKyBkMbE3t/vnGx1c8TkrLticNxT/d0Yx1ZXUTmgtkVu5PKagEXulTHln8DGugxmG7VH+vwUGD99PQF40pBifT3x2PN2c5eOhRo6N6MgJ0CVWgpEGEMRmntWplyJtLtGWA8heGYdcKrDrmof8AlEHvjTYayTVy1ISieUFwryr4kDLEUH1vGs7Z2fLqJMyRMDomJKD3GY5jPtGDbQkzkUq6KcoidRzkrki2JctbpOC9wCcY5OLNAM0WRIX4hUWA0VkcOZBbPS0LzZFOxJUnmyiOZdiIUppH6aQo4iwuGvb7wE6WhPm8NKiNCE5/eOV90brqyBrZNOD5EGYp7M678ySyRCkiknFLzMKEG2BJD4X1bM/cxJVEtU0s+ADMJAJ6Xy7CI/bNdJpJSipYxgFSJRU61F+GY6mEn4RbbrfRA7OnBe1alWEsiWmWOgSH7eUn0jUJQIDRlG46JhmrqJjDx5jsLs+O2XNu0arKNhFTe6+iI9WMdpyMSTZ8/SMp3ikLoalFTJB8I+8BkCzFJ6hyDzjXZ0s3A7fnaISdJSsKSsAguCD8ba9ImOTi6Zp7TnG0RuwNrU9XcLCVs5CiErbVw/mF215w7n08gK8y5YIzJKXb6RVKzceXisT4d2wkOl9GUCW4M/ICHFNuJTTAElSlgDyvMe3GyR9oqo9pmfy6aHk7amz5CnVUILW8pxn0luYY7S39lHyUaFTphbzKQQgdRZRPYdYlqT2c0iP2A/8ANSlD0dvhE9R7sSUsyQ3BmHo3SE5R82wUZf4U3dzZc6dPE+oOJZdJYAYUcmsxNhGjJADAZCO/oQi6YBK+HeMsmT7NccPoTq5gAtFH3nUwfnhA5qSQIuFc2usZxvntLGBLRkl5ilA+6fcSOxVGWK5ZUaZKjjImrnhEsJSHBQUJNjkpN7B7lKjfjFy2alhIcl8CO6Vgvz0EUPb08LCUywZaAVBFgFKSQWWpQZxhwsCH8xOofUN3pSJsuXOYH9JATd2UEuTzZ2tHZnTaRy4nTJzd+meYV6i/rYRbECIfdqjwIVwcN0aJoCNMa+NkZHugIGBeOjQzCqEJhXGOReDmTCAKsPGde1zZ0rwEzz5ZyVBMtQFyc2PHLLi0aWhMVX2k0SZtDODOpCfEQQzhSLuH1Z4YGcUE/aa0y1y6inmJWC2JLAKFiklI5N+PEgml2uonEaUW08RfoMnB4mGPs1qGRMlTLnGlaQbnDMTieNEIwi0c2TJxb0dEIWuylp3arZg/+xXLCDmmSkS3fiRD6k3OpZblMoEn9yyVqzd3VrE4Uu/X+YbrnEOBq8cs8815N44ojKsp0ows3vAWGQ91rdfjFppx5R8IpZpVTlqViZKWIDG6kkFn0EWbZ9WMAY5RWNutkSq3RIkB4ito0qVKZwHHfFlbhxfjD2VOBPaE6yjxEK5GNXGxRm4lMq9ozZKjjQpSB+4i+HNyEi/UdxrEhQzUTQJkss7GxBvzblrEvPokMxbveKltSQZE4TZFlKfGkZOGuBz4RDVLvYKb87Rdacgs4AMLmdhsbdTFd2Zt1ExBX/3E2KWfvlD2TVhbkg2z0aMpSkbRUX0Sc+bbjpDWUrTnAuCOXpBAog2jCTtm8VSI7ac5sSiHSgjFdmSSHZ4zyVQpXLC1zT5pq/c0RKBMtJdmxqXnd35RfN5MfgzglOIlIsxL3wnK7Mp+0ZZTVuGVMkrBQpSUgg2fDiOIgiyvdvwBH7o7/SKoN/pxepfyoQqZh8M4lYlqUQQW8uFnPFz7vQCNT3Gnts6QMyAW73tycxk0xEyYv+9avM+tkuTfW2sbXu7SYvClyUnw5fhuTdkhrEnVhG2TdL7Moa2XyklYEBPAQs8EEKJEamTCKEdChEdDEIU0pgO0I1tSpEyUAzKUyn6FgLZvDuUq3aEqmW+Es5BBFnhAK5RGbWozMQpLtiSUv1DRIqMJrvDoDz7u14lNtEyZjJU3hgXbyl0tyKXblaNdRMxJHSInf7c1dQUVEgpTPkkKS9goA4ikkc8jpiVCuyKryFJDKS4IOmrW6xy+ojTs6MMtUPJtkxFTpjDvccokqtdh6xD1htbM2jz8r3R2QXxs6TWS5Mp5ikpCruosC+fz04wrLr5DPKWksLgEHuAbtBKSQmZTJlqSCkp+Dub8Ip+2Nm+DNxSgUh3bPPkdG4R3RcWzl4ySsmF7xgTbLICTmMiAbuH+MT8zeiQJZXMVhSAObk5AcYzuqnoN2IOtmfvDWdVq8rhgmw5dM78404Im39EttPe6omq/RUmUh/KCCVEaHJm/LxI0tcZqkFbFSbuXBxENxZn+cV2jpCs4jlxziw0VIzMCTrp8+0Y56a4ouEd2L1tOqWvGgYFvpqDa8PaTaIIJfASbjjxvrBk1QPlmCx1bXnCO1NkMMSMuuv0jlfJaZo407RN0lekp/PwQdMwkuBFNp5qgW7uNWi07DqypJcMbeo4QorRrHISCaZQYnt0MUbbe5il1eJv0CglSrWUHDEZvcMRzyaNHYFNuX1hKolvLUOIjbHJw6M8iU+yj7vbtS5KAv31EKDlmTmmwucTHN9MuGtUFKlKBhADhLkasIplDIaWUkMUkn1vFv2BPxyJZ5N/6nD9I7MU+TOXJGkPYK8LEQkRGpmDijoIoR0UIOgWjngU5CCqEAgIJMW0KJyjvDgATBeKvvDRiVME0WC7L4YgLHvlFqMvSGG2afxJakcRZ+IuPlGeWPKNFwdMrVbM8oL/6iu1q/dc3f6/CHcxRCVoOaCP/AMjSIKrm35m3f/ZjzJRuR28qiWrYZxSJeINY2HBy0Jba2b4oDDLPnCmx1+XJuHTSDV1WlKCVKwpGZjRSd62xJaRR6vZrBkoJzyBhkmimFhgUP+QIGcT8zeaWlJ8KUSHzZn5u8JTN6peZll+Ni8dcVJLYe1N+Baj2cwyYCxuQD8MomZDDJIyyP3EU6p21OmHypIdrJ9A1nMGTNrD/ANpfcB/ixhS9O5FRjx8l0RJTmQU88x6wvIp7sCCgguzfgio0/wD8gzpSNbFny65D5w9kbQrEMJlOX4pIxX5axzy9NkX6Nziux3XUwRMAyByPW/3HpEhsssG4GGkup/qHQpKkTAHAIL5ObaEEZPcQ6oBcFswH65RMYuOpIz0/6lllr93hb6wSapgD0+sExeVPbteAm3BB/wAT3iZOmXFaEpCRiKWzD+n8NEpuhaXMSW8sxTcgQC3x+MQUmoZaf+TeoMS270zDPWn+/wAw65H5p9I29M9mWdaLKqEyYFSeMClEdpygNHQYx0UI5KbCOKYOIIrKAQXDBgYSUo8I6ABUCCzExwXHFUICi70URRUBY9yYkhQfJQ19PlzioVVMcd7McjxJAHz+EalvFs8zZRCfeF06XZs+8UBCipS5U3yrSb5Z2a/XhHFmhUuR0QlceJ0/bQQcMtJWtQBSlI0yc2sHiNTs9U+Yf6malJJBCBlxYPYkdzFgoKBMuYsge82fy6coDaWz1H3WI/t91ukaYZQiaptd/wDAyl7s05sQpejlz8BZ+0KStzZDgpcX46cL5doYVtauVbBNDft8QYexBJYxF1e3ahVsQlpfJycuLD1jp9yI3VF3pdl08r9qQMiSe+pd46fWIFpYKj0t/PSM2NbNUofqrPHCSn7D4Q/opc6acHiqY8SlRtkHeE8yRUZ/haf1JihiV5dEiw7gW1hzI2eACEpDlrqc5ZR1Bs4SUg43DMXuSWzf1hwmZ/qODLmk32XGHLbEBs7+4uQXBBIIPK8OaWaMWeLiT9T+ZxHbSr1MyWD58bNDTZqyFEtdTAFhx1+MTvjbE0rotK80qtoPr9PjBaieAHdvdb4t9oj5FQpQc2ZrcQ7/AJ0hlV1gJF7A2+NuWcYyfkuMfAC5jTEsbOD8R9zFjmKCVomD9pD/APE2PoC/aKbUT2KEKzs7XN7BIHF2iz000KBGYZIfiMLadI1hPjTM5RcrL2FOIAmGWxZpVJS58yfKeotDlRvHpWcFBlKjoRUqOhiHUFIg8FQYBBI5oMUwDQwATCgEFaDQAJTExSd79gFZ8aXZY+Nv4i8KEJzpTiInFSVMqMqdmU7MryLF3fuFd4n0T3T+fWGW92xFS1GbJGvmDZ84iqPaImDPCpmZ9eRjzZ45Qf4d8Zxmv0LvBVJSWLE2106RV5oUs+VJNtB/MTytj+LOBWryA5B79TFsp9mJTkA2kaY5Kuyp68Gbo2ROscK+fl075xK0kmZLHlkzCXuS4t6CNBTJRwfpHT0SxkC+t/vFynFkRbT0iD2VUmYm4UCBcKz4nSHy08LQqvDp/MITZ3L8McknvR0LoidoSbgubd7wbZaQAS1wz/HhrB9oiwPr11hpSTsJU7jX5xXIiUSbVLCQ5NjplpEBXzBof9v8rw4q6wlN7l9eJ4RBKSZ0zACwzWeT5fnAxEY8n+F1Soe7JpBNmCar3Uhw+vP6RZ9mJJd81M3Z/qYa7PSAAlNxYJHEtb4RNSKUIDu6rB/tyjSa6/BXWh3u5PKZq0lVikMNAU2PwaLMtDxQNv1WFMshgXsVZBLeZ2uTr1aHe5O96p6lyagp8QK/TUGAUGduZsSDr8+/C/ikzCfpMkoPLFaRbZkkvnHQqTHRucNi0c0cICAk6CkQcQDQAA0CUwIjoACGCqTaFjHNABHVdMFpIMZXvVsnwJuJNgouR0ZyBwyjY1Jine0WgQqmKy4KCMJAfzKOEW4EKIPImInDkqNISp2U3Ze0QWYsrUHL10h/O2m0VWmThYKsbGxytcPw+xh+Zp6/6vHlyjUqZ6kWnG0SituKGQfu0GO2SrMdWMQoD2a8KIljn8rwVEbv6LD/AFoXfX7Wgi5xiDQWNi3WDTKhbG5JP3hOIlsdV9X5WDZ5+sMkzVKLcdbacYIoqa9xYtbUwlKunCn3i7qyCRkYajfQ3oNUTCtWBOYzPCHlDQlCWGZZ/lflBNnSMTiW4SlnUxcl/wA/iJqnpybJs3vceX09I0qlQD7ZVOUtcE2fpw+sOa+tCMyBbMmwHE9YSlpIa2Ye/DifzSKvvbtoECVKIOpLOHBOXED594mK5PZeLA8s+MRptvayqmYcA/TSEjm1nJvqdB/aOcR5XhIWgsUthuxIf5ixENZaS2ZbNXXiY5UwZtYR0KR9LjwRx4uCNv3d2ymolJOJPiAfqJBDg5O2gOYjo877E31qaOYuZJUGWTiSoOk8LcRoeZjo7D4TLxc249HqeOAgAYMIZiAYKYOYKRAAUKg4ghRASza2UAArEc8AowALwhglURe8dOJlPNQ7YkKD8HDP2iSMpuvOKvv5toUtKo2xzP05Y/yVYnLQOYC4RcpJIpKNiGdJSVDBMA/blkykniygq/3iFwrQooUPMHy/cMrDXTnyi1bqEqpUFRuFFI1uLdtS3PtCG2Nn+Ip9RkcLEHqL/wCo4Jtcmn0ehGFavohJczEcH7remVuI0cQ/lSmLKBfS+VuOnQwym06gUlQJzYpbLozF75h+UAlUtLEAk8QXb5E3jGWFPpmycl2h4qUC5DvyxNCIKWd2N2BgKZV/1Cspw8WDaO/34Q9lIBYoFtGD20uYFBLyPZFzZxIYeXUtmQfzpBadKlZgIQH8oNyefH5RJTtnhiTi4kXD211bo0DTrRLQ5AxZEs6m4ceFou6VIfFdkrTMhIDX0Yv6tCv9XhS5+LCIKbtpEpOI3uWAIBty0GkQFftubUZeRIyZ+3fnFKLZtj9LPIyX27vAu6EkuoO4d2ya+SeMQskJwkkErJYHQZXPGzgCEUSgLm5P53hTx2BAGcVpaR7np/TLFEMbnCkfyRrDDa0zBKWScwQOptDnxGBJtFb27WKmN/aLDrn9YvHHkzP+R9UsOGX21r/0iCpzHQBEdHYfDHs0QCoPBEwCAbnHMYPAQAFjsQjlQhMLCEMVJBjnAhjLmkxmPtJ31noUumk/p5BUwF1FJDkJywdbwWOjTdrbZkU6CubNQhI/uUBfgOJ5Riu1NvzNp1AWoYZEv/poAJJUQopKn1sPVs7xT6KQqaoY1OwCrhxZOTO2Q7w7plkXSwwlKVBveKy5NmA4M0M29O1HImy4bJ2yqSpyHlqPnT01BOTRa0rQvzJOIG768R3y9YoSfd6X6xNbFUZS0kHyrD4NPeYejfSOTJj5/wCn0frfTRUfdjr7/SxCiSXtnr31AziNrNiMQUt8WN9HNjE7UzihPw+DvB6B1C54Ry00eYp1spe10YCBMBBYXuc+hPyh3sqaFIJJxBOrHJ+JHaJTe4CTgWEhSicLl7PwvyijT9qTVqIKyA5AAbDbilvN3Maxg2tnTiwvIk10WKv2pKl5uDZkgpNms/8Ab3MV6s2qtdkpwJ4s59Tp0EMlS73JJ5/SHIkh9cgfUfzDuK6R6uH+PUXchph4uTxP20gPEYgG3xh1Npma+ZOnBvvBpVKC5fIPEu29noRxKMfjobpqHGfwb8yhRKXjlSrfnGAlHDlxELzs0VpDfbq0ol+d3UHSBro/SKdNUTbm/wDMS226kqWQdHbs4+LRH0UjGoB9frHfjjSPi/5T1Ly5n9LQio5Dg/8AuOh5PpAJYWDcqI+D/eOizyz/2Q=="/>
          <p:cNvSpPr>
            <a:spLocks noChangeAspect="1" noChangeArrowheads="1"/>
          </p:cNvSpPr>
          <p:nvPr/>
        </p:nvSpPr>
        <p:spPr bwMode="auto">
          <a:xfrm>
            <a:off x="155575" y="-1790700"/>
            <a:ext cx="29432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800"/>
          </a:p>
        </p:txBody>
      </p:sp>
      <p:sp>
        <p:nvSpPr>
          <p:cNvPr id="141319" name="CasellaDiTesto 5"/>
          <p:cNvSpPr txBox="1">
            <a:spLocks noChangeArrowheads="1"/>
          </p:cNvSpPr>
          <p:nvPr/>
        </p:nvSpPr>
        <p:spPr bwMode="auto">
          <a:xfrm>
            <a:off x="323379" y="44624"/>
            <a:ext cx="1584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1800" dirty="0">
                <a:latin typeface="Times New Roman" panose="02020603050405020304" pitchFamily="18" charset="0"/>
                <a:cs typeface="Times New Roman" panose="02020603050405020304" pitchFamily="18" charset="0"/>
              </a:rPr>
              <a:t>T. Kuhn</a:t>
            </a:r>
          </a:p>
        </p:txBody>
      </p:sp>
      <p:sp>
        <p:nvSpPr>
          <p:cNvPr id="2" name="CasellaDiTesto 1"/>
          <p:cNvSpPr txBox="1"/>
          <p:nvPr/>
        </p:nvSpPr>
        <p:spPr>
          <a:xfrm>
            <a:off x="2348850" y="1632629"/>
            <a:ext cx="4824536" cy="646331"/>
          </a:xfrm>
          <a:prstGeom prst="rect">
            <a:avLst/>
          </a:prstGeom>
          <a:noFill/>
        </p:spPr>
        <p:txBody>
          <a:bodyPr wrap="square" rtlCol="0">
            <a:spAutoFit/>
          </a:bodyPr>
          <a:lstStyle/>
          <a:p>
            <a:pPr algn="r"/>
            <a:r>
              <a:rPr lang="en-US" sz="3600" b="1" cap="all"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baryons crisis </a:t>
            </a:r>
            <a:endParaRPr lang="en-US" sz="36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pic>
        <p:nvPicPr>
          <p:cNvPr id="143362" name="Picture 2" descr="https://www.christcenteredmall.com/news/images/zooms/messier-81-galaxy-zoo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7696" y="5140356"/>
            <a:ext cx="2096282" cy="1588516"/>
          </a:xfrm>
          <a:prstGeom prst="rect">
            <a:avLst/>
          </a:prstGeom>
          <a:noFill/>
          <a:extLst>
            <a:ext uri="{909E8E84-426E-40DD-AFC4-6F175D3DCCD1}">
              <a14:hiddenFill xmlns:a14="http://schemas.microsoft.com/office/drawing/2010/main">
                <a:solidFill>
                  <a:srgbClr val="FFFFFF"/>
                </a:solidFill>
              </a14:hiddenFill>
            </a:ext>
          </a:extLst>
        </p:spPr>
      </p:pic>
      <p:sp>
        <p:nvSpPr>
          <p:cNvPr id="6" name="Figura a mano libera 5"/>
          <p:cNvSpPr/>
          <p:nvPr/>
        </p:nvSpPr>
        <p:spPr>
          <a:xfrm>
            <a:off x="6732240" y="4941168"/>
            <a:ext cx="2303177" cy="1916832"/>
          </a:xfrm>
          <a:custGeom>
            <a:avLst/>
            <a:gdLst>
              <a:gd name="connsiteX0" fmla="*/ 0 w 2048934"/>
              <a:gd name="connsiteY0" fmla="*/ 1413933 h 1413933"/>
              <a:gd name="connsiteX1" fmla="*/ 50800 w 2048934"/>
              <a:gd name="connsiteY1" fmla="*/ 1388533 h 1413933"/>
              <a:gd name="connsiteX2" fmla="*/ 118534 w 2048934"/>
              <a:gd name="connsiteY2" fmla="*/ 1346200 h 1413933"/>
              <a:gd name="connsiteX3" fmla="*/ 220134 w 2048934"/>
              <a:gd name="connsiteY3" fmla="*/ 1286933 h 1413933"/>
              <a:gd name="connsiteX4" fmla="*/ 287867 w 2048934"/>
              <a:gd name="connsiteY4" fmla="*/ 1253067 h 1413933"/>
              <a:gd name="connsiteX5" fmla="*/ 372534 w 2048934"/>
              <a:gd name="connsiteY5" fmla="*/ 1185333 h 1413933"/>
              <a:gd name="connsiteX6" fmla="*/ 448734 w 2048934"/>
              <a:gd name="connsiteY6" fmla="*/ 1134533 h 1413933"/>
              <a:gd name="connsiteX7" fmla="*/ 491067 w 2048934"/>
              <a:gd name="connsiteY7" fmla="*/ 1083733 h 1413933"/>
              <a:gd name="connsiteX8" fmla="*/ 550334 w 2048934"/>
              <a:gd name="connsiteY8" fmla="*/ 1032933 h 1413933"/>
              <a:gd name="connsiteX9" fmla="*/ 601134 w 2048934"/>
              <a:gd name="connsiteY9" fmla="*/ 973667 h 1413933"/>
              <a:gd name="connsiteX10" fmla="*/ 643467 w 2048934"/>
              <a:gd name="connsiteY10" fmla="*/ 948267 h 1413933"/>
              <a:gd name="connsiteX11" fmla="*/ 728134 w 2048934"/>
              <a:gd name="connsiteY11" fmla="*/ 880533 h 1413933"/>
              <a:gd name="connsiteX12" fmla="*/ 770467 w 2048934"/>
              <a:gd name="connsiteY12" fmla="*/ 863600 h 1413933"/>
              <a:gd name="connsiteX13" fmla="*/ 821267 w 2048934"/>
              <a:gd name="connsiteY13" fmla="*/ 829733 h 1413933"/>
              <a:gd name="connsiteX14" fmla="*/ 863600 w 2048934"/>
              <a:gd name="connsiteY14" fmla="*/ 795867 h 1413933"/>
              <a:gd name="connsiteX15" fmla="*/ 897467 w 2048934"/>
              <a:gd name="connsiteY15" fmla="*/ 787400 h 1413933"/>
              <a:gd name="connsiteX16" fmla="*/ 931334 w 2048934"/>
              <a:gd name="connsiteY16" fmla="*/ 770467 h 1413933"/>
              <a:gd name="connsiteX17" fmla="*/ 956734 w 2048934"/>
              <a:gd name="connsiteY17" fmla="*/ 745067 h 1413933"/>
              <a:gd name="connsiteX18" fmla="*/ 1007534 w 2048934"/>
              <a:gd name="connsiteY18" fmla="*/ 719667 h 1413933"/>
              <a:gd name="connsiteX19" fmla="*/ 1100667 w 2048934"/>
              <a:gd name="connsiteY19" fmla="*/ 643467 h 1413933"/>
              <a:gd name="connsiteX20" fmla="*/ 1176867 w 2048934"/>
              <a:gd name="connsiteY20" fmla="*/ 558800 h 1413933"/>
              <a:gd name="connsiteX21" fmla="*/ 1219200 w 2048934"/>
              <a:gd name="connsiteY21" fmla="*/ 541867 h 1413933"/>
              <a:gd name="connsiteX22" fmla="*/ 1244600 w 2048934"/>
              <a:gd name="connsiteY22" fmla="*/ 524933 h 1413933"/>
              <a:gd name="connsiteX23" fmla="*/ 1312334 w 2048934"/>
              <a:gd name="connsiteY23" fmla="*/ 491067 h 1413933"/>
              <a:gd name="connsiteX24" fmla="*/ 1346200 w 2048934"/>
              <a:gd name="connsiteY24" fmla="*/ 465667 h 1413933"/>
              <a:gd name="connsiteX25" fmla="*/ 1397000 w 2048934"/>
              <a:gd name="connsiteY25" fmla="*/ 440267 h 1413933"/>
              <a:gd name="connsiteX26" fmla="*/ 1464734 w 2048934"/>
              <a:gd name="connsiteY26" fmla="*/ 381000 h 1413933"/>
              <a:gd name="connsiteX27" fmla="*/ 1507067 w 2048934"/>
              <a:gd name="connsiteY27" fmla="*/ 347133 h 1413933"/>
              <a:gd name="connsiteX28" fmla="*/ 1532467 w 2048934"/>
              <a:gd name="connsiteY28" fmla="*/ 321733 h 1413933"/>
              <a:gd name="connsiteX29" fmla="*/ 1642534 w 2048934"/>
              <a:gd name="connsiteY29" fmla="*/ 254000 h 1413933"/>
              <a:gd name="connsiteX30" fmla="*/ 1710267 w 2048934"/>
              <a:gd name="connsiteY30" fmla="*/ 203200 h 1413933"/>
              <a:gd name="connsiteX31" fmla="*/ 1744134 w 2048934"/>
              <a:gd name="connsiteY31" fmla="*/ 186267 h 1413933"/>
              <a:gd name="connsiteX32" fmla="*/ 1811867 w 2048934"/>
              <a:gd name="connsiteY32" fmla="*/ 143933 h 1413933"/>
              <a:gd name="connsiteX33" fmla="*/ 1854200 w 2048934"/>
              <a:gd name="connsiteY33" fmla="*/ 93133 h 1413933"/>
              <a:gd name="connsiteX34" fmla="*/ 1905000 w 2048934"/>
              <a:gd name="connsiteY34" fmla="*/ 67733 h 1413933"/>
              <a:gd name="connsiteX35" fmla="*/ 1998134 w 2048934"/>
              <a:gd name="connsiteY35" fmla="*/ 33867 h 1413933"/>
              <a:gd name="connsiteX36" fmla="*/ 2048934 w 2048934"/>
              <a:gd name="connsiteY36" fmla="*/ 0 h 141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48934" h="1413933">
                <a:moveTo>
                  <a:pt x="0" y="1413933"/>
                </a:moveTo>
                <a:cubicBezTo>
                  <a:pt x="16933" y="1405466"/>
                  <a:pt x="34362" y="1397926"/>
                  <a:pt x="50800" y="1388533"/>
                </a:cubicBezTo>
                <a:cubicBezTo>
                  <a:pt x="73917" y="1375323"/>
                  <a:pt x="94720" y="1358107"/>
                  <a:pt x="118534" y="1346200"/>
                </a:cubicBezTo>
                <a:cubicBezTo>
                  <a:pt x="270093" y="1270421"/>
                  <a:pt x="64836" y="1375674"/>
                  <a:pt x="220134" y="1286933"/>
                </a:cubicBezTo>
                <a:cubicBezTo>
                  <a:pt x="242051" y="1274409"/>
                  <a:pt x="266864" y="1267069"/>
                  <a:pt x="287867" y="1253067"/>
                </a:cubicBezTo>
                <a:cubicBezTo>
                  <a:pt x="317939" y="1233019"/>
                  <a:pt x="344312" y="1207911"/>
                  <a:pt x="372534" y="1185333"/>
                </a:cubicBezTo>
                <a:cubicBezTo>
                  <a:pt x="514657" y="1071634"/>
                  <a:pt x="326508" y="1239297"/>
                  <a:pt x="448734" y="1134533"/>
                </a:cubicBezTo>
                <a:cubicBezTo>
                  <a:pt x="545828" y="1051310"/>
                  <a:pt x="412679" y="1162121"/>
                  <a:pt x="491067" y="1083733"/>
                </a:cubicBezTo>
                <a:cubicBezTo>
                  <a:pt x="557995" y="1016805"/>
                  <a:pt x="495031" y="1097453"/>
                  <a:pt x="550334" y="1032933"/>
                </a:cubicBezTo>
                <a:cubicBezTo>
                  <a:pt x="570935" y="1008899"/>
                  <a:pt x="575924" y="992574"/>
                  <a:pt x="601134" y="973667"/>
                </a:cubicBezTo>
                <a:cubicBezTo>
                  <a:pt x="614299" y="963793"/>
                  <a:pt x="630197" y="957999"/>
                  <a:pt x="643467" y="948267"/>
                </a:cubicBezTo>
                <a:cubicBezTo>
                  <a:pt x="672612" y="926894"/>
                  <a:pt x="694577" y="893956"/>
                  <a:pt x="728134" y="880533"/>
                </a:cubicBezTo>
                <a:cubicBezTo>
                  <a:pt x="742245" y="874889"/>
                  <a:pt x="757125" y="870878"/>
                  <a:pt x="770467" y="863600"/>
                </a:cubicBezTo>
                <a:cubicBezTo>
                  <a:pt x="788333" y="853855"/>
                  <a:pt x="804808" y="841703"/>
                  <a:pt x="821267" y="829733"/>
                </a:cubicBezTo>
                <a:cubicBezTo>
                  <a:pt x="835882" y="819104"/>
                  <a:pt x="847803" y="804643"/>
                  <a:pt x="863600" y="795867"/>
                </a:cubicBezTo>
                <a:cubicBezTo>
                  <a:pt x="873772" y="790216"/>
                  <a:pt x="886571" y="791486"/>
                  <a:pt x="897467" y="787400"/>
                </a:cubicBezTo>
                <a:cubicBezTo>
                  <a:pt x="909285" y="782968"/>
                  <a:pt x="920045" y="776111"/>
                  <a:pt x="931334" y="770467"/>
                </a:cubicBezTo>
                <a:cubicBezTo>
                  <a:pt x="939801" y="762000"/>
                  <a:pt x="946771" y="751709"/>
                  <a:pt x="956734" y="745067"/>
                </a:cubicBezTo>
                <a:cubicBezTo>
                  <a:pt x="1015576" y="705839"/>
                  <a:pt x="947585" y="772955"/>
                  <a:pt x="1007534" y="719667"/>
                </a:cubicBezTo>
                <a:cubicBezTo>
                  <a:pt x="1093986" y="642821"/>
                  <a:pt x="1021296" y="691090"/>
                  <a:pt x="1100667" y="643467"/>
                </a:cubicBezTo>
                <a:cubicBezTo>
                  <a:pt x="1133097" y="594820"/>
                  <a:pt x="1110405" y="625262"/>
                  <a:pt x="1176867" y="558800"/>
                </a:cubicBezTo>
                <a:cubicBezTo>
                  <a:pt x="1187614" y="548053"/>
                  <a:pt x="1205607" y="548664"/>
                  <a:pt x="1219200" y="541867"/>
                </a:cubicBezTo>
                <a:cubicBezTo>
                  <a:pt x="1228301" y="537316"/>
                  <a:pt x="1235667" y="529806"/>
                  <a:pt x="1244600" y="524933"/>
                </a:cubicBezTo>
                <a:cubicBezTo>
                  <a:pt x="1266761" y="512845"/>
                  <a:pt x="1289756" y="502356"/>
                  <a:pt x="1312334" y="491067"/>
                </a:cubicBezTo>
                <a:cubicBezTo>
                  <a:pt x="1324955" y="484757"/>
                  <a:pt x="1334100" y="472927"/>
                  <a:pt x="1346200" y="465667"/>
                </a:cubicBezTo>
                <a:cubicBezTo>
                  <a:pt x="1362434" y="455926"/>
                  <a:pt x="1380450" y="449461"/>
                  <a:pt x="1397000" y="440267"/>
                </a:cubicBezTo>
                <a:cubicBezTo>
                  <a:pt x="1440568" y="416062"/>
                  <a:pt x="1412138" y="423078"/>
                  <a:pt x="1464734" y="381000"/>
                </a:cubicBezTo>
                <a:cubicBezTo>
                  <a:pt x="1478845" y="369711"/>
                  <a:pt x="1493467" y="359033"/>
                  <a:pt x="1507067" y="347133"/>
                </a:cubicBezTo>
                <a:cubicBezTo>
                  <a:pt x="1516078" y="339248"/>
                  <a:pt x="1523456" y="329618"/>
                  <a:pt x="1532467" y="321733"/>
                </a:cubicBezTo>
                <a:cubicBezTo>
                  <a:pt x="1588674" y="272552"/>
                  <a:pt x="1566792" y="295314"/>
                  <a:pt x="1642534" y="254000"/>
                </a:cubicBezTo>
                <a:cubicBezTo>
                  <a:pt x="1673683" y="237010"/>
                  <a:pt x="1676481" y="225724"/>
                  <a:pt x="1710267" y="203200"/>
                </a:cubicBezTo>
                <a:cubicBezTo>
                  <a:pt x="1720769" y="196199"/>
                  <a:pt x="1732845" y="191911"/>
                  <a:pt x="1744134" y="186267"/>
                </a:cubicBezTo>
                <a:cubicBezTo>
                  <a:pt x="1805547" y="124854"/>
                  <a:pt x="1726346" y="197384"/>
                  <a:pt x="1811867" y="143933"/>
                </a:cubicBezTo>
                <a:cubicBezTo>
                  <a:pt x="1848858" y="120813"/>
                  <a:pt x="1826890" y="120443"/>
                  <a:pt x="1854200" y="93133"/>
                </a:cubicBezTo>
                <a:cubicBezTo>
                  <a:pt x="1874537" y="72796"/>
                  <a:pt x="1880900" y="78061"/>
                  <a:pt x="1905000" y="67733"/>
                </a:cubicBezTo>
                <a:cubicBezTo>
                  <a:pt x="1983361" y="34150"/>
                  <a:pt x="1884216" y="66414"/>
                  <a:pt x="1998134" y="33867"/>
                </a:cubicBezTo>
                <a:lnTo>
                  <a:pt x="2048934" y="0"/>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igura a mano libera 6"/>
          <p:cNvSpPr/>
          <p:nvPr/>
        </p:nvSpPr>
        <p:spPr>
          <a:xfrm>
            <a:off x="6732240" y="5140355"/>
            <a:ext cx="2394827" cy="1582178"/>
          </a:xfrm>
          <a:custGeom>
            <a:avLst/>
            <a:gdLst>
              <a:gd name="connsiteX0" fmla="*/ 0 w 1989667"/>
              <a:gd name="connsiteY0" fmla="*/ 0 h 1405466"/>
              <a:gd name="connsiteX1" fmla="*/ 33867 w 1989667"/>
              <a:gd name="connsiteY1" fmla="*/ 50800 h 1405466"/>
              <a:gd name="connsiteX2" fmla="*/ 101600 w 1989667"/>
              <a:gd name="connsiteY2" fmla="*/ 110066 h 1405466"/>
              <a:gd name="connsiteX3" fmla="*/ 127000 w 1989667"/>
              <a:gd name="connsiteY3" fmla="*/ 118533 h 1405466"/>
              <a:gd name="connsiteX4" fmla="*/ 152400 w 1989667"/>
              <a:gd name="connsiteY4" fmla="*/ 143933 h 1405466"/>
              <a:gd name="connsiteX5" fmla="*/ 270933 w 1989667"/>
              <a:gd name="connsiteY5" fmla="*/ 228600 h 1405466"/>
              <a:gd name="connsiteX6" fmla="*/ 313267 w 1989667"/>
              <a:gd name="connsiteY6" fmla="*/ 262466 h 1405466"/>
              <a:gd name="connsiteX7" fmla="*/ 330200 w 1989667"/>
              <a:gd name="connsiteY7" fmla="*/ 279400 h 1405466"/>
              <a:gd name="connsiteX8" fmla="*/ 364067 w 1989667"/>
              <a:gd name="connsiteY8" fmla="*/ 296333 h 1405466"/>
              <a:gd name="connsiteX9" fmla="*/ 406400 w 1989667"/>
              <a:gd name="connsiteY9" fmla="*/ 321733 h 1405466"/>
              <a:gd name="connsiteX10" fmla="*/ 474133 w 1989667"/>
              <a:gd name="connsiteY10" fmla="*/ 372533 h 1405466"/>
              <a:gd name="connsiteX11" fmla="*/ 541867 w 1989667"/>
              <a:gd name="connsiteY11" fmla="*/ 406400 h 1405466"/>
              <a:gd name="connsiteX12" fmla="*/ 592667 w 1989667"/>
              <a:gd name="connsiteY12" fmla="*/ 440266 h 1405466"/>
              <a:gd name="connsiteX13" fmla="*/ 618067 w 1989667"/>
              <a:gd name="connsiteY13" fmla="*/ 457200 h 1405466"/>
              <a:gd name="connsiteX14" fmla="*/ 651933 w 1989667"/>
              <a:gd name="connsiteY14" fmla="*/ 474133 h 1405466"/>
              <a:gd name="connsiteX15" fmla="*/ 677333 w 1989667"/>
              <a:gd name="connsiteY15" fmla="*/ 499533 h 1405466"/>
              <a:gd name="connsiteX16" fmla="*/ 711200 w 1989667"/>
              <a:gd name="connsiteY16" fmla="*/ 516466 h 1405466"/>
              <a:gd name="connsiteX17" fmla="*/ 753533 w 1989667"/>
              <a:gd name="connsiteY17" fmla="*/ 541866 h 1405466"/>
              <a:gd name="connsiteX18" fmla="*/ 778933 w 1989667"/>
              <a:gd name="connsiteY18" fmla="*/ 558800 h 1405466"/>
              <a:gd name="connsiteX19" fmla="*/ 812800 w 1989667"/>
              <a:gd name="connsiteY19" fmla="*/ 575733 h 1405466"/>
              <a:gd name="connsiteX20" fmla="*/ 889000 w 1989667"/>
              <a:gd name="connsiteY20" fmla="*/ 618066 h 1405466"/>
              <a:gd name="connsiteX21" fmla="*/ 956733 w 1989667"/>
              <a:gd name="connsiteY21" fmla="*/ 668866 h 1405466"/>
              <a:gd name="connsiteX22" fmla="*/ 1007533 w 1989667"/>
              <a:gd name="connsiteY22" fmla="*/ 702733 h 1405466"/>
              <a:gd name="connsiteX23" fmla="*/ 1041400 w 1989667"/>
              <a:gd name="connsiteY23" fmla="*/ 719666 h 1405466"/>
              <a:gd name="connsiteX24" fmla="*/ 1066800 w 1989667"/>
              <a:gd name="connsiteY24" fmla="*/ 736600 h 1405466"/>
              <a:gd name="connsiteX25" fmla="*/ 1100667 w 1989667"/>
              <a:gd name="connsiteY25" fmla="*/ 762000 h 1405466"/>
              <a:gd name="connsiteX26" fmla="*/ 1202267 w 1989667"/>
              <a:gd name="connsiteY26" fmla="*/ 804333 h 1405466"/>
              <a:gd name="connsiteX27" fmla="*/ 1236133 w 1989667"/>
              <a:gd name="connsiteY27" fmla="*/ 821266 h 1405466"/>
              <a:gd name="connsiteX28" fmla="*/ 1253067 w 1989667"/>
              <a:gd name="connsiteY28" fmla="*/ 838200 h 1405466"/>
              <a:gd name="connsiteX29" fmla="*/ 1278467 w 1989667"/>
              <a:gd name="connsiteY29" fmla="*/ 855133 h 1405466"/>
              <a:gd name="connsiteX30" fmla="*/ 1312333 w 1989667"/>
              <a:gd name="connsiteY30" fmla="*/ 889000 h 1405466"/>
              <a:gd name="connsiteX31" fmla="*/ 1371600 w 1989667"/>
              <a:gd name="connsiteY31" fmla="*/ 914400 h 1405466"/>
              <a:gd name="connsiteX32" fmla="*/ 1413933 w 1989667"/>
              <a:gd name="connsiteY32" fmla="*/ 939800 h 1405466"/>
              <a:gd name="connsiteX33" fmla="*/ 1439333 w 1989667"/>
              <a:gd name="connsiteY33" fmla="*/ 965200 h 1405466"/>
              <a:gd name="connsiteX34" fmla="*/ 1481667 w 1989667"/>
              <a:gd name="connsiteY34" fmla="*/ 990600 h 1405466"/>
              <a:gd name="connsiteX35" fmla="*/ 1515533 w 1989667"/>
              <a:gd name="connsiteY35" fmla="*/ 1007533 h 1405466"/>
              <a:gd name="connsiteX36" fmla="*/ 1549400 w 1989667"/>
              <a:gd name="connsiteY36" fmla="*/ 1041400 h 1405466"/>
              <a:gd name="connsiteX37" fmla="*/ 1583267 w 1989667"/>
              <a:gd name="connsiteY37" fmla="*/ 1058333 h 1405466"/>
              <a:gd name="connsiteX38" fmla="*/ 1634067 w 1989667"/>
              <a:gd name="connsiteY38" fmla="*/ 1092200 h 1405466"/>
              <a:gd name="connsiteX39" fmla="*/ 1659467 w 1989667"/>
              <a:gd name="connsiteY39" fmla="*/ 1109133 h 1405466"/>
              <a:gd name="connsiteX40" fmla="*/ 1701800 w 1989667"/>
              <a:gd name="connsiteY40" fmla="*/ 1143000 h 1405466"/>
              <a:gd name="connsiteX41" fmla="*/ 1761067 w 1989667"/>
              <a:gd name="connsiteY41" fmla="*/ 1176866 h 1405466"/>
              <a:gd name="connsiteX42" fmla="*/ 1778000 w 1989667"/>
              <a:gd name="connsiteY42" fmla="*/ 1193800 h 1405466"/>
              <a:gd name="connsiteX43" fmla="*/ 1803400 w 1989667"/>
              <a:gd name="connsiteY43" fmla="*/ 1210733 h 1405466"/>
              <a:gd name="connsiteX44" fmla="*/ 1820333 w 1989667"/>
              <a:gd name="connsiteY44" fmla="*/ 1236133 h 1405466"/>
              <a:gd name="connsiteX45" fmla="*/ 1854200 w 1989667"/>
              <a:gd name="connsiteY45" fmla="*/ 1270000 h 1405466"/>
              <a:gd name="connsiteX46" fmla="*/ 1879600 w 1989667"/>
              <a:gd name="connsiteY46" fmla="*/ 1295400 h 1405466"/>
              <a:gd name="connsiteX47" fmla="*/ 1896533 w 1989667"/>
              <a:gd name="connsiteY47" fmla="*/ 1320800 h 1405466"/>
              <a:gd name="connsiteX48" fmla="*/ 1938867 w 1989667"/>
              <a:gd name="connsiteY48" fmla="*/ 1354666 h 1405466"/>
              <a:gd name="connsiteX49" fmla="*/ 1955800 w 1989667"/>
              <a:gd name="connsiteY49" fmla="*/ 1371600 h 1405466"/>
              <a:gd name="connsiteX50" fmla="*/ 1964267 w 1989667"/>
              <a:gd name="connsiteY50" fmla="*/ 1397000 h 1405466"/>
              <a:gd name="connsiteX51" fmla="*/ 1989667 w 1989667"/>
              <a:gd name="connsiteY51" fmla="*/ 1405466 h 140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89667" h="1405466">
                <a:moveTo>
                  <a:pt x="0" y="0"/>
                </a:moveTo>
                <a:cubicBezTo>
                  <a:pt x="11289" y="16933"/>
                  <a:pt x="21372" y="34736"/>
                  <a:pt x="33867" y="50800"/>
                </a:cubicBezTo>
                <a:cubicBezTo>
                  <a:pt x="46466" y="66999"/>
                  <a:pt x="88521" y="101892"/>
                  <a:pt x="101600" y="110066"/>
                </a:cubicBezTo>
                <a:cubicBezTo>
                  <a:pt x="109168" y="114796"/>
                  <a:pt x="118533" y="115711"/>
                  <a:pt x="127000" y="118533"/>
                </a:cubicBezTo>
                <a:cubicBezTo>
                  <a:pt x="135467" y="127000"/>
                  <a:pt x="142949" y="136582"/>
                  <a:pt x="152400" y="143933"/>
                </a:cubicBezTo>
                <a:cubicBezTo>
                  <a:pt x="195674" y="177591"/>
                  <a:pt x="229919" y="187589"/>
                  <a:pt x="270933" y="228600"/>
                </a:cubicBezTo>
                <a:cubicBezTo>
                  <a:pt x="311829" y="269494"/>
                  <a:pt x="259852" y="219733"/>
                  <a:pt x="313267" y="262466"/>
                </a:cubicBezTo>
                <a:cubicBezTo>
                  <a:pt x="319500" y="267453"/>
                  <a:pt x="323558" y="274972"/>
                  <a:pt x="330200" y="279400"/>
                </a:cubicBezTo>
                <a:cubicBezTo>
                  <a:pt x="340702" y="286401"/>
                  <a:pt x="353034" y="290204"/>
                  <a:pt x="364067" y="296333"/>
                </a:cubicBezTo>
                <a:cubicBezTo>
                  <a:pt x="378452" y="304325"/>
                  <a:pt x="392919" y="312296"/>
                  <a:pt x="406400" y="321733"/>
                </a:cubicBezTo>
                <a:cubicBezTo>
                  <a:pt x="432898" y="340282"/>
                  <a:pt x="447088" y="357781"/>
                  <a:pt x="474133" y="372533"/>
                </a:cubicBezTo>
                <a:cubicBezTo>
                  <a:pt x="496294" y="384621"/>
                  <a:pt x="519289" y="395111"/>
                  <a:pt x="541867" y="406400"/>
                </a:cubicBezTo>
                <a:cubicBezTo>
                  <a:pt x="560070" y="415501"/>
                  <a:pt x="575734" y="428977"/>
                  <a:pt x="592667" y="440266"/>
                </a:cubicBezTo>
                <a:cubicBezTo>
                  <a:pt x="601134" y="445911"/>
                  <a:pt x="608965" y="452649"/>
                  <a:pt x="618067" y="457200"/>
                </a:cubicBezTo>
                <a:cubicBezTo>
                  <a:pt x="629356" y="462844"/>
                  <a:pt x="641663" y="466797"/>
                  <a:pt x="651933" y="474133"/>
                </a:cubicBezTo>
                <a:cubicBezTo>
                  <a:pt x="661676" y="481093"/>
                  <a:pt x="667590" y="492574"/>
                  <a:pt x="677333" y="499533"/>
                </a:cubicBezTo>
                <a:cubicBezTo>
                  <a:pt x="687604" y="506869"/>
                  <a:pt x="700167" y="510337"/>
                  <a:pt x="711200" y="516466"/>
                </a:cubicBezTo>
                <a:cubicBezTo>
                  <a:pt x="725585" y="524458"/>
                  <a:pt x="739578" y="533144"/>
                  <a:pt x="753533" y="541866"/>
                </a:cubicBezTo>
                <a:cubicBezTo>
                  <a:pt x="762162" y="547259"/>
                  <a:pt x="770098" y="553751"/>
                  <a:pt x="778933" y="558800"/>
                </a:cubicBezTo>
                <a:cubicBezTo>
                  <a:pt x="789891" y="565062"/>
                  <a:pt x="801977" y="569239"/>
                  <a:pt x="812800" y="575733"/>
                </a:cubicBezTo>
                <a:cubicBezTo>
                  <a:pt x="885583" y="619402"/>
                  <a:pt x="837909" y="601037"/>
                  <a:pt x="889000" y="618066"/>
                </a:cubicBezTo>
                <a:cubicBezTo>
                  <a:pt x="920324" y="649392"/>
                  <a:pt x="899289" y="630570"/>
                  <a:pt x="956733" y="668866"/>
                </a:cubicBezTo>
                <a:cubicBezTo>
                  <a:pt x="956740" y="668871"/>
                  <a:pt x="1007525" y="702729"/>
                  <a:pt x="1007533" y="702733"/>
                </a:cubicBezTo>
                <a:cubicBezTo>
                  <a:pt x="1018822" y="708377"/>
                  <a:pt x="1030442" y="713404"/>
                  <a:pt x="1041400" y="719666"/>
                </a:cubicBezTo>
                <a:cubicBezTo>
                  <a:pt x="1050235" y="724715"/>
                  <a:pt x="1058520" y="730685"/>
                  <a:pt x="1066800" y="736600"/>
                </a:cubicBezTo>
                <a:cubicBezTo>
                  <a:pt x="1078283" y="744802"/>
                  <a:pt x="1088046" y="755689"/>
                  <a:pt x="1100667" y="762000"/>
                </a:cubicBezTo>
                <a:cubicBezTo>
                  <a:pt x="1133483" y="778408"/>
                  <a:pt x="1169451" y="787925"/>
                  <a:pt x="1202267" y="804333"/>
                </a:cubicBezTo>
                <a:cubicBezTo>
                  <a:pt x="1213556" y="809977"/>
                  <a:pt x="1225632" y="814265"/>
                  <a:pt x="1236133" y="821266"/>
                </a:cubicBezTo>
                <a:cubicBezTo>
                  <a:pt x="1242775" y="825694"/>
                  <a:pt x="1246833" y="833213"/>
                  <a:pt x="1253067" y="838200"/>
                </a:cubicBezTo>
                <a:cubicBezTo>
                  <a:pt x="1261013" y="844557"/>
                  <a:pt x="1270741" y="848511"/>
                  <a:pt x="1278467" y="855133"/>
                </a:cubicBezTo>
                <a:cubicBezTo>
                  <a:pt x="1290588" y="865523"/>
                  <a:pt x="1299561" y="879421"/>
                  <a:pt x="1312333" y="889000"/>
                </a:cubicBezTo>
                <a:cubicBezTo>
                  <a:pt x="1347565" y="915424"/>
                  <a:pt x="1338906" y="898053"/>
                  <a:pt x="1371600" y="914400"/>
                </a:cubicBezTo>
                <a:cubicBezTo>
                  <a:pt x="1386319" y="921759"/>
                  <a:pt x="1400768" y="929926"/>
                  <a:pt x="1413933" y="939800"/>
                </a:cubicBezTo>
                <a:cubicBezTo>
                  <a:pt x="1423512" y="946984"/>
                  <a:pt x="1429754" y="958016"/>
                  <a:pt x="1439333" y="965200"/>
                </a:cubicBezTo>
                <a:cubicBezTo>
                  <a:pt x="1452498" y="975074"/>
                  <a:pt x="1467281" y="982608"/>
                  <a:pt x="1481667" y="990600"/>
                </a:cubicBezTo>
                <a:cubicBezTo>
                  <a:pt x="1492700" y="996729"/>
                  <a:pt x="1505436" y="999960"/>
                  <a:pt x="1515533" y="1007533"/>
                </a:cubicBezTo>
                <a:cubicBezTo>
                  <a:pt x="1528305" y="1017112"/>
                  <a:pt x="1535120" y="1034260"/>
                  <a:pt x="1549400" y="1041400"/>
                </a:cubicBezTo>
                <a:cubicBezTo>
                  <a:pt x="1560689" y="1047044"/>
                  <a:pt x="1572444" y="1051839"/>
                  <a:pt x="1583267" y="1058333"/>
                </a:cubicBezTo>
                <a:cubicBezTo>
                  <a:pt x="1600718" y="1068804"/>
                  <a:pt x="1617134" y="1080911"/>
                  <a:pt x="1634067" y="1092200"/>
                </a:cubicBezTo>
                <a:lnTo>
                  <a:pt x="1659467" y="1109133"/>
                </a:lnTo>
                <a:cubicBezTo>
                  <a:pt x="1691598" y="1157330"/>
                  <a:pt x="1657759" y="1117834"/>
                  <a:pt x="1701800" y="1143000"/>
                </a:cubicBezTo>
                <a:cubicBezTo>
                  <a:pt x="1773556" y="1184004"/>
                  <a:pt x="1702832" y="1157456"/>
                  <a:pt x="1761067" y="1176866"/>
                </a:cubicBezTo>
                <a:cubicBezTo>
                  <a:pt x="1766711" y="1182511"/>
                  <a:pt x="1771767" y="1188813"/>
                  <a:pt x="1778000" y="1193800"/>
                </a:cubicBezTo>
                <a:cubicBezTo>
                  <a:pt x="1785946" y="1200157"/>
                  <a:pt x="1796205" y="1203538"/>
                  <a:pt x="1803400" y="1210733"/>
                </a:cubicBezTo>
                <a:cubicBezTo>
                  <a:pt x="1810595" y="1217928"/>
                  <a:pt x="1813711" y="1228407"/>
                  <a:pt x="1820333" y="1236133"/>
                </a:cubicBezTo>
                <a:cubicBezTo>
                  <a:pt x="1830723" y="1248255"/>
                  <a:pt x="1842911" y="1258711"/>
                  <a:pt x="1854200" y="1270000"/>
                </a:cubicBezTo>
                <a:lnTo>
                  <a:pt x="1879600" y="1295400"/>
                </a:lnTo>
                <a:cubicBezTo>
                  <a:pt x="1886795" y="1302595"/>
                  <a:pt x="1890176" y="1312854"/>
                  <a:pt x="1896533" y="1320800"/>
                </a:cubicBezTo>
                <a:cubicBezTo>
                  <a:pt x="1914704" y="1343513"/>
                  <a:pt x="1914421" y="1335108"/>
                  <a:pt x="1938867" y="1354666"/>
                </a:cubicBezTo>
                <a:cubicBezTo>
                  <a:pt x="1945100" y="1359653"/>
                  <a:pt x="1950156" y="1365955"/>
                  <a:pt x="1955800" y="1371600"/>
                </a:cubicBezTo>
                <a:cubicBezTo>
                  <a:pt x="1958622" y="1380067"/>
                  <a:pt x="1957956" y="1390689"/>
                  <a:pt x="1964267" y="1397000"/>
                </a:cubicBezTo>
                <a:cubicBezTo>
                  <a:pt x="1970578" y="1403311"/>
                  <a:pt x="1989667" y="1405466"/>
                  <a:pt x="1989667" y="140546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ttangolo 1"/>
          <p:cNvSpPr/>
          <p:nvPr/>
        </p:nvSpPr>
        <p:spPr>
          <a:xfrm>
            <a:off x="179834" y="1124744"/>
            <a:ext cx="8856662" cy="5478423"/>
          </a:xfrm>
          <a:prstGeom prst="rect">
            <a:avLst/>
          </a:prstGeom>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it-IT" sz="2800" dirty="0" smtClean="0">
                <a:solidFill>
                  <a:prstClr val="white"/>
                </a:solidFill>
                <a:latin typeface="Times New Roman" panose="02020603050405020304" pitchFamily="18" charset="0"/>
                <a:cs typeface="Times New Roman" panose="02020603050405020304" pitchFamily="18" charset="0"/>
              </a:rPr>
              <a:t>About 21% of </a:t>
            </a:r>
            <a:r>
              <a:rPr lang="en-US" altLang="it-IT" sz="32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cosmic matter </a:t>
            </a:r>
            <a:r>
              <a:rPr lang="en-US" altLang="it-IT" sz="2800" dirty="0" smtClean="0">
                <a:solidFill>
                  <a:prstClr val="white"/>
                </a:solidFill>
                <a:latin typeface="Times New Roman" panose="02020603050405020304" pitchFamily="18" charset="0"/>
                <a:cs typeface="Times New Roman" panose="02020603050405020304" pitchFamily="18" charset="0"/>
              </a:rPr>
              <a:t>seems to be in some </a:t>
            </a:r>
            <a:br>
              <a:rPr lang="en-US" altLang="it-IT" sz="2800" dirty="0" smtClean="0">
                <a:solidFill>
                  <a:prstClr val="white"/>
                </a:solidFill>
                <a:latin typeface="Times New Roman" panose="02020603050405020304" pitchFamily="18" charset="0"/>
                <a:cs typeface="Times New Roman" panose="02020603050405020304" pitchFamily="18" charset="0"/>
              </a:rPr>
            </a:br>
            <a:r>
              <a:rPr lang="en-US" altLang="it-IT" sz="32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unknown &amp; exotic </a:t>
            </a:r>
            <a:r>
              <a:rPr lang="it-IT" altLang="it-IT" sz="32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sym typeface="Symbol" panose="05050102010706020507" pitchFamily="18" charset="2"/>
              </a:rPr>
              <a:t></a:t>
            </a:r>
            <a:r>
              <a:rPr lang="it-IT" altLang="it-IT" sz="32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dark</a:t>
            </a:r>
            <a:r>
              <a:rPr lang="it-IT" altLang="it-IT" sz="32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sym typeface="Symbol" panose="05050102010706020507" pitchFamily="18" charset="2"/>
              </a:rPr>
              <a:t></a:t>
            </a:r>
            <a:r>
              <a:rPr lang="it-IT" altLang="it-IT" sz="32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 </a:t>
            </a:r>
            <a:r>
              <a:rPr lang="it-IT" altLang="it-IT" sz="3200" dirty="0" err="1">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form</a:t>
            </a:r>
            <a:r>
              <a:rPr lang="it-IT" altLang="it-IT" sz="32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 </a:t>
            </a:r>
          </a:p>
          <a:p>
            <a:pPr>
              <a:defRPr/>
            </a:pPr>
            <a:endParaRPr lang="en-US" altLang="it-IT" sz="1400" dirty="0" smtClean="0">
              <a:solidFill>
                <a:prstClr val="white"/>
              </a:solidFill>
              <a:latin typeface="Times New Roman" panose="02020603050405020304" pitchFamily="18" charset="0"/>
              <a:cs typeface="Times New Roman" panose="02020603050405020304" pitchFamily="18" charset="0"/>
            </a:endParaRPr>
          </a:p>
          <a:p>
            <a:pPr marL="363538" indent="-363538">
              <a:buFont typeface="Arial" panose="020B0604020202020204" pitchFamily="34" charset="0"/>
              <a:buChar char="•"/>
              <a:defRPr/>
            </a:pPr>
            <a:r>
              <a:rPr lang="en-US" altLang="it-IT" sz="2800" dirty="0" smtClean="0">
                <a:solidFill>
                  <a:prstClr val="white"/>
                </a:solidFill>
                <a:latin typeface="Times New Roman" panose="02020603050405020304" pitchFamily="18" charset="0"/>
                <a:cs typeface="Times New Roman" panose="02020603050405020304" pitchFamily="18" charset="0"/>
              </a:rPr>
              <a:t>(we believe) it is the gravitational glue holding together galaxies &amp; clusters, and </a:t>
            </a:r>
          </a:p>
          <a:p>
            <a:pPr marL="363538" indent="-363538">
              <a:buFont typeface="Arial" panose="020B0604020202020204" pitchFamily="34" charset="0"/>
              <a:buChar char="•"/>
              <a:defRPr/>
            </a:pPr>
            <a:endParaRPr lang="en-US" altLang="it-IT" sz="1600" dirty="0" smtClean="0">
              <a:solidFill>
                <a:prstClr val="white"/>
              </a:solidFill>
              <a:latin typeface="Times New Roman" panose="02020603050405020304" pitchFamily="18" charset="0"/>
              <a:cs typeface="Times New Roman" panose="02020603050405020304" pitchFamily="18" charset="0"/>
            </a:endParaRPr>
          </a:p>
          <a:p>
            <a:pPr marL="363538" indent="-363538">
              <a:buFont typeface="Arial" panose="020B0604020202020204" pitchFamily="34" charset="0"/>
              <a:buChar char="•"/>
              <a:defRPr/>
            </a:pPr>
            <a:r>
              <a:rPr lang="en-US" altLang="it-IT" sz="2800" dirty="0" smtClean="0">
                <a:solidFill>
                  <a:prstClr val="white"/>
                </a:solidFill>
                <a:latin typeface="Times New Roman" panose="02020603050405020304" pitchFamily="18" charset="0"/>
                <a:cs typeface="Times New Roman" panose="02020603050405020304" pitchFamily="18" charset="0"/>
              </a:rPr>
              <a:t>it plays a key role in the history &amp; fate of the </a:t>
            </a:r>
            <a:r>
              <a:rPr lang="it-IT" altLang="it-IT" sz="2800" dirty="0" err="1" smtClean="0">
                <a:solidFill>
                  <a:prstClr val="white"/>
                </a:solidFill>
                <a:latin typeface="Times New Roman" panose="02020603050405020304" pitchFamily="18" charset="0"/>
                <a:cs typeface="Times New Roman" panose="02020603050405020304" pitchFamily="18" charset="0"/>
              </a:rPr>
              <a:t>universe</a:t>
            </a:r>
            <a:r>
              <a:rPr lang="en-US" altLang="it-IT" sz="2800" dirty="0" smtClean="0">
                <a:solidFill>
                  <a:prstClr val="white"/>
                </a:solidFill>
                <a:latin typeface="Times New Roman" panose="02020603050405020304" pitchFamily="18" charset="0"/>
                <a:cs typeface="Times New Roman" panose="02020603050405020304" pitchFamily="18" charset="0"/>
              </a:rPr>
              <a:t> </a:t>
            </a:r>
          </a:p>
          <a:p>
            <a:pPr>
              <a:defRPr/>
            </a:pPr>
            <a:endParaRPr lang="en-US" altLang="it-IT" sz="2800" dirty="0" smtClean="0">
              <a:solidFill>
                <a:prstClr val="white"/>
              </a:solidFill>
              <a:latin typeface="Times New Roman" panose="02020603050405020304" pitchFamily="18" charset="0"/>
              <a:cs typeface="Times New Roman" panose="02020603050405020304" pitchFamily="18" charset="0"/>
            </a:endParaRPr>
          </a:p>
          <a:p>
            <a:pPr>
              <a:defRPr/>
            </a:pPr>
            <a:r>
              <a:rPr lang="en-US" altLang="it-IT" sz="2800" dirty="0" smtClean="0">
                <a:solidFill>
                  <a:prstClr val="white"/>
                </a:solidFill>
                <a:latin typeface="Times New Roman" panose="02020603050405020304" pitchFamily="18" charset="0"/>
                <a:cs typeface="Times New Roman" panose="02020603050405020304" pitchFamily="18" charset="0"/>
              </a:rPr>
              <a:t>       </a:t>
            </a:r>
            <a:r>
              <a:rPr lang="en-US" altLang="it-IT" sz="3200" dirty="0" smtClean="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Yet this </a:t>
            </a:r>
            <a:r>
              <a:rPr lang="en-US" altLang="it-IT" sz="32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matter</a:t>
            </a:r>
            <a:r>
              <a:rPr lang="en-US" altLang="it-IT" sz="3200" dirty="0" smtClean="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 has not been directly detected </a:t>
            </a:r>
            <a:endParaRPr lang="en-US" altLang="it-IT" sz="2800" dirty="0" smtClean="0">
              <a:solidFill>
                <a:srgbClr val="FFC000"/>
              </a:solidFill>
              <a:latin typeface="Times New Roman" panose="02020603050405020304" pitchFamily="18" charset="0"/>
              <a:cs typeface="Times New Roman" panose="02020603050405020304" pitchFamily="18" charset="0"/>
            </a:endParaRPr>
          </a:p>
          <a:p>
            <a:pPr algn="ctr">
              <a:defRPr/>
            </a:pPr>
            <a:r>
              <a:rPr lang="en-US" altLang="it-IT" sz="2800" dirty="0" smtClean="0">
                <a:solidFill>
                  <a:prstClr val="white"/>
                </a:solidFill>
                <a:latin typeface="Times New Roman" panose="02020603050405020304" pitchFamily="18" charset="0"/>
                <a:cs typeface="Times New Roman" panose="02020603050405020304" pitchFamily="18" charset="0"/>
              </a:rPr>
              <a:t/>
            </a:r>
            <a:br>
              <a:rPr lang="en-US" altLang="it-IT" sz="2800" dirty="0" smtClean="0">
                <a:solidFill>
                  <a:prstClr val="white"/>
                </a:solidFill>
                <a:latin typeface="Times New Roman" panose="02020603050405020304" pitchFamily="18" charset="0"/>
                <a:cs typeface="Times New Roman" panose="02020603050405020304" pitchFamily="18" charset="0"/>
              </a:rPr>
            </a:br>
            <a:r>
              <a:rPr lang="en-US" altLang="it-IT" sz="2800" dirty="0" smtClean="0">
                <a:solidFill>
                  <a:prstClr val="white"/>
                </a:solidFill>
                <a:latin typeface="Times New Roman" panose="02020603050405020304" pitchFamily="18" charset="0"/>
                <a:cs typeface="Times New Roman" panose="02020603050405020304" pitchFamily="18" charset="0"/>
              </a:rPr>
              <a:t>The most important dark matter ingredients, </a:t>
            </a:r>
            <a:br>
              <a:rPr lang="en-US" altLang="it-IT" sz="2800" dirty="0" smtClean="0">
                <a:solidFill>
                  <a:prstClr val="white"/>
                </a:solidFill>
                <a:latin typeface="Times New Roman" panose="02020603050405020304" pitchFamily="18" charset="0"/>
                <a:cs typeface="Times New Roman" panose="02020603050405020304" pitchFamily="18" charset="0"/>
              </a:rPr>
            </a:br>
            <a:r>
              <a:rPr lang="en-US" altLang="it-IT" sz="2800" dirty="0" smtClean="0">
                <a:solidFill>
                  <a:prstClr val="white"/>
                </a:solidFill>
                <a:latin typeface="Times New Roman" panose="02020603050405020304" pitchFamily="18" charset="0"/>
                <a:cs typeface="Times New Roman" panose="02020603050405020304" pitchFamily="18" charset="0"/>
              </a:rPr>
              <a:t>in terms of detection efforts, are:</a:t>
            </a:r>
            <a:br>
              <a:rPr lang="en-US" altLang="it-IT" sz="2800" dirty="0" smtClean="0">
                <a:solidFill>
                  <a:prstClr val="white"/>
                </a:solidFill>
                <a:latin typeface="Times New Roman" panose="02020603050405020304" pitchFamily="18" charset="0"/>
                <a:cs typeface="Times New Roman" panose="02020603050405020304" pitchFamily="18" charset="0"/>
              </a:rPr>
            </a:br>
            <a:r>
              <a:rPr lang="en-US" altLang="it-IT" sz="2800" dirty="0" smtClean="0">
                <a:solidFill>
                  <a:prstClr val="white"/>
                </a:solidFill>
                <a:latin typeface="Times New Roman" panose="02020603050405020304" pitchFamily="18" charset="0"/>
                <a:cs typeface="Times New Roman" panose="02020603050405020304" pitchFamily="18" charset="0"/>
              </a:rPr>
              <a:t>neutrinos, WIMPs, MACHOs, and </a:t>
            </a:r>
            <a:r>
              <a:rPr lang="en-US" altLang="it-IT" sz="2800" dirty="0" err="1" smtClean="0">
                <a:solidFill>
                  <a:prstClr val="white"/>
                </a:solidFill>
                <a:latin typeface="Times New Roman" panose="02020603050405020304" pitchFamily="18" charset="0"/>
                <a:cs typeface="Times New Roman" panose="02020603050405020304" pitchFamily="18" charset="0"/>
              </a:rPr>
              <a:t>axions</a:t>
            </a:r>
            <a:r>
              <a:rPr lang="en-US" altLang="it-IT" sz="2800" dirty="0" smtClean="0">
                <a:solidFill>
                  <a:prstClr val="white"/>
                </a:solidFill>
                <a:latin typeface="Times New Roman" panose="02020603050405020304" pitchFamily="18" charset="0"/>
                <a:cs typeface="Times New Roman" panose="02020603050405020304" pitchFamily="18" charset="0"/>
              </a:rPr>
              <a:t>.</a:t>
            </a:r>
          </a:p>
        </p:txBody>
      </p:sp>
      <p:sp>
        <p:nvSpPr>
          <p:cNvPr id="61443" name="CasellaDiTesto 3"/>
          <p:cNvSpPr txBox="1">
            <a:spLocks noChangeArrowheads="1"/>
          </p:cNvSpPr>
          <p:nvPr/>
        </p:nvSpPr>
        <p:spPr bwMode="auto">
          <a:xfrm>
            <a:off x="250825" y="198438"/>
            <a:ext cx="8713788" cy="646112"/>
          </a:xfrm>
          <a:prstGeom prst="rect">
            <a:avLst/>
          </a:prstGeom>
          <a:solidFill>
            <a:schemeClr val="bg1">
              <a:lumMod val="50000"/>
            </a:schemeClr>
          </a:solidFill>
          <a:ln w="9525">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it-IT" sz="3600" dirty="0" smtClean="0">
                <a:solidFill>
                  <a:prstClr val="white"/>
                </a:solidFill>
                <a:latin typeface="Times New Roman" panose="02020603050405020304" pitchFamily="18" charset="0"/>
                <a:cs typeface="Times New Roman" panose="02020603050405020304" pitchFamily="18" charset="0"/>
              </a:rPr>
              <a:t>Just the matter which is dark</a:t>
            </a:r>
          </a:p>
        </p:txBody>
      </p:sp>
    </p:spTree>
    <p:extLst>
      <p:ext uri="{BB962C8B-B14F-4D97-AF65-F5344CB8AC3E}">
        <p14:creationId xmlns:p14="http://schemas.microsoft.com/office/powerpoint/2010/main" val="13329671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linked2leadership.com/wp-content/uploads/2014/12/im-the-boss.png"/>
          <p:cNvPicPr>
            <a:picLocks noChangeAspect="1" noChangeArrowheads="1"/>
          </p:cNvPicPr>
          <p:nvPr/>
        </p:nvPicPr>
        <p:blipFill>
          <a:blip r:embed="rId2">
            <a:extLst>
              <a:ext uri="{28A0092B-C50C-407E-A947-70E740481C1C}">
                <a14:useLocalDpi xmlns:a14="http://schemas.microsoft.com/office/drawing/2010/main" val="0"/>
              </a:ext>
            </a:extLst>
          </a:blip>
          <a:srcRect b="99760"/>
          <a:stretch>
            <a:fillRect/>
          </a:stretch>
        </p:blipFill>
        <p:spPr bwMode="auto">
          <a:xfrm>
            <a:off x="1588" y="0"/>
            <a:ext cx="9142412" cy="6858000"/>
          </a:xfrm>
          <a:prstGeom prst="rect">
            <a:avLst/>
          </a:prstGeom>
          <a:solidFill>
            <a:schemeClr val="bg1">
              <a:lumMod val="95000"/>
            </a:schemeClr>
          </a:solidFill>
          <a:ln>
            <a:noFill/>
          </a:ln>
          <a:extLst/>
        </p:spPr>
      </p:pic>
      <p:pic>
        <p:nvPicPr>
          <p:cNvPr id="142339"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196975"/>
            <a:ext cx="3608387"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umetto 3 7"/>
          <p:cNvSpPr/>
          <p:nvPr/>
        </p:nvSpPr>
        <p:spPr>
          <a:xfrm>
            <a:off x="1331913" y="982663"/>
            <a:ext cx="4252912" cy="2736850"/>
          </a:xfrm>
          <a:prstGeom prst="wedgeEllipseCallout">
            <a:avLst>
              <a:gd name="adj1" fmla="val -22047"/>
              <a:gd name="adj2" fmla="val 72511"/>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sp>
        <p:nvSpPr>
          <p:cNvPr id="142341" name="Rettangolo 8"/>
          <p:cNvSpPr>
            <a:spLocks noChangeArrowheads="1"/>
          </p:cNvSpPr>
          <p:nvPr/>
        </p:nvSpPr>
        <p:spPr bwMode="auto">
          <a:xfrm>
            <a:off x="1331913" y="1430338"/>
            <a:ext cx="41052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2800">
                <a:solidFill>
                  <a:srgbClr val="000000"/>
                </a:solidFill>
                <a:latin typeface="Times New Roman" panose="02020603050405020304" pitchFamily="18" charset="0"/>
                <a:cs typeface="Times New Roman" panose="02020603050405020304" pitchFamily="18" charset="0"/>
              </a:rPr>
              <a:t>… are you coming with </a:t>
            </a:r>
            <a:br>
              <a:rPr lang="en-US" altLang="it-IT" sz="2800">
                <a:solidFill>
                  <a:srgbClr val="000000"/>
                </a:solidFill>
                <a:latin typeface="Times New Roman" panose="02020603050405020304" pitchFamily="18" charset="0"/>
                <a:cs typeface="Times New Roman" panose="02020603050405020304" pitchFamily="18" charset="0"/>
              </a:rPr>
            </a:br>
            <a:r>
              <a:rPr lang="en-US" altLang="it-IT" sz="2800">
                <a:solidFill>
                  <a:srgbClr val="000000"/>
                </a:solidFill>
                <a:latin typeface="Times New Roman" panose="02020603050405020304" pitchFamily="18" charset="0"/>
                <a:cs typeface="Times New Roman" panose="02020603050405020304" pitchFamily="18" charset="0"/>
              </a:rPr>
              <a:t>the solution of a problem or are you yourself part </a:t>
            </a:r>
          </a:p>
          <a:p>
            <a:pPr algn="ctr">
              <a:spcBef>
                <a:spcPct val="0"/>
              </a:spcBef>
              <a:buFontTx/>
              <a:buNone/>
            </a:pPr>
            <a:r>
              <a:rPr lang="en-US" altLang="it-IT" sz="2800">
                <a:solidFill>
                  <a:srgbClr val="000000"/>
                </a:solidFill>
                <a:latin typeface="Times New Roman" panose="02020603050405020304" pitchFamily="18" charset="0"/>
                <a:cs typeface="Times New Roman" panose="02020603050405020304" pitchFamily="18" charset="0"/>
              </a:rPr>
              <a:t>of a problem … ?</a:t>
            </a:r>
          </a:p>
        </p:txBody>
      </p:sp>
      <p:pic>
        <p:nvPicPr>
          <p:cNvPr id="142342" name="Picture 2" descr="http://linked2leadership.com/wp-content/uploads/2014/12/im-the-bos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479800"/>
            <a:ext cx="9140825"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p:cNvSpPr txBox="1"/>
          <p:nvPr/>
        </p:nvSpPr>
        <p:spPr>
          <a:xfrm>
            <a:off x="179388" y="116632"/>
            <a:ext cx="8713787" cy="646113"/>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600" dirty="0" smtClean="0">
                <a:latin typeface="Times New Roman" pitchFamily="18" charset="0"/>
                <a:cs typeface="Times New Roman" pitchFamily="18" charset="0"/>
              </a:rPr>
              <a:t>Dark Matter </a:t>
            </a:r>
            <a:r>
              <a:rPr lang="en-US" sz="3600" dirty="0">
                <a:latin typeface="Times New Roman" pitchFamily="18" charset="0"/>
                <a:cs typeface="Times New Roman" pitchFamily="18" charset="0"/>
              </a:rPr>
              <a:t>as a life-vest for cosmologists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288" y="1341438"/>
            <a:ext cx="8064500" cy="4401205"/>
          </a:xfrm>
          <a:prstGeom prst="rect">
            <a:avLst/>
          </a:prstGeom>
        </p:spPr>
        <p:txBody>
          <a:bodyPr>
            <a:spAutoFit/>
          </a:bodyPr>
          <a:lstStyle/>
          <a:p>
            <a:pPr>
              <a:defRPr/>
            </a:pPr>
            <a:r>
              <a:rPr lang="en-US" sz="2800" dirty="0">
                <a:solidFill>
                  <a:srgbClr val="000000"/>
                </a:solidFill>
                <a:latin typeface="Times New Roman" panose="02020603050405020304" pitchFamily="18" charset="0"/>
                <a:cs typeface="Times New Roman" panose="02020603050405020304" pitchFamily="18" charset="0"/>
              </a:rPr>
              <a:t>Cosmic shear is the distortion of the shapes of background galaxies due to the bending of light by the potentials associated with large-scale structure.</a:t>
            </a:r>
          </a:p>
          <a:p>
            <a:pPr>
              <a:defRPr/>
            </a:pPr>
            <a:endParaRPr lang="en-US" sz="2800" dirty="0">
              <a:solidFill>
                <a:srgbClr val="000000"/>
              </a:solidFill>
              <a:latin typeface="Times New Roman" panose="02020603050405020304" pitchFamily="18" charset="0"/>
              <a:cs typeface="Times New Roman" panose="02020603050405020304" pitchFamily="18" charset="0"/>
            </a:endParaRPr>
          </a:p>
          <a:p>
            <a:pPr marL="363538" indent="-363538">
              <a:defRPr/>
            </a:pPr>
            <a:r>
              <a:rPr lang="en-US" sz="2800" dirty="0">
                <a:solidFill>
                  <a:srgbClr val="000000"/>
                </a:solidFill>
                <a:latin typeface="Times New Roman" panose="02020603050405020304" pitchFamily="18" charset="0"/>
                <a:cs typeface="Times New Roman" panose="02020603050405020304" pitchFamily="18" charset="0"/>
              </a:rPr>
              <a:t>• 	For sources at </a:t>
            </a:r>
            <a:r>
              <a:rPr lang="en-US" sz="2800" i="1" dirty="0" err="1">
                <a:solidFill>
                  <a:srgbClr val="000000"/>
                </a:solidFill>
                <a:latin typeface="Times New Roman" panose="02020603050405020304" pitchFamily="18" charset="0"/>
                <a:cs typeface="Times New Roman" panose="02020603050405020304" pitchFamily="18" charset="0"/>
              </a:rPr>
              <a:t>z</a:t>
            </a:r>
            <a:r>
              <a:rPr lang="en-US" sz="2800" baseline="-25000" dirty="0" err="1">
                <a:solidFill>
                  <a:srgbClr val="000000"/>
                </a:solidFill>
                <a:latin typeface="Times New Roman" panose="02020603050405020304" pitchFamily="18" charset="0"/>
                <a:cs typeface="Times New Roman" panose="02020603050405020304" pitchFamily="18" charset="0"/>
              </a:rPr>
              <a:t>s</a:t>
            </a:r>
            <a:r>
              <a:rPr lang="en-US" sz="2800" baseline="-25000" dirty="0">
                <a:solidFill>
                  <a:srgbClr val="000000"/>
                </a:solidFill>
                <a:latin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 1 and structure at 0.1 &lt; </a:t>
            </a:r>
            <a:r>
              <a:rPr lang="en-US" sz="2800" i="1" dirty="0">
                <a:solidFill>
                  <a:srgbClr val="000000"/>
                </a:solidFill>
                <a:latin typeface="Times New Roman" panose="02020603050405020304" pitchFamily="18" charset="0"/>
                <a:cs typeface="Times New Roman" panose="02020603050405020304" pitchFamily="18" charset="0"/>
              </a:rPr>
              <a:t>z</a:t>
            </a:r>
            <a:r>
              <a:rPr lang="en-US" sz="2800" dirty="0">
                <a:solidFill>
                  <a:srgbClr val="000000"/>
                </a:solidFill>
                <a:latin typeface="Times New Roman" panose="02020603050405020304" pitchFamily="18" charset="0"/>
                <a:cs typeface="Times New Roman" panose="02020603050405020304" pitchFamily="18" charset="0"/>
              </a:rPr>
              <a:t> &lt; 1, it is a percent level effect which can only be detected statistically.</a:t>
            </a:r>
          </a:p>
          <a:p>
            <a:pPr marL="363538" indent="-363538">
              <a:defRPr/>
            </a:pPr>
            <a:endParaRPr lang="en-US" sz="1400" dirty="0">
              <a:solidFill>
                <a:srgbClr val="000000"/>
              </a:solidFill>
              <a:latin typeface="Times New Roman" panose="02020603050405020304" pitchFamily="18" charset="0"/>
              <a:cs typeface="Times New Roman" panose="02020603050405020304" pitchFamily="18" charset="0"/>
            </a:endParaRPr>
          </a:p>
          <a:p>
            <a:pPr marL="363538" indent="-363538">
              <a:defRPr/>
            </a:pPr>
            <a:r>
              <a:rPr lang="en-US" sz="2800" dirty="0">
                <a:solidFill>
                  <a:srgbClr val="000000"/>
                </a:solidFill>
                <a:latin typeface="Times New Roman" panose="02020603050405020304" pitchFamily="18" charset="0"/>
                <a:cs typeface="Times New Roman" panose="02020603050405020304" pitchFamily="18" charset="0"/>
              </a:rPr>
              <a:t>• 	Theoretically clean.</a:t>
            </a:r>
          </a:p>
          <a:p>
            <a:pPr marL="363538" indent="-363538">
              <a:defRPr/>
            </a:pPr>
            <a:endParaRPr lang="en-US" sz="1400" dirty="0">
              <a:solidFill>
                <a:srgbClr val="000000"/>
              </a:solidFill>
              <a:latin typeface="Times New Roman" panose="02020603050405020304" pitchFamily="18" charset="0"/>
              <a:cs typeface="Times New Roman" panose="02020603050405020304" pitchFamily="18" charset="0"/>
            </a:endParaRPr>
          </a:p>
          <a:p>
            <a:pPr marL="363538" indent="-363538">
              <a:defRPr/>
            </a:pPr>
            <a:r>
              <a:rPr lang="en-US" sz="2800" dirty="0">
                <a:solidFill>
                  <a:srgbClr val="000000"/>
                </a:solidFill>
                <a:latin typeface="Times New Roman" panose="02020603050405020304" pitchFamily="18" charset="0"/>
                <a:cs typeface="Times New Roman" panose="02020603050405020304" pitchFamily="18" charset="0"/>
              </a:rPr>
              <a:t>• 	Observationally tractable.</a:t>
            </a:r>
            <a:endParaRPr lang="it-IT" sz="2800" dirty="0">
              <a:solidFill>
                <a:srgbClr val="000000"/>
              </a:solidFill>
              <a:latin typeface="Times New Roman" panose="02020603050405020304" pitchFamily="18" charset="0"/>
              <a:cs typeface="Times New Roman" panose="02020603050405020304" pitchFamily="18" charset="0"/>
            </a:endParaRPr>
          </a:p>
        </p:txBody>
      </p:sp>
      <p:sp>
        <p:nvSpPr>
          <p:cNvPr id="4" name="Rettangolo 3"/>
          <p:cNvSpPr/>
          <p:nvPr/>
        </p:nvSpPr>
        <p:spPr>
          <a:xfrm>
            <a:off x="179388" y="116632"/>
            <a:ext cx="8713787" cy="646113"/>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600" dirty="0" smtClean="0">
                <a:solidFill>
                  <a:srgbClr val="000000"/>
                </a:solidFill>
                <a:latin typeface="Times New Roman" pitchFamily="18" charset="0"/>
                <a:cs typeface="Times New Roman" pitchFamily="18" charset="0"/>
              </a:rPr>
              <a:t>Dark Matter </a:t>
            </a:r>
            <a:r>
              <a:rPr lang="en-US" sz="3600" dirty="0">
                <a:solidFill>
                  <a:srgbClr val="000000"/>
                </a:solidFill>
                <a:latin typeface="Times New Roman" pitchFamily="18" charset="0"/>
                <a:cs typeface="Times New Roman" pitchFamily="18" charset="0"/>
              </a:rPr>
              <a:t>mapped by gravitational lensing</a:t>
            </a:r>
            <a:endParaRPr lang="en-US" sz="2400"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Immagine 1"/>
          <p:cNvPicPr>
            <a:picLocks noChangeAspect="1"/>
          </p:cNvPicPr>
          <p:nvPr/>
        </p:nvPicPr>
        <p:blipFill>
          <a:blip r:embed="rId2">
            <a:extLst>
              <a:ext uri="{28A0092B-C50C-407E-A947-70E740481C1C}">
                <a14:useLocalDpi xmlns:a14="http://schemas.microsoft.com/office/drawing/2010/main" val="0"/>
              </a:ext>
            </a:extLst>
          </a:blip>
          <a:srcRect l="7385" t="13579" r="48894" b="21454"/>
          <a:stretch>
            <a:fillRect/>
          </a:stretch>
        </p:blipFill>
        <p:spPr bwMode="auto">
          <a:xfrm>
            <a:off x="1619250" y="858838"/>
            <a:ext cx="6985000" cy="583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179388" y="119063"/>
            <a:ext cx="8785225" cy="646112"/>
          </a:xfrm>
          <a:prstGeom prst="rect">
            <a:avLst/>
          </a:prstGeom>
          <a:solidFill>
            <a:schemeClr val="bg1">
              <a:lumMod val="95000"/>
            </a:schemeClr>
          </a:solidFill>
          <a:ln>
            <a:solidFill>
              <a:schemeClr val="tx1"/>
            </a:solidFill>
          </a:ln>
        </p:spPr>
        <p:txBody>
          <a:bodyPr>
            <a:spAutoFit/>
          </a:bodyPr>
          <a:lstStyle/>
          <a:p>
            <a:pPr algn="ctr">
              <a:defRPr/>
            </a:pPr>
            <a:r>
              <a:rPr lang="en-US" sz="3600" dirty="0">
                <a:solidFill>
                  <a:srgbClr val="000000"/>
                </a:solidFill>
                <a:latin typeface="Times New Roman" panose="02020603050405020304" pitchFamily="18" charset="0"/>
                <a:cs typeface="Times New Roman" panose="02020603050405020304" pitchFamily="18" charset="0"/>
              </a:rPr>
              <a:t>Dark Matter halo mass vs. stellar mass. </a:t>
            </a:r>
            <a:endParaRPr lang="it-IT" sz="3600" dirty="0">
              <a:solidFill>
                <a:srgbClr val="000000"/>
              </a:solidFill>
              <a:latin typeface="Times New Roman" panose="02020603050405020304" pitchFamily="18" charset="0"/>
              <a:cs typeface="Times New Roman" panose="02020603050405020304" pitchFamily="18" charset="0"/>
            </a:endParaRPr>
          </a:p>
        </p:txBody>
      </p:sp>
      <p:sp>
        <p:nvSpPr>
          <p:cNvPr id="145412" name="Rettangolo 6"/>
          <p:cNvSpPr>
            <a:spLocks noChangeArrowheads="1"/>
          </p:cNvSpPr>
          <p:nvPr/>
        </p:nvSpPr>
        <p:spPr bwMode="auto">
          <a:xfrm>
            <a:off x="4716463" y="4838700"/>
            <a:ext cx="309245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1800"/>
              <a:t>satellite fraction as</a:t>
            </a:r>
            <a:br>
              <a:rPr lang="en-US" altLang="it-IT" sz="1800"/>
            </a:br>
            <a:r>
              <a:rPr lang="en-US" altLang="it-IT" sz="1800"/>
              <a:t> a function of stellar mass </a:t>
            </a:r>
          </a:p>
        </p:txBody>
      </p:sp>
      <p:sp>
        <p:nvSpPr>
          <p:cNvPr id="9" name="Rettangolo 8"/>
          <p:cNvSpPr/>
          <p:nvPr/>
        </p:nvSpPr>
        <p:spPr>
          <a:xfrm>
            <a:off x="2652713" y="1216025"/>
            <a:ext cx="3532187" cy="12461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45414" name="Rettangolo 7"/>
          <p:cNvSpPr>
            <a:spLocks noChangeArrowheads="1"/>
          </p:cNvSpPr>
          <p:nvPr/>
        </p:nvSpPr>
        <p:spPr bwMode="auto">
          <a:xfrm>
            <a:off x="2484438" y="1152525"/>
            <a:ext cx="5130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2400">
                <a:sym typeface="Symbol" panose="05050102010706020507" pitchFamily="18" charset="2"/>
              </a:rPr>
              <a:t></a:t>
            </a:r>
            <a:r>
              <a:rPr lang="en-US" altLang="it-IT" sz="1800">
                <a:sym typeface="Symbol" panose="05050102010706020507" pitchFamily="18" charset="2"/>
              </a:rPr>
              <a:t>  </a:t>
            </a:r>
            <a:r>
              <a:rPr lang="en-US" altLang="it-IT" sz="1800" b="1">
                <a:solidFill>
                  <a:srgbClr val="FF0000"/>
                </a:solidFill>
              </a:rPr>
              <a:t>weak lensing </a:t>
            </a:r>
            <a:r>
              <a:rPr lang="en-US" altLang="it-IT" sz="1800"/>
              <a:t>estimates of the mean halo mass of central galaxies as a function of their stellar mass (Mandelbaum et al. 2006). </a:t>
            </a:r>
            <a:endParaRPr lang="it-IT" altLang="it-IT" sz="1800"/>
          </a:p>
        </p:txBody>
      </p:sp>
      <p:sp>
        <p:nvSpPr>
          <p:cNvPr id="145415" name="Rettangolo 5"/>
          <p:cNvSpPr>
            <a:spLocks noChangeArrowheads="1"/>
          </p:cNvSpPr>
          <p:nvPr/>
        </p:nvSpPr>
        <p:spPr bwMode="auto">
          <a:xfrm>
            <a:off x="2455863" y="2101850"/>
            <a:ext cx="4845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 typeface="Symbol" panose="05050102010706020507" pitchFamily="18" charset="2"/>
              <a:buChar char="D"/>
            </a:pPr>
            <a:r>
              <a:rPr lang="en-US" altLang="it-IT" sz="1800" b="1" dirty="0">
                <a:solidFill>
                  <a:srgbClr val="FF0000"/>
                </a:solidFill>
              </a:rPr>
              <a:t>mean halo masses </a:t>
            </a:r>
            <a:r>
              <a:rPr lang="en-US" altLang="it-IT" sz="1800" dirty="0"/>
              <a:t>as a function of central galaxy stellar mass derived from the stacked kinematics of satellite galaxies (More et al. 2009)</a:t>
            </a:r>
            <a:endParaRPr lang="it-IT" altLang="it-IT" sz="1800" dirty="0"/>
          </a:p>
        </p:txBody>
      </p:sp>
      <p:sp>
        <p:nvSpPr>
          <p:cNvPr id="145416" name="CasellaDiTesto 11"/>
          <p:cNvSpPr txBox="1">
            <a:spLocks noChangeArrowheads="1"/>
          </p:cNvSpPr>
          <p:nvPr/>
        </p:nvSpPr>
        <p:spPr bwMode="auto">
          <a:xfrm>
            <a:off x="1476450" y="6342063"/>
            <a:ext cx="23034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Stellar mass </a:t>
            </a:r>
            <a:r>
              <a:rPr lang="it-IT" altLang="it-IT" sz="2400" dirty="0">
                <a:solidFill>
                  <a:srgbClr val="FF0000"/>
                </a:solidFill>
                <a:sym typeface="Wingdings" panose="05000000000000000000" pitchFamily="2" charset="2"/>
              </a:rPr>
              <a:t></a:t>
            </a:r>
            <a:endParaRPr lang="it-IT" altLang="it-IT" sz="2400" dirty="0">
              <a:solidFill>
                <a:srgbClr val="FF0000"/>
              </a:solidFill>
            </a:endParaRPr>
          </a:p>
        </p:txBody>
      </p:sp>
      <p:sp>
        <p:nvSpPr>
          <p:cNvPr id="145417" name="CasellaDiTesto 12"/>
          <p:cNvSpPr txBox="1">
            <a:spLocks noChangeArrowheads="1"/>
          </p:cNvSpPr>
          <p:nvPr/>
        </p:nvSpPr>
        <p:spPr bwMode="auto">
          <a:xfrm rot="-5400000">
            <a:off x="1663" y="4895384"/>
            <a:ext cx="27352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DM </a:t>
            </a:r>
            <a:r>
              <a:rPr lang="it-IT" altLang="it-IT" sz="2800" dirty="0" err="1">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halo</a:t>
            </a:r>
            <a:r>
              <a:rPr lang="it-IT" altLang="it-IT" sz="28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 mass </a:t>
            </a:r>
            <a:r>
              <a:rPr lang="it-IT" altLang="it-IT" sz="2400" dirty="0">
                <a:solidFill>
                  <a:srgbClr val="FF0000"/>
                </a:solidFill>
                <a:sym typeface="Wingdings" panose="05000000000000000000" pitchFamily="2" charset="2"/>
              </a:rPr>
              <a:t></a:t>
            </a:r>
            <a:endParaRPr lang="it-IT" altLang="it-IT" sz="2400" dirty="0">
              <a:solidFill>
                <a:srgbClr val="FF0000"/>
              </a:solidFill>
            </a:endParaRPr>
          </a:p>
        </p:txBody>
      </p:sp>
      <p:cxnSp>
        <p:nvCxnSpPr>
          <p:cNvPr id="21" name="Connettore 1 20"/>
          <p:cNvCxnSpPr/>
          <p:nvPr/>
        </p:nvCxnSpPr>
        <p:spPr>
          <a:xfrm flipV="1">
            <a:off x="2417763" y="3644900"/>
            <a:ext cx="5391150" cy="17700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http://chandra.harvard.edu/photo/2006/1e0657/1e0657.jpg"/>
          <p:cNvPicPr>
            <a:picLocks noChangeAspect="1" noChangeArrowheads="1"/>
          </p:cNvPicPr>
          <p:nvPr/>
        </p:nvPicPr>
        <p:blipFill>
          <a:blip r:embed="rId2"/>
          <a:srcRect r="3320"/>
          <a:stretch>
            <a:fillRect/>
          </a:stretch>
        </p:blipFill>
        <p:spPr bwMode="auto">
          <a:xfrm>
            <a:off x="0" y="0"/>
            <a:ext cx="9180513" cy="6858000"/>
          </a:xfrm>
          <a:prstGeom prst="rect">
            <a:avLst/>
          </a:prstGeom>
          <a:solidFill>
            <a:schemeClr val="tx1">
              <a:lumMod val="85000"/>
              <a:lumOff val="15000"/>
            </a:schemeClr>
          </a:solidFill>
          <a:ln w="9525">
            <a:solidFill>
              <a:srgbClr val="000000"/>
            </a:solidFill>
            <a:miter lim="800000"/>
            <a:headEnd/>
            <a:tailEnd/>
          </a:ln>
        </p:spPr>
      </p:pic>
      <p:sp>
        <p:nvSpPr>
          <p:cNvPr id="146435" name="Rettangolo 1"/>
          <p:cNvSpPr>
            <a:spLocks noChangeArrowheads="1"/>
          </p:cNvSpPr>
          <p:nvPr/>
        </p:nvSpPr>
        <p:spPr bwMode="auto">
          <a:xfrm>
            <a:off x="2843213" y="6362700"/>
            <a:ext cx="6561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2400">
                <a:solidFill>
                  <a:schemeClr val="bg1"/>
                </a:solidFill>
                <a:latin typeface="Times New Roman" panose="02020603050405020304" pitchFamily="18" charset="0"/>
                <a:cs typeface="Times New Roman" panose="02020603050405020304" pitchFamily="18" charset="0"/>
              </a:rPr>
              <a:t>“B</a:t>
            </a:r>
            <a:r>
              <a:rPr lang="en-US" altLang="it-IT" sz="2400" i="1">
                <a:solidFill>
                  <a:schemeClr val="bg1"/>
                </a:solidFill>
                <a:latin typeface="Times New Roman" panose="02020603050405020304" pitchFamily="18" charset="0"/>
                <a:cs typeface="Times New Roman" panose="02020603050405020304" pitchFamily="18" charset="0"/>
              </a:rPr>
              <a:t>ullet cluster</a:t>
            </a:r>
            <a:r>
              <a:rPr lang="en-US" altLang="it-IT" sz="2400">
                <a:solidFill>
                  <a:schemeClr val="bg1"/>
                </a:solidFill>
                <a:latin typeface="Times New Roman" panose="02020603050405020304" pitchFamily="18" charset="0"/>
                <a:cs typeface="Times New Roman" panose="02020603050405020304" pitchFamily="18" charset="0"/>
              </a:rPr>
              <a:t>” 1E 0657-56: composite image</a:t>
            </a:r>
            <a:endParaRPr lang="it-IT" altLang="it-IT" sz="2400">
              <a:solidFill>
                <a:schemeClr val="bg1"/>
              </a:solidFill>
              <a:latin typeface="Times New Roman" panose="02020603050405020304" pitchFamily="18" charset="0"/>
              <a:cs typeface="Times New Roman" panose="02020603050405020304" pitchFamily="18" charset="0"/>
            </a:endParaRPr>
          </a:p>
        </p:txBody>
      </p:sp>
      <p:sp>
        <p:nvSpPr>
          <p:cNvPr id="5" name="CasellaDiTesto 4"/>
          <p:cNvSpPr txBox="1"/>
          <p:nvPr/>
        </p:nvSpPr>
        <p:spPr>
          <a:xfrm>
            <a:off x="179388" y="115888"/>
            <a:ext cx="8785225" cy="647700"/>
          </a:xfrm>
          <a:prstGeom prst="rect">
            <a:avLst/>
          </a:prstGeom>
          <a:solidFill>
            <a:schemeClr val="bg1">
              <a:lumMod val="50000"/>
            </a:schemeClr>
          </a:solidFill>
          <a:ln>
            <a:solidFill>
              <a:schemeClr val="bg1"/>
            </a:solidFill>
          </a:ln>
        </p:spPr>
        <p:txBody>
          <a:bodyPr>
            <a:spAutoFit/>
          </a:bodyPr>
          <a:lstStyle/>
          <a:p>
            <a:pPr algn="ctr">
              <a:defRPr/>
            </a:pPr>
            <a:r>
              <a:rPr lang="en-US" sz="3600" dirty="0">
                <a:solidFill>
                  <a:schemeClr val="bg1"/>
                </a:solidFill>
                <a:latin typeface="Times New Roman" panose="02020603050405020304" pitchFamily="18" charset="0"/>
                <a:cs typeface="Times New Roman" panose="02020603050405020304" pitchFamily="18" charset="0"/>
              </a:rPr>
              <a:t>DM evidence: the smoking gun</a:t>
            </a:r>
          </a:p>
        </p:txBody>
      </p:sp>
      <p:pic>
        <p:nvPicPr>
          <p:cNvPr id="146437" name="Picture 2" descr="http://i.crackedcdn.com/phpimages/article/7/0/1/185701_v1.jpg"/>
          <p:cNvPicPr>
            <a:picLocks noChangeAspect="1" noChangeArrowheads="1"/>
          </p:cNvPicPr>
          <p:nvPr/>
        </p:nvPicPr>
        <p:blipFill>
          <a:blip r:embed="rId3">
            <a:extLst>
              <a:ext uri="{28A0092B-C50C-407E-A947-70E740481C1C}">
                <a14:useLocalDpi xmlns:a14="http://schemas.microsoft.com/office/drawing/2010/main" val="0"/>
              </a:ext>
            </a:extLst>
          </a:blip>
          <a:srcRect l="16469"/>
          <a:stretch>
            <a:fillRect/>
          </a:stretch>
        </p:blipFill>
        <p:spPr bwMode="auto">
          <a:xfrm>
            <a:off x="-36513" y="4324577"/>
            <a:ext cx="3528393" cy="2533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ttp://chandra.harvard.edu/photo/2008/bullet/bullet_anti.jpg"/>
          <p:cNvPicPr>
            <a:picLocks noChangeAspect="1" noChangeArrowheads="1"/>
          </p:cNvPicPr>
          <p:nvPr/>
        </p:nvPicPr>
        <p:blipFill>
          <a:blip r:embed="rId2"/>
          <a:srcRect/>
          <a:stretch>
            <a:fillRect/>
          </a:stretch>
        </p:blipFill>
        <p:spPr bwMode="auto">
          <a:xfrm>
            <a:off x="-23813" y="0"/>
            <a:ext cx="9167813" cy="6858000"/>
          </a:xfrm>
          <a:prstGeom prst="rect">
            <a:avLst/>
          </a:prstGeom>
          <a:solidFill>
            <a:schemeClr val="tx1">
              <a:lumMod val="85000"/>
              <a:lumOff val="15000"/>
            </a:schemeClr>
          </a:solidFill>
          <a:ln w="9525">
            <a:solidFill>
              <a:srgbClr val="000000"/>
            </a:solidFill>
            <a:miter lim="800000"/>
            <a:headEnd/>
            <a:tailEnd/>
          </a:ln>
        </p:spPr>
      </p:pic>
      <p:sp>
        <p:nvSpPr>
          <p:cNvPr id="4" name="CasellaDiTesto 3"/>
          <p:cNvSpPr txBox="1"/>
          <p:nvPr/>
        </p:nvSpPr>
        <p:spPr>
          <a:xfrm>
            <a:off x="179388" y="115888"/>
            <a:ext cx="8785225" cy="647700"/>
          </a:xfrm>
          <a:prstGeom prst="rect">
            <a:avLst/>
          </a:prstGeom>
          <a:solidFill>
            <a:schemeClr val="bg1">
              <a:lumMod val="50000"/>
            </a:schemeClr>
          </a:solidFill>
          <a:ln>
            <a:solidFill>
              <a:schemeClr val="bg1"/>
            </a:solidFill>
          </a:ln>
        </p:spPr>
        <p:txBody>
          <a:bodyPr>
            <a:spAutoFit/>
          </a:bodyPr>
          <a:lstStyle/>
          <a:p>
            <a:pPr algn="ctr">
              <a:defRPr/>
            </a:pPr>
            <a:r>
              <a:rPr lang="en-US" sz="3600" dirty="0">
                <a:solidFill>
                  <a:schemeClr val="bg1"/>
                </a:solidFill>
                <a:latin typeface="Times New Roman" panose="02020603050405020304" pitchFamily="18" charset="0"/>
                <a:cs typeface="Times New Roman" panose="02020603050405020304" pitchFamily="18" charset="0"/>
              </a:rPr>
              <a:t>DM evidence: dissipation vs. indifference</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8482" name="Picture 2" descr="http://www.flickeringmyth.com/wp-content/uploads/2015/04/1521964.jpg"/>
          <p:cNvPicPr>
            <a:picLocks noChangeAspect="1" noChangeArrowheads="1"/>
          </p:cNvPicPr>
          <p:nvPr/>
        </p:nvPicPr>
        <p:blipFill>
          <a:blip r:embed="rId2">
            <a:extLst>
              <a:ext uri="{28A0092B-C50C-407E-A947-70E740481C1C}">
                <a14:useLocalDpi xmlns:a14="http://schemas.microsoft.com/office/drawing/2010/main" val="0"/>
              </a:ext>
            </a:extLst>
          </a:blip>
          <a:srcRect r="16360"/>
          <a:stretch>
            <a:fillRect/>
          </a:stretch>
        </p:blipFill>
        <p:spPr bwMode="auto">
          <a:xfrm>
            <a:off x="1619250" y="1206500"/>
            <a:ext cx="7524750" cy="562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179388" y="116632"/>
            <a:ext cx="8713787" cy="646112"/>
          </a:xfrm>
          <a:prstGeom prst="rect">
            <a:avLst/>
          </a:prstGeom>
          <a:solidFill>
            <a:schemeClr val="bg1">
              <a:lumMod val="50000"/>
            </a:schemeClr>
          </a:solidFill>
          <a:ln>
            <a:solidFill>
              <a:schemeClr val="bg1"/>
            </a:solidFill>
          </a:ln>
        </p:spPr>
        <p:txBody>
          <a:bodyPr>
            <a:spAutoFit/>
          </a:bodyPr>
          <a:lstStyle/>
          <a:p>
            <a:pPr algn="ctr">
              <a:defRPr/>
            </a:pPr>
            <a:r>
              <a:rPr lang="it-IT" sz="3600" dirty="0">
                <a:solidFill>
                  <a:schemeClr val="bg1"/>
                </a:solidFill>
                <a:latin typeface="Times New Roman" panose="02020603050405020304" pitchFamily="18" charset="0"/>
                <a:cs typeface="Times New Roman" panose="02020603050405020304" pitchFamily="18" charset="0"/>
              </a:rPr>
              <a:t>How dark </a:t>
            </a:r>
            <a:r>
              <a:rPr lang="it-IT" sz="3600" dirty="0" err="1">
                <a:solidFill>
                  <a:schemeClr val="bg1"/>
                </a:solidFill>
                <a:latin typeface="Times New Roman" panose="02020603050405020304" pitchFamily="18" charset="0"/>
                <a:cs typeface="Times New Roman" panose="02020603050405020304" pitchFamily="18" charset="0"/>
              </a:rPr>
              <a:t>is</a:t>
            </a:r>
            <a:r>
              <a:rPr lang="it-IT" sz="3600" dirty="0">
                <a:solidFill>
                  <a:schemeClr val="bg1"/>
                </a:solidFill>
                <a:latin typeface="Times New Roman" panose="02020603050405020304" pitchFamily="18" charset="0"/>
                <a:cs typeface="Times New Roman" panose="02020603050405020304" pitchFamily="18" charset="0"/>
              </a:rPr>
              <a:t> the </a:t>
            </a:r>
            <a:r>
              <a:rPr lang="it-IT" sz="3600" dirty="0" smtClean="0">
                <a:solidFill>
                  <a:schemeClr val="bg1"/>
                </a:solidFill>
                <a:latin typeface="Times New Roman" panose="02020603050405020304" pitchFamily="18" charset="0"/>
                <a:cs typeface="Times New Roman" panose="02020603050405020304" pitchFamily="18" charset="0"/>
              </a:rPr>
              <a:t>Dark </a:t>
            </a:r>
            <a:r>
              <a:rPr lang="it-IT" sz="3600" dirty="0">
                <a:solidFill>
                  <a:schemeClr val="bg1"/>
                </a:solidFill>
                <a:latin typeface="Times New Roman" panose="02020603050405020304" pitchFamily="18" charset="0"/>
                <a:cs typeface="Times New Roman" panose="02020603050405020304" pitchFamily="18" charset="0"/>
              </a:rPr>
              <a:t>M</a:t>
            </a:r>
            <a:r>
              <a:rPr lang="it-IT" sz="3600" dirty="0" smtClean="0">
                <a:solidFill>
                  <a:schemeClr val="bg1"/>
                </a:solidFill>
                <a:latin typeface="Times New Roman" panose="02020603050405020304" pitchFamily="18" charset="0"/>
                <a:cs typeface="Times New Roman" panose="02020603050405020304" pitchFamily="18" charset="0"/>
              </a:rPr>
              <a:t>atter</a:t>
            </a:r>
            <a:r>
              <a:rPr lang="it-IT" sz="3600" dirty="0">
                <a:solidFill>
                  <a:schemeClr val="bg1"/>
                </a:solidFill>
                <a:latin typeface="Times New Roman" panose="02020603050405020304" pitchFamily="18" charset="0"/>
                <a:cs typeface="Times New Roman" panose="02020603050405020304" pitchFamily="18" charset="0"/>
              </a:rPr>
              <a:t>?</a:t>
            </a:r>
          </a:p>
        </p:txBody>
      </p:sp>
      <p:sp>
        <p:nvSpPr>
          <p:cNvPr id="148484" name="CasellaDiTesto 2"/>
          <p:cNvSpPr txBox="1">
            <a:spLocks noChangeArrowheads="1"/>
          </p:cNvSpPr>
          <p:nvPr/>
        </p:nvSpPr>
        <p:spPr bwMode="auto">
          <a:xfrm>
            <a:off x="190500" y="1206500"/>
            <a:ext cx="38766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IT" altLang="it-IT" sz="3600" dirty="0" err="1">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Is</a:t>
            </a:r>
            <a:r>
              <a:rPr lang="it-IT" altLang="it-IT" sz="36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 the dark </a:t>
            </a:r>
            <a:r>
              <a:rPr lang="it-IT" altLang="it-IT" sz="3600" dirty="0" err="1">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matter</a:t>
            </a:r>
            <a:r>
              <a:rPr lang="it-IT" altLang="it-IT" sz="36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 </a:t>
            </a:r>
          </a:p>
          <a:p>
            <a:pPr>
              <a:spcBef>
                <a:spcPct val="0"/>
              </a:spcBef>
              <a:buFontTx/>
              <a:buNone/>
            </a:pPr>
            <a:r>
              <a:rPr lang="it-IT" altLang="it-IT" sz="36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self-</a:t>
            </a:r>
            <a:r>
              <a:rPr lang="it-IT" altLang="it-IT" sz="3600" dirty="0" err="1">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interacting</a:t>
            </a:r>
            <a:r>
              <a:rPr lang="it-IT" altLang="it-IT" sz="360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2" descr="http://blogs-images.forbes.com/ethansiegel/files/2015/04/heic1506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7788"/>
            <a:ext cx="9144000" cy="55102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Rettangolo 1"/>
          <p:cNvSpPr/>
          <p:nvPr/>
        </p:nvSpPr>
        <p:spPr>
          <a:xfrm>
            <a:off x="179388" y="260350"/>
            <a:ext cx="8713787" cy="646113"/>
          </a:xfrm>
          <a:prstGeom prst="rect">
            <a:avLst/>
          </a:prstGeom>
          <a:solidFill>
            <a:schemeClr val="bg1">
              <a:lumMod val="50000"/>
            </a:schemeClr>
          </a:solidFill>
          <a:ln>
            <a:solidFill>
              <a:schemeClr val="bg1"/>
            </a:solidFill>
          </a:ln>
        </p:spPr>
        <p:txBody>
          <a:bodyPr>
            <a:spAutoFit/>
          </a:bodyPr>
          <a:lstStyle/>
          <a:p>
            <a:pPr algn="ctr" eaLnBrk="1" hangingPunct="1">
              <a:defRPr/>
            </a:pPr>
            <a:r>
              <a:rPr lang="en-US" sz="3600" dirty="0">
                <a:solidFill>
                  <a:schemeClr val="bg1"/>
                </a:solidFill>
                <a:latin typeface="Times New Roman" pitchFamily="18" charset="0"/>
                <a:cs typeface="Times New Roman" pitchFamily="18" charset="0"/>
              </a:rPr>
              <a:t>Baryons mapping DM: no self-interaction</a:t>
            </a:r>
            <a:endParaRPr lang="en-US" sz="2400" dirty="0">
              <a:solidFill>
                <a:schemeClr val="bg1"/>
              </a:solidFill>
              <a:latin typeface="Times New Roman" pitchFamily="18" charset="0"/>
              <a:cs typeface="Times New Roman" pitchFamily="18" charset="0"/>
            </a:endParaRPr>
          </a:p>
        </p:txBody>
      </p:sp>
      <p:sp>
        <p:nvSpPr>
          <p:cNvPr id="3" name="CasellaDiTesto 2"/>
          <p:cNvSpPr txBox="1">
            <a:spLocks noChangeArrowheads="1"/>
          </p:cNvSpPr>
          <p:nvPr/>
        </p:nvSpPr>
        <p:spPr bwMode="auto">
          <a:xfrm rot="-1971339">
            <a:off x="1752600" y="2924175"/>
            <a:ext cx="5543550" cy="212248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it-IT" altLang="it-IT" sz="6600" b="1">
                <a:solidFill>
                  <a:srgbClr val="FF0000"/>
                </a:solidFill>
                <a:latin typeface="Times New Roman" panose="02020603050405020304" pitchFamily="18" charset="0"/>
                <a:cs typeface="Times New Roman" panose="02020603050405020304" pitchFamily="18" charset="0"/>
              </a:rPr>
              <a:t>Negligible </a:t>
            </a:r>
            <a:br>
              <a:rPr lang="it-IT" altLang="it-IT" sz="6600" b="1">
                <a:solidFill>
                  <a:srgbClr val="FF0000"/>
                </a:solidFill>
                <a:latin typeface="Times New Roman" panose="02020603050405020304" pitchFamily="18" charset="0"/>
                <a:cs typeface="Times New Roman" panose="02020603050405020304" pitchFamily="18" charset="0"/>
              </a:rPr>
            </a:br>
            <a:r>
              <a:rPr lang="it-IT" altLang="it-IT" sz="6600" b="1">
                <a:solidFill>
                  <a:srgbClr val="FF0000"/>
                </a:solidFill>
                <a:latin typeface="Times New Roman" panose="02020603050405020304" pitchFamily="18" charset="0"/>
                <a:cs typeface="Times New Roman" panose="02020603050405020304" pitchFamily="18" charset="0"/>
              </a:rPr>
              <a:t>cross-section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0530" name="Immagine 1"/>
          <p:cNvPicPr>
            <a:picLocks noChangeAspect="1"/>
          </p:cNvPicPr>
          <p:nvPr/>
        </p:nvPicPr>
        <p:blipFill rotWithShape="1">
          <a:blip r:embed="rId2">
            <a:extLst>
              <a:ext uri="{28A0092B-C50C-407E-A947-70E740481C1C}">
                <a14:useLocalDpi xmlns:a14="http://schemas.microsoft.com/office/drawing/2010/main" val="0"/>
              </a:ext>
            </a:extLst>
          </a:blip>
          <a:srcRect l="24595" r="12330"/>
          <a:stretch/>
        </p:blipFill>
        <p:spPr bwMode="auto">
          <a:xfrm>
            <a:off x="-1" y="908050"/>
            <a:ext cx="9144001" cy="593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Rettangolo 2"/>
          <p:cNvSpPr>
            <a:spLocks noChangeArrowheads="1"/>
          </p:cNvSpPr>
          <p:nvPr/>
        </p:nvSpPr>
        <p:spPr bwMode="auto">
          <a:xfrm>
            <a:off x="4572000" y="6381750"/>
            <a:ext cx="5000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2400">
                <a:solidFill>
                  <a:schemeClr val="bg1"/>
                </a:solidFill>
                <a:latin typeface="Times New Roman" panose="02020603050405020304" pitchFamily="18" charset="0"/>
                <a:cs typeface="Times New Roman" panose="02020603050405020304" pitchFamily="18" charset="0"/>
              </a:rPr>
              <a:t>Abell 3827, as taken by Hubble</a:t>
            </a:r>
            <a:endParaRPr lang="it-IT" altLang="it-IT" sz="2400">
              <a:solidFill>
                <a:schemeClr val="bg1"/>
              </a:solidFill>
              <a:latin typeface="Times New Roman" panose="02020603050405020304" pitchFamily="18" charset="0"/>
              <a:cs typeface="Times New Roman" panose="02020603050405020304" pitchFamily="18" charset="0"/>
            </a:endParaRPr>
          </a:p>
        </p:txBody>
      </p:sp>
      <p:sp>
        <p:nvSpPr>
          <p:cNvPr id="5" name="Rettangolo 4"/>
          <p:cNvSpPr/>
          <p:nvPr/>
        </p:nvSpPr>
        <p:spPr>
          <a:xfrm>
            <a:off x="250825" y="116632"/>
            <a:ext cx="8642350" cy="646113"/>
          </a:xfrm>
          <a:prstGeom prst="rect">
            <a:avLst/>
          </a:prstGeom>
          <a:solidFill>
            <a:schemeClr val="bg1">
              <a:lumMod val="50000"/>
            </a:schemeClr>
          </a:solidFill>
          <a:ln>
            <a:solidFill>
              <a:schemeClr val="bg1"/>
            </a:solidFill>
          </a:ln>
        </p:spPr>
        <p:txBody>
          <a:bodyPr>
            <a:spAutoFit/>
          </a:bodyPr>
          <a:lstStyle/>
          <a:p>
            <a:pPr algn="ctr" eaLnBrk="1" hangingPunct="1">
              <a:defRPr/>
            </a:pPr>
            <a:r>
              <a:rPr lang="en-US" sz="3600" dirty="0">
                <a:solidFill>
                  <a:schemeClr val="bg1"/>
                </a:solidFill>
                <a:latin typeface="Times New Roman" pitchFamily="18" charset="0"/>
                <a:cs typeface="Times New Roman" pitchFamily="18" charset="0"/>
              </a:rPr>
              <a:t>But …</a:t>
            </a:r>
            <a:endParaRPr lang="en-US" sz="24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1554" name="Picture 2" descr="http://www.technology.org/texorgwp/wp-content/uploads/2015/06/ann15041a-1-720x4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8350"/>
            <a:ext cx="9144000"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Rettangolo 2"/>
          <p:cNvSpPr>
            <a:spLocks noChangeArrowheads="1"/>
          </p:cNvSpPr>
          <p:nvPr/>
        </p:nvSpPr>
        <p:spPr bwMode="auto">
          <a:xfrm>
            <a:off x="179388" y="115888"/>
            <a:ext cx="8785225" cy="647700"/>
          </a:xfrm>
          <a:prstGeom prst="rect">
            <a:avLst/>
          </a:prstGeom>
          <a:solidFill>
            <a:schemeClr val="bg1">
              <a:lumMod val="50000"/>
            </a:schemeClr>
          </a:solidFill>
          <a:ln w="9525">
            <a:solidFill>
              <a:schemeClr val="bg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it-IT" sz="3600" dirty="0" smtClean="0">
                <a:solidFill>
                  <a:schemeClr val="bg1"/>
                </a:solidFill>
                <a:latin typeface="Times New Roman" panose="02020603050405020304" pitchFamily="18" charset="0"/>
                <a:cs typeface="Times New Roman" panose="02020603050405020304" pitchFamily="18" charset="0"/>
              </a:rPr>
              <a:t>Multi Unit Spectroscopic Explorer (MUSE) </a:t>
            </a:r>
            <a:endParaRPr lang="it-IT" altLang="it-IT" sz="3600" dirty="0" smtClean="0">
              <a:solidFill>
                <a:schemeClr val="bg1"/>
              </a:solidFill>
              <a:latin typeface="Times New Roman" panose="02020603050405020304" pitchFamily="18" charset="0"/>
              <a:cs typeface="Times New Roman" panose="02020603050405020304" pitchFamily="18" charset="0"/>
            </a:endParaRPr>
          </a:p>
        </p:txBody>
      </p:sp>
      <p:pic>
        <p:nvPicPr>
          <p:cNvPr id="151556"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2360" y="692696"/>
            <a:ext cx="1090612"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Image credit: ESO/R. Massey, via http://www.eso.org/public/images/eso1514b/."/>
          <p:cNvPicPr>
            <a:picLocks noChangeAspect="1" noChangeArrowheads="1"/>
          </p:cNvPicPr>
          <p:nvPr/>
        </p:nvPicPr>
        <p:blipFill rotWithShape="1">
          <a:blip r:embed="rId2">
            <a:extLst>
              <a:ext uri="{28A0092B-C50C-407E-A947-70E740481C1C}">
                <a14:useLocalDpi xmlns:a14="http://schemas.microsoft.com/office/drawing/2010/main" val="0"/>
              </a:ext>
            </a:extLst>
          </a:blip>
          <a:srcRect l="1124" t="10509" r="3622" b="18237"/>
          <a:stretch/>
        </p:blipFill>
        <p:spPr bwMode="auto">
          <a:xfrm>
            <a:off x="-1" y="-27384"/>
            <a:ext cx="9144001" cy="68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179388" y="118591"/>
            <a:ext cx="8713787" cy="646113"/>
          </a:xfrm>
          <a:prstGeom prst="rect">
            <a:avLst/>
          </a:prstGeom>
          <a:solidFill>
            <a:schemeClr val="bg1">
              <a:lumMod val="50000"/>
            </a:schemeClr>
          </a:solidFill>
          <a:ln>
            <a:solidFill>
              <a:schemeClr val="bg1"/>
            </a:solidFill>
          </a:ln>
        </p:spPr>
        <p:txBody>
          <a:bodyPr>
            <a:spAutoFit/>
          </a:bodyPr>
          <a:lstStyle/>
          <a:p>
            <a:pPr algn="ctr" eaLnBrk="1" hangingPunct="1">
              <a:defRPr/>
            </a:pPr>
            <a:r>
              <a:rPr lang="en-US" sz="3600" dirty="0">
                <a:solidFill>
                  <a:schemeClr val="bg1"/>
                </a:solidFill>
                <a:latin typeface="Times New Roman" pitchFamily="18" charset="0"/>
                <a:cs typeface="Times New Roman" pitchFamily="18" charset="0"/>
              </a:rPr>
              <a:t>Traces of self-interaction ?</a:t>
            </a:r>
            <a:endParaRPr lang="en-US" sz="2400" dirty="0">
              <a:solidFill>
                <a:schemeClr val="bg1"/>
              </a:solidFill>
              <a:latin typeface="Times New Roman" pitchFamily="18" charset="0"/>
              <a:cs typeface="Times New Roman" pitchFamily="18" charset="0"/>
            </a:endParaRPr>
          </a:p>
        </p:txBody>
      </p:sp>
      <p:sp>
        <p:nvSpPr>
          <p:cNvPr id="2" name="Freccia in giù 1"/>
          <p:cNvSpPr/>
          <p:nvPr/>
        </p:nvSpPr>
        <p:spPr>
          <a:xfrm>
            <a:off x="3492500" y="1844675"/>
            <a:ext cx="647700" cy="10795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Immagine 5"/>
          <p:cNvPicPr>
            <a:picLocks noChangeAspect="1"/>
          </p:cNvPicPr>
          <p:nvPr/>
        </p:nvPicPr>
        <p:blipFill>
          <a:blip r:embed="rId2">
            <a:extLst>
              <a:ext uri="{28A0092B-C50C-407E-A947-70E740481C1C}">
                <a14:useLocalDpi xmlns:a14="http://schemas.microsoft.com/office/drawing/2010/main" val="0"/>
              </a:ext>
            </a:extLst>
          </a:blip>
          <a:srcRect l="23128"/>
          <a:stretch>
            <a:fillRect/>
          </a:stretch>
        </p:blipFill>
        <p:spPr bwMode="auto">
          <a:xfrm>
            <a:off x="-36513" y="0"/>
            <a:ext cx="92170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ttangolo 2"/>
          <p:cNvSpPr>
            <a:spLocks noChangeArrowheads="1"/>
          </p:cNvSpPr>
          <p:nvPr/>
        </p:nvSpPr>
        <p:spPr bwMode="auto">
          <a:xfrm>
            <a:off x="34925" y="1412875"/>
            <a:ext cx="8713788"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a:spcBef>
                <a:spcPct val="20000"/>
              </a:spcBef>
              <a:buFont typeface="Arial" panose="020B0604020202020204" pitchFamily="34" charset="0"/>
              <a:buChar char="•"/>
              <a:tabLst>
                <a:tab pos="363538"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363538"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363538"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363538"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363538"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63538"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63538"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63538"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63538" algn="l"/>
              </a:tabLst>
              <a:defRPr sz="2000">
                <a:solidFill>
                  <a:schemeClr val="tx1"/>
                </a:solidFill>
                <a:latin typeface="Calibri" panose="020F0502020204030204" pitchFamily="34" charset="0"/>
              </a:defRPr>
            </a:lvl9pPr>
          </a:lstStyle>
          <a:p>
            <a:pPr>
              <a:spcBef>
                <a:spcPct val="0"/>
              </a:spcBef>
              <a:buFontTx/>
              <a:buNone/>
            </a:pPr>
            <a:r>
              <a:rPr lang="en-US" altLang="it-IT" sz="2800" dirty="0">
                <a:solidFill>
                  <a:prstClr val="white"/>
                </a:solidFill>
                <a:latin typeface="Times New Roman" panose="02020603050405020304" pitchFamily="18" charset="0"/>
                <a:cs typeface="Times New Roman" panose="02020603050405020304" pitchFamily="18" charset="0"/>
              </a:rPr>
              <a:t>It is </a:t>
            </a:r>
            <a:r>
              <a:rPr lang="en-US" altLang="it-IT"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invisible</a:t>
            </a:r>
            <a:r>
              <a:rPr lang="en-US" altLang="it-IT" sz="2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latin typeface="Times New Roman" panose="02020603050405020304" pitchFamily="18" charset="0"/>
                <a:cs typeface="Times New Roman" panose="02020603050405020304" pitchFamily="18" charset="0"/>
              </a:rPr>
              <a:t> </a:t>
            </a:r>
            <a:r>
              <a:rPr lang="en-US" altLang="it-IT" sz="2800" dirty="0">
                <a:solidFill>
                  <a:prstClr val="white"/>
                </a:solidFill>
                <a:latin typeface="Times New Roman" panose="02020603050405020304" pitchFamily="18" charset="0"/>
                <a:cs typeface="Times New Roman" panose="02020603050405020304" pitchFamily="18" charset="0"/>
              </a:rPr>
              <a:t>but for the gravitational effects it produces on the visible matter.</a:t>
            </a:r>
          </a:p>
          <a:p>
            <a:pPr>
              <a:spcBef>
                <a:spcPct val="0"/>
              </a:spcBef>
              <a:buFontTx/>
              <a:buNone/>
            </a:pPr>
            <a:endParaRPr lang="en-US" altLang="it-IT" sz="2800" dirty="0">
              <a:solidFill>
                <a:prstClr val="white"/>
              </a:solidFill>
              <a:latin typeface="Times New Roman" panose="02020603050405020304" pitchFamily="18" charset="0"/>
              <a:cs typeface="Times New Roman" panose="02020603050405020304" pitchFamily="18" charset="0"/>
            </a:endParaRPr>
          </a:p>
          <a:p>
            <a:pPr>
              <a:spcBef>
                <a:spcPct val="0"/>
              </a:spcBef>
              <a:buFontTx/>
              <a:buNone/>
            </a:pPr>
            <a:r>
              <a:rPr lang="en-US" altLang="it-IT" sz="2800" dirty="0" smtClean="0">
                <a:solidFill>
                  <a:prstClr val="white"/>
                </a:solidFill>
                <a:latin typeface="Times New Roman" panose="02020603050405020304" pitchFamily="18" charset="0"/>
                <a:cs typeface="Times New Roman" panose="02020603050405020304" pitchFamily="18" charset="0"/>
              </a:rPr>
              <a:t>That </a:t>
            </a:r>
            <a:r>
              <a:rPr lang="en-US" altLang="it-IT" sz="2800" dirty="0">
                <a:solidFill>
                  <a:prstClr val="white"/>
                </a:solidFill>
                <a:latin typeface="Times New Roman" panose="02020603050405020304" pitchFamily="18" charset="0"/>
                <a:cs typeface="Times New Roman" panose="02020603050405020304" pitchFamily="18" charset="0"/>
              </a:rPr>
              <a:t>means </a:t>
            </a:r>
            <a:r>
              <a:rPr lang="en-US" altLang="it-IT" sz="2800" dirty="0" smtClean="0">
                <a:solidFill>
                  <a:prstClr val="white"/>
                </a:solidFill>
                <a:latin typeface="Times New Roman" panose="02020603050405020304" pitchFamily="18" charset="0"/>
                <a:cs typeface="Times New Roman" panose="02020603050405020304" pitchFamily="18" charset="0"/>
              </a:rPr>
              <a:t>it </a:t>
            </a:r>
            <a:r>
              <a:rPr lang="en-US" altLang="it-IT" sz="2800" dirty="0">
                <a:solidFill>
                  <a:prstClr val="white"/>
                </a:solidFill>
                <a:latin typeface="Times New Roman" panose="02020603050405020304" pitchFamily="18" charset="0"/>
                <a:cs typeface="Times New Roman" panose="02020603050405020304" pitchFamily="18" charset="0"/>
              </a:rPr>
              <a:t>must neither emit nor absorb appreciable electromagnetic radiation in any known waveband. </a:t>
            </a:r>
          </a:p>
          <a:p>
            <a:pPr>
              <a:spcBef>
                <a:spcPct val="0"/>
              </a:spcBef>
              <a:buFontTx/>
              <a:buNone/>
            </a:pPr>
            <a:endParaRPr lang="en-US" altLang="it-IT" sz="2800" dirty="0">
              <a:solidFill>
                <a:prstClr val="white"/>
              </a:solidFill>
              <a:latin typeface="Times New Roman" panose="02020603050405020304" pitchFamily="18" charset="0"/>
              <a:cs typeface="Times New Roman" panose="02020603050405020304" pitchFamily="18" charset="0"/>
            </a:endParaRPr>
          </a:p>
          <a:p>
            <a:pPr>
              <a:spcBef>
                <a:spcPct val="0"/>
              </a:spcBef>
              <a:buFontTx/>
              <a:buNone/>
            </a:pPr>
            <a:r>
              <a:rPr lang="en-US" altLang="it-IT" sz="2800" dirty="0">
                <a:solidFill>
                  <a:prstClr val="white"/>
                </a:solidFill>
                <a:latin typeface="Times New Roman" panose="02020603050405020304" pitchFamily="18" charset="0"/>
                <a:cs typeface="Times New Roman" panose="02020603050405020304" pitchFamily="18" charset="0"/>
              </a:rPr>
              <a:t>Thus it is called </a:t>
            </a:r>
            <a:r>
              <a:rPr lang="en-US" altLang="it-IT"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latin typeface="Times New Roman" panose="02020603050405020304" pitchFamily="18" charset="0"/>
                <a:cs typeface="Times New Roman" panose="02020603050405020304" pitchFamily="18" charset="0"/>
              </a:rPr>
              <a:t>dark matter</a:t>
            </a:r>
            <a:r>
              <a:rPr lang="en-US" altLang="it-IT" sz="2800" dirty="0">
                <a:solidFill>
                  <a:prstClr val="white"/>
                </a:solidFill>
                <a:latin typeface="Times New Roman" panose="02020603050405020304" pitchFamily="18" charset="0"/>
                <a:cs typeface="Times New Roman" panose="02020603050405020304" pitchFamily="18" charset="0"/>
              </a:rPr>
              <a:t>.</a:t>
            </a:r>
            <a:endParaRPr lang="it-IT" altLang="it-IT" sz="2800" dirty="0">
              <a:solidFill>
                <a:prstClr val="white"/>
              </a:solidFill>
              <a:latin typeface="Times New Roman" panose="02020603050405020304" pitchFamily="18" charset="0"/>
              <a:cs typeface="Times New Roman" panose="02020603050405020304" pitchFamily="18" charset="0"/>
            </a:endParaRPr>
          </a:p>
        </p:txBody>
      </p:sp>
      <p:sp>
        <p:nvSpPr>
          <p:cNvPr id="62468" name="CasellaDiTesto 3"/>
          <p:cNvSpPr txBox="1">
            <a:spLocks noChangeArrowheads="1"/>
          </p:cNvSpPr>
          <p:nvPr/>
        </p:nvSpPr>
        <p:spPr bwMode="auto">
          <a:xfrm>
            <a:off x="250825" y="198438"/>
            <a:ext cx="8713788" cy="646112"/>
          </a:xfrm>
          <a:prstGeom prst="rect">
            <a:avLst/>
          </a:prstGeom>
          <a:solidFill>
            <a:schemeClr val="bg1">
              <a:lumMod val="50000"/>
            </a:schemeClr>
          </a:solidFill>
          <a:ln w="9525">
            <a:solidFill>
              <a:schemeClr val="bg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altLang="it-IT" sz="3600" dirty="0" smtClean="0">
                <a:solidFill>
                  <a:prstClr val="white"/>
                </a:solidFill>
                <a:latin typeface="Times New Roman" panose="02020603050405020304" pitchFamily="18" charset="0"/>
                <a:cs typeface="Times New Roman" panose="02020603050405020304" pitchFamily="18" charset="0"/>
              </a:rPr>
              <a:t>The new paradigm: Dark Matter is dark</a:t>
            </a:r>
          </a:p>
        </p:txBody>
      </p:sp>
    </p:spTree>
    <p:extLst>
      <p:ext uri="{BB962C8B-B14F-4D97-AF65-F5344CB8AC3E}">
        <p14:creationId xmlns:p14="http://schemas.microsoft.com/office/powerpoint/2010/main" val="64679433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02" name="Gruppo 6"/>
          <p:cNvGrpSpPr>
            <a:grpSpLocks/>
          </p:cNvGrpSpPr>
          <p:nvPr/>
        </p:nvGrpSpPr>
        <p:grpSpPr bwMode="auto">
          <a:xfrm>
            <a:off x="250825" y="1268413"/>
            <a:ext cx="8353425" cy="4608512"/>
            <a:chOff x="251520" y="1268760"/>
            <a:chExt cx="8352928" cy="4608512"/>
          </a:xfrm>
        </p:grpSpPr>
        <p:pic>
          <p:nvPicPr>
            <p:cNvPr id="153604" name="Picture 2" descr="Image credit: R. Massey et al., &quot;The behaviour of dark matter associated with 4 bright cluster galaxies located in the 10 kpc core of Abell 3827&quot;, MNRAS (2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56792"/>
              <a:ext cx="8248650" cy="400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Picture 2" descr="Image credit: R. Massey et al., &quot;The behaviour of dark matter associated with 4 bright cluster galaxies located in the 10 kpc core of Abell 3827&quot;, MNRAS (2015)."/>
            <p:cNvPicPr>
              <a:picLocks noChangeAspect="1" noChangeArrowheads="1"/>
            </p:cNvPicPr>
            <p:nvPr/>
          </p:nvPicPr>
          <p:blipFill>
            <a:blip r:embed="rId2">
              <a:extLst>
                <a:ext uri="{28A0092B-C50C-407E-A947-70E740481C1C}">
                  <a14:useLocalDpi xmlns:a14="http://schemas.microsoft.com/office/drawing/2010/main" val="0"/>
                </a:ext>
              </a:extLst>
            </a:blip>
            <a:srcRect l="54555" r="43700"/>
            <a:stretch>
              <a:fillRect/>
            </a:stretch>
          </p:blipFill>
          <p:spPr bwMode="auto">
            <a:xfrm rot="10800000">
              <a:off x="8460432" y="1556792"/>
              <a:ext cx="144016" cy="400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ttore 1 5"/>
            <p:cNvCxnSpPr/>
            <p:nvPr/>
          </p:nvCxnSpPr>
          <p:spPr>
            <a:xfrm>
              <a:off x="8604448" y="1268760"/>
              <a:ext cx="0" cy="460851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Rettangolo 8"/>
          <p:cNvSpPr/>
          <p:nvPr/>
        </p:nvSpPr>
        <p:spPr>
          <a:xfrm>
            <a:off x="179388" y="116632"/>
            <a:ext cx="8713787" cy="646113"/>
          </a:xfrm>
          <a:prstGeom prst="rect">
            <a:avLst/>
          </a:prstGeom>
          <a:solidFill>
            <a:schemeClr val="bg1">
              <a:lumMod val="95000"/>
            </a:schemeClr>
          </a:solidFill>
          <a:ln>
            <a:solidFill>
              <a:schemeClr val="tx1"/>
            </a:solidFill>
          </a:ln>
        </p:spPr>
        <p:txBody>
          <a:bodyPr>
            <a:spAutoFit/>
          </a:bodyPr>
          <a:lstStyle/>
          <a:p>
            <a:pPr algn="ctr" eaLnBrk="1" hangingPunct="1">
              <a:defRPr/>
            </a:pPr>
            <a:r>
              <a:rPr lang="en-US" sz="3600" dirty="0">
                <a:latin typeface="Times New Roman" pitchFamily="18" charset="0"/>
                <a:cs typeface="Times New Roman" pitchFamily="18" charset="0"/>
              </a:rPr>
              <a:t>Traces of self-interaction ?</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4626" name="Picture 2" descr="https://www.sdss3.org/images/boss/cover_blake_BAO_p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Rettangolo 1"/>
          <p:cNvSpPr>
            <a:spLocks noChangeArrowheads="1"/>
          </p:cNvSpPr>
          <p:nvPr/>
        </p:nvSpPr>
        <p:spPr bwMode="auto">
          <a:xfrm>
            <a:off x="250825" y="119063"/>
            <a:ext cx="8642350" cy="646112"/>
          </a:xfrm>
          <a:prstGeom prst="rect">
            <a:avLst/>
          </a:prstGeom>
          <a:solidFill>
            <a:schemeClr val="bg1">
              <a:lumMod val="50000"/>
            </a:schemeClr>
          </a:solidFill>
          <a:ln>
            <a:solidFill>
              <a:schemeClr val="bg1"/>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it-IT" altLang="it-IT" sz="3600" dirty="0" smtClean="0">
                <a:solidFill>
                  <a:schemeClr val="bg1"/>
                </a:solidFill>
                <a:latin typeface="Times New Roman" panose="02020603050405020304" pitchFamily="18" charset="0"/>
                <a:cs typeface="Times New Roman" panose="02020603050405020304" pitchFamily="18" charset="0"/>
              </a:rPr>
              <a:t> </a:t>
            </a:r>
            <a:r>
              <a:rPr lang="en-US" altLang="it-IT" sz="3600" dirty="0" smtClean="0">
                <a:solidFill>
                  <a:schemeClr val="bg1"/>
                </a:solidFill>
                <a:latin typeface="Times New Roman" panose="02020603050405020304" pitchFamily="18" charset="0"/>
                <a:cs typeface="Times New Roman" panose="02020603050405020304" pitchFamily="18" charset="0"/>
              </a:rPr>
              <a:t>Baryon acoustic oscillations</a:t>
            </a:r>
          </a:p>
        </p:txBody>
      </p:sp>
      <p:sp>
        <p:nvSpPr>
          <p:cNvPr id="2" name="CasellaDiTesto 1"/>
          <p:cNvSpPr txBox="1"/>
          <p:nvPr/>
        </p:nvSpPr>
        <p:spPr>
          <a:xfrm>
            <a:off x="2627784" y="5085184"/>
            <a:ext cx="3888432" cy="1569660"/>
          </a:xfrm>
          <a:prstGeom prst="rect">
            <a:avLst/>
          </a:prstGeom>
          <a:noFill/>
        </p:spPr>
        <p:txBody>
          <a:bodyPr wrap="square" rtlCol="0">
            <a:spAutoFit/>
          </a:bodyPr>
          <a:lstStyle/>
          <a:p>
            <a:pPr marL="342900" indent="-342900">
              <a:buFont typeface="Arial" panose="020B0604020202020204" pitchFamily="34" charset="0"/>
              <a:buChar char="•"/>
            </a:pPr>
            <a:r>
              <a:rPr lang="it-IT" sz="3200" dirty="0" err="1" smtClean="0">
                <a:solidFill>
                  <a:schemeClr val="bg1"/>
                </a:solidFill>
                <a:latin typeface="Times New Roman" panose="02020603050405020304" pitchFamily="18" charset="0"/>
                <a:cs typeface="Times New Roman" panose="02020603050405020304" pitchFamily="18" charset="0"/>
              </a:rPr>
              <a:t>Photons</a:t>
            </a:r>
            <a:endParaRPr lang="it-IT" sz="3200"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it-IT" sz="3200" dirty="0" err="1" smtClean="0">
                <a:solidFill>
                  <a:schemeClr val="bg1"/>
                </a:solidFill>
                <a:latin typeface="Times New Roman" panose="02020603050405020304" pitchFamily="18" charset="0"/>
                <a:cs typeface="Times New Roman" panose="02020603050405020304" pitchFamily="18" charset="0"/>
              </a:rPr>
              <a:t>Baryons</a:t>
            </a:r>
            <a:endParaRPr lang="it-IT" sz="3200" dirty="0" smtClean="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it-IT" sz="3200" dirty="0" smtClean="0">
                <a:solidFill>
                  <a:schemeClr val="bg1"/>
                </a:solidFill>
                <a:latin typeface="Times New Roman" panose="02020603050405020304" pitchFamily="18" charset="0"/>
                <a:cs typeface="Times New Roman" panose="02020603050405020304" pitchFamily="18" charset="0"/>
              </a:rPr>
              <a:t>Dark Matter</a:t>
            </a:r>
            <a:endParaRPr lang="it-IT" sz="32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ttangolo 6"/>
          <p:cNvSpPr/>
          <p:nvPr/>
        </p:nvSpPr>
        <p:spPr>
          <a:xfrm>
            <a:off x="179388" y="116632"/>
            <a:ext cx="8713787" cy="646113"/>
          </a:xfrm>
          <a:prstGeom prst="rect">
            <a:avLst/>
          </a:prstGeom>
          <a:solidFill>
            <a:schemeClr val="bg1">
              <a:lumMod val="50000"/>
            </a:schemeClr>
          </a:solidFill>
          <a:ln>
            <a:solidFill>
              <a:schemeClr val="bg1"/>
            </a:solidFill>
          </a:ln>
        </p:spPr>
        <p:txBody>
          <a:bodyPr>
            <a:spAutoFit/>
          </a:bodyPr>
          <a:lstStyle/>
          <a:p>
            <a:pPr algn="ctr" eaLnBrk="1" fontAlgn="auto" hangingPunct="1">
              <a:spcBef>
                <a:spcPts val="0"/>
              </a:spcBef>
              <a:spcAft>
                <a:spcPts val="0"/>
              </a:spcAft>
              <a:defRPr/>
            </a:pPr>
            <a:r>
              <a:rPr lang="en-US" sz="3600" kern="0" dirty="0">
                <a:solidFill>
                  <a:schemeClr val="bg1"/>
                </a:solidFill>
                <a:latin typeface="Times New Roman" pitchFamily="18" charset="0"/>
                <a:cs typeface="Times New Roman" pitchFamily="18" charset="0"/>
              </a:rPr>
              <a:t>CMBR temperature map </a:t>
            </a:r>
            <a:r>
              <a:rPr lang="en-US" sz="3600" kern="0">
                <a:solidFill>
                  <a:schemeClr val="bg1"/>
                </a:solidFill>
                <a:latin typeface="Times New Roman" pitchFamily="18" charset="0"/>
                <a:cs typeface="Times New Roman" pitchFamily="18" charset="0"/>
              </a:rPr>
              <a:t>(Planck)</a:t>
            </a:r>
            <a:endParaRPr lang="en-US" sz="2400" kern="0" dirty="0">
              <a:solidFill>
                <a:schemeClr val="bg1"/>
              </a:solidFill>
              <a:latin typeface="Times New Roman" pitchFamily="18" charset="0"/>
              <a:cs typeface="Times New Roman" pitchFamily="18" charset="0"/>
            </a:endParaRPr>
          </a:p>
        </p:txBody>
      </p:sp>
      <p:pic>
        <p:nvPicPr>
          <p:cNvPr id="155651" name="Im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844675"/>
            <a:ext cx="8640763" cy="4321175"/>
          </a:xfrm>
          <a:prstGeom prst="ellipse">
            <a:avLst/>
          </a:prstGeom>
          <a:ln w="9525">
            <a:solidFill>
              <a:srgbClr val="000000"/>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5410" name="Picture 2" descr="http://planck.mpa-garching.mpg.de/Planck/SPINNING.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44" b="97743" l="5417" r="90000"/>
                    </a14:imgEffect>
                  </a14:imgLayer>
                </a14:imgProps>
              </a:ext>
              <a:ext uri="{28A0092B-C50C-407E-A947-70E740481C1C}">
                <a14:useLocalDpi xmlns:a14="http://schemas.microsoft.com/office/drawing/2010/main" val="0"/>
              </a:ext>
            </a:extLst>
          </a:blip>
          <a:srcRect/>
          <a:stretch>
            <a:fillRect/>
          </a:stretch>
        </p:blipFill>
        <p:spPr bwMode="auto">
          <a:xfrm>
            <a:off x="6084168" y="548680"/>
            <a:ext cx="3329608" cy="26636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6674"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71975" y="765175"/>
            <a:ext cx="4784725"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p:cNvSpPr/>
          <p:nvPr/>
        </p:nvSpPr>
        <p:spPr>
          <a:xfrm>
            <a:off x="179388" y="116632"/>
            <a:ext cx="8713787" cy="646113"/>
          </a:xfrm>
          <a:prstGeom prst="rect">
            <a:avLst/>
          </a:prstGeom>
          <a:solidFill>
            <a:schemeClr val="bg1">
              <a:lumMod val="50000"/>
            </a:schemeClr>
          </a:solidFill>
          <a:ln>
            <a:solidFill>
              <a:schemeClr val="bg1"/>
            </a:solidFill>
          </a:ln>
        </p:spPr>
        <p:txBody>
          <a:bodyPr>
            <a:spAutoFit/>
          </a:bodyPr>
          <a:lstStyle/>
          <a:p>
            <a:pPr algn="ctr" eaLnBrk="1" hangingPunct="1">
              <a:defRPr/>
            </a:pPr>
            <a:r>
              <a:rPr lang="en-US" sz="3600" dirty="0">
                <a:solidFill>
                  <a:schemeClr val="bg1"/>
                </a:solidFill>
                <a:latin typeface="Times New Roman" pitchFamily="18" charset="0"/>
                <a:cs typeface="Times New Roman" pitchFamily="18" charset="0"/>
              </a:rPr>
              <a:t>Concluding … with questions</a:t>
            </a:r>
            <a:endParaRPr lang="en-US" sz="2400" dirty="0">
              <a:solidFill>
                <a:schemeClr val="bg1"/>
              </a:solidFill>
              <a:latin typeface="Times New Roman" pitchFamily="18" charset="0"/>
              <a:cs typeface="Times New Roman" pitchFamily="18" charset="0"/>
            </a:endParaRPr>
          </a:p>
        </p:txBody>
      </p:sp>
      <p:sp>
        <p:nvSpPr>
          <p:cNvPr id="156676" name="CasellaDiTesto 3"/>
          <p:cNvSpPr txBox="1">
            <a:spLocks noChangeArrowheads="1"/>
          </p:cNvSpPr>
          <p:nvPr/>
        </p:nvSpPr>
        <p:spPr bwMode="auto">
          <a:xfrm>
            <a:off x="395288" y="1412875"/>
            <a:ext cx="8497887"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US" altLang="it-IT" sz="2800" dirty="0" smtClean="0">
                <a:solidFill>
                  <a:schemeClr val="bg1"/>
                </a:solidFill>
                <a:latin typeface="Times New Roman" panose="02020603050405020304" pitchFamily="18" charset="0"/>
                <a:cs typeface="Times New Roman" panose="02020603050405020304" pitchFamily="18" charset="0"/>
              </a:rPr>
              <a:t>Does Dark Matter exist ?</a:t>
            </a:r>
          </a:p>
          <a:p>
            <a:pPr>
              <a:spcBef>
                <a:spcPct val="0"/>
              </a:spcBef>
            </a:pPr>
            <a:r>
              <a:rPr lang="en-US" altLang="it-IT" sz="2800" dirty="0" smtClean="0">
                <a:solidFill>
                  <a:srgbClr val="FF0000"/>
                </a:solidFill>
                <a:latin typeface="Times New Roman" panose="02020603050405020304" pitchFamily="18" charset="0"/>
                <a:cs typeface="Times New Roman" panose="02020603050405020304" pitchFamily="18" charset="0"/>
              </a:rPr>
              <a:t>Remember Vulcan.</a:t>
            </a:r>
          </a:p>
          <a:p>
            <a:pPr>
              <a:spcBef>
                <a:spcPct val="0"/>
              </a:spcBef>
            </a:pPr>
            <a:endParaRPr lang="en-US" altLang="it-IT" sz="2800" dirty="0" smtClean="0">
              <a:solidFill>
                <a:schemeClr val="bg1"/>
              </a:solidFill>
              <a:latin typeface="Times New Roman" panose="02020603050405020304" pitchFamily="18" charset="0"/>
              <a:cs typeface="Times New Roman" panose="02020603050405020304" pitchFamily="18" charset="0"/>
            </a:endParaRPr>
          </a:p>
          <a:p>
            <a:pPr>
              <a:spcBef>
                <a:spcPct val="0"/>
              </a:spcBef>
            </a:pPr>
            <a:r>
              <a:rPr lang="en-US" altLang="it-IT" sz="2800" dirty="0" smtClean="0">
                <a:solidFill>
                  <a:schemeClr val="bg1"/>
                </a:solidFill>
                <a:latin typeface="Times New Roman" panose="02020603050405020304" pitchFamily="18" charset="0"/>
                <a:cs typeface="Times New Roman" panose="02020603050405020304" pitchFamily="18" charset="0"/>
              </a:rPr>
              <a:t>How much is it ?</a:t>
            </a:r>
          </a:p>
          <a:p>
            <a:pPr>
              <a:spcBef>
                <a:spcPct val="0"/>
              </a:spcBef>
            </a:pPr>
            <a:r>
              <a:rPr lang="en-US" altLang="it-IT" sz="2800" dirty="0" smtClean="0">
                <a:solidFill>
                  <a:srgbClr val="FF0000"/>
                </a:solidFill>
                <a:latin typeface="Times New Roman" panose="02020603050405020304" pitchFamily="18" charset="0"/>
                <a:cs typeface="Times New Roman" panose="02020603050405020304" pitchFamily="18" charset="0"/>
              </a:rPr>
              <a:t>Less than originally thought </a:t>
            </a:r>
          </a:p>
          <a:p>
            <a:pPr>
              <a:spcBef>
                <a:spcPct val="0"/>
              </a:spcBef>
              <a:buFontTx/>
              <a:buNone/>
            </a:pPr>
            <a:r>
              <a:rPr lang="en-US" altLang="it-IT" sz="2800" dirty="0" smtClean="0">
                <a:solidFill>
                  <a:srgbClr val="FF0000"/>
                </a:solidFill>
                <a:latin typeface="Times New Roman" panose="02020603050405020304" pitchFamily="18" charset="0"/>
                <a:cs typeface="Times New Roman" panose="02020603050405020304" pitchFamily="18" charset="0"/>
              </a:rPr>
              <a:t>	owing to DE.</a:t>
            </a:r>
          </a:p>
          <a:p>
            <a:pPr>
              <a:spcBef>
                <a:spcPct val="0"/>
              </a:spcBef>
            </a:pPr>
            <a:endParaRPr lang="en-US" altLang="it-IT" sz="2800" dirty="0" smtClean="0">
              <a:solidFill>
                <a:schemeClr val="bg1"/>
              </a:solidFill>
              <a:latin typeface="Times New Roman" panose="02020603050405020304" pitchFamily="18" charset="0"/>
              <a:cs typeface="Times New Roman" panose="02020603050405020304" pitchFamily="18" charset="0"/>
            </a:endParaRPr>
          </a:p>
          <a:p>
            <a:pPr>
              <a:spcBef>
                <a:spcPct val="0"/>
              </a:spcBef>
            </a:pPr>
            <a:r>
              <a:rPr lang="en-US" altLang="it-IT" sz="2800" dirty="0" smtClean="0">
                <a:solidFill>
                  <a:schemeClr val="bg1"/>
                </a:solidFill>
                <a:latin typeface="Times New Roman" panose="02020603050405020304" pitchFamily="18" charset="0"/>
                <a:cs typeface="Times New Roman" panose="02020603050405020304" pitchFamily="18" charset="0"/>
              </a:rPr>
              <a:t>What is it ?</a:t>
            </a:r>
          </a:p>
          <a:p>
            <a:pPr>
              <a:spcBef>
                <a:spcPct val="0"/>
              </a:spcBef>
            </a:pPr>
            <a:r>
              <a:rPr lang="en-US" altLang="it-IT" sz="2800" dirty="0" smtClean="0">
                <a:solidFill>
                  <a:srgbClr val="FF0000"/>
                </a:solidFill>
                <a:latin typeface="Times New Roman" panose="02020603050405020304" pitchFamily="18" charset="0"/>
                <a:cs typeface="Times New Roman" panose="02020603050405020304" pitchFamily="18" charset="0"/>
              </a:rPr>
              <a:t>So far God knows.</a:t>
            </a:r>
          </a:p>
          <a:p>
            <a:pPr>
              <a:spcBef>
                <a:spcPct val="0"/>
              </a:spcBef>
            </a:pPr>
            <a:endParaRPr lang="en-US" altLang="it-IT" sz="2800" dirty="0" smtClean="0">
              <a:solidFill>
                <a:schemeClr val="bg1"/>
              </a:solidFill>
              <a:latin typeface="Times New Roman" panose="02020603050405020304" pitchFamily="18" charset="0"/>
              <a:cs typeface="Times New Roman" panose="02020603050405020304" pitchFamily="18" charset="0"/>
            </a:endParaRPr>
          </a:p>
          <a:p>
            <a:pPr>
              <a:spcBef>
                <a:spcPct val="0"/>
              </a:spcBef>
            </a:pPr>
            <a:r>
              <a:rPr lang="en-US" altLang="it-IT" sz="2800" dirty="0" smtClean="0">
                <a:solidFill>
                  <a:schemeClr val="bg1"/>
                </a:solidFill>
                <a:latin typeface="Times New Roman" panose="02020603050405020304" pitchFamily="18" charset="0"/>
                <a:cs typeface="Times New Roman" panose="02020603050405020304" pitchFamily="18" charset="0"/>
              </a:rPr>
              <a:t>Is it self-interacting ?</a:t>
            </a:r>
          </a:p>
          <a:p>
            <a:pPr>
              <a:spcBef>
                <a:spcPct val="0"/>
              </a:spcBef>
            </a:pPr>
            <a:r>
              <a:rPr lang="en-US" altLang="it-IT" sz="2800" dirty="0" smtClean="0">
                <a:solidFill>
                  <a:srgbClr val="FF0000"/>
                </a:solidFill>
                <a:latin typeface="Times New Roman" panose="02020603050405020304" pitchFamily="18" charset="0"/>
                <a:cs typeface="Times New Roman" panose="02020603050405020304" pitchFamily="18" charset="0"/>
              </a:rPr>
              <a:t>Possibly….</a:t>
            </a:r>
            <a:endParaRPr lang="en-US" altLang="it-IT" sz="2800" dirty="0">
              <a:solidFill>
                <a:srgbClr val="FF0000"/>
              </a:solidFill>
              <a:latin typeface="Times New Roman" panose="02020603050405020304" pitchFamily="18" charset="0"/>
              <a:cs typeface="Times New Roman" panose="02020603050405020304" pitchFamily="18" charset="0"/>
            </a:endParaRPr>
          </a:p>
        </p:txBody>
      </p:sp>
      <p:cxnSp>
        <p:nvCxnSpPr>
          <p:cNvPr id="4" name="Connettore 2 3"/>
          <p:cNvCxnSpPr/>
          <p:nvPr/>
        </p:nvCxnSpPr>
        <p:spPr>
          <a:xfrm flipH="1" flipV="1">
            <a:off x="3419475" y="3863975"/>
            <a:ext cx="792163" cy="36036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57706" name="Picture 10" descr="https://encrypted-tbn3.gstatic.com/images?q=tbn:ANd9GcSerH1kDx3Q4VeX-YfyG7yueGIJiWMZvkSpDXUHYONxVTOq1K01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8638" y="3771900"/>
            <a:ext cx="2132012"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https://encrypted-tbn3.gstatic.com/images?q=tbn:ANd9GcSerH1kDx3Q4VeX-YfyG7yueGIJiWMZvkSpDXUHYONxVTOq1K01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3394075"/>
            <a:ext cx="2132013"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https://encrypted-tbn3.gstatic.com/images?q=tbn:ANd9GcSerH1kDx3Q4VeX-YfyG7yueGIJiWMZvkSpDXUHYONxVTOq1K01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325" y="4503738"/>
            <a:ext cx="2132013"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https://encrypted-tbn3.gstatic.com/images?q=tbn:ANd9GcSerH1kDx3Q4VeX-YfyG7yueGIJiWMZvkSpDXUHYONxVTOq1K01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8950" y="3884613"/>
            <a:ext cx="213042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https://encrypted-tbn3.gstatic.com/images?q=tbn:ANd9GcSerH1kDx3Q4VeX-YfyG7yueGIJiWMZvkSpDXUHYONxVTOq1K01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5788" y="4576763"/>
            <a:ext cx="2132012"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7706"/>
                                        </p:tgtEl>
                                        <p:attrNameLst>
                                          <p:attrName>style.visibility</p:attrName>
                                        </p:attrNameLst>
                                      </p:cBhvr>
                                      <p:to>
                                        <p:strVal val="visible"/>
                                      </p:to>
                                    </p:set>
                                    <p:animEffect transition="in" filter="fade">
                                      <p:cBhvr>
                                        <p:cTn id="7" dur="500"/>
                                        <p:tgtEl>
                                          <p:spTgt spid="15770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9" descr="I:\TOTAL PARTIAL\IMAGES\Astronomy\viajero_frente_mar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Rettangolo 1"/>
          <p:cNvSpPr>
            <a:spLocks noChangeArrowheads="1"/>
          </p:cNvSpPr>
          <p:nvPr/>
        </p:nvSpPr>
        <p:spPr bwMode="auto">
          <a:xfrm>
            <a:off x="3971925" y="6372225"/>
            <a:ext cx="160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a:solidFill>
                  <a:srgbClr val="FFFFFF"/>
                </a:solidFill>
                <a:latin typeface="Arial" panose="020B0604020202020204" pitchFamily="34" charset="0"/>
              </a:rPr>
              <a:t>C.D. Friedrich</a:t>
            </a:r>
          </a:p>
        </p:txBody>
      </p:sp>
      <p:sp>
        <p:nvSpPr>
          <p:cNvPr id="157700" name="CasellaDiTesto 1"/>
          <p:cNvSpPr txBox="1">
            <a:spLocks noChangeArrowheads="1"/>
          </p:cNvSpPr>
          <p:nvPr/>
        </p:nvSpPr>
        <p:spPr bwMode="auto">
          <a:xfrm>
            <a:off x="250824" y="188913"/>
            <a:ext cx="46092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3600" dirty="0">
                <a:solidFill>
                  <a:schemeClr val="bg1"/>
                </a:solidFill>
                <a:latin typeface="Times New Roman" panose="02020603050405020304" pitchFamily="18" charset="0"/>
                <a:cs typeface="Times New Roman" panose="02020603050405020304" pitchFamily="18" charset="0"/>
              </a:rPr>
              <a:t>The </a:t>
            </a:r>
            <a:r>
              <a:rPr lang="it-IT" altLang="it-IT" sz="3600" dirty="0" err="1" smtClean="0">
                <a:solidFill>
                  <a:schemeClr val="bg1"/>
                </a:solidFill>
                <a:latin typeface="Times New Roman" panose="02020603050405020304" pitchFamily="18" charset="0"/>
                <a:cs typeface="Times New Roman" panose="02020603050405020304" pitchFamily="18" charset="0"/>
              </a:rPr>
              <a:t>past</a:t>
            </a:r>
            <a:r>
              <a:rPr lang="it-IT" altLang="it-IT" sz="3600" dirty="0" smtClean="0">
                <a:solidFill>
                  <a:schemeClr val="bg1"/>
                </a:solidFill>
                <a:latin typeface="Times New Roman" panose="02020603050405020304" pitchFamily="18" charset="0"/>
                <a:cs typeface="Times New Roman" panose="02020603050405020304" pitchFamily="18" charset="0"/>
              </a:rPr>
              <a:t> of </a:t>
            </a:r>
            <a:r>
              <a:rPr lang="it-IT" altLang="it-IT" sz="3600" dirty="0" err="1" smtClean="0">
                <a:solidFill>
                  <a:schemeClr val="bg1"/>
                </a:solidFill>
                <a:latin typeface="Times New Roman" panose="02020603050405020304" pitchFamily="18" charset="0"/>
                <a:cs typeface="Times New Roman" panose="02020603050405020304" pitchFamily="18" charset="0"/>
              </a:rPr>
              <a:t>cosmology</a:t>
            </a:r>
            <a:endParaRPr lang="it-IT" altLang="it-IT" sz="36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9" descr="http://hubblesite.org/hubble_discoveries/10th/photos/graphics/slide36high.jpg"/>
          <p:cNvPicPr>
            <a:picLocks noChangeAspect="1" noChangeArrowheads="1"/>
          </p:cNvPicPr>
          <p:nvPr/>
        </p:nvPicPr>
        <p:blipFill>
          <a:blip r:embed="rId2">
            <a:extLst>
              <a:ext uri="{28A0092B-C50C-407E-A947-70E740481C1C}">
                <a14:useLocalDpi xmlns:a14="http://schemas.microsoft.com/office/drawing/2010/main" val="0"/>
              </a:ext>
            </a:extLst>
          </a:blip>
          <a:srcRect l="30009"/>
          <a:stretch>
            <a:fillRect/>
          </a:stretch>
        </p:blipFill>
        <p:spPr bwMode="auto">
          <a:xfrm>
            <a:off x="-107950" y="-3175"/>
            <a:ext cx="9404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3" name="Picture 9" descr="I:\TOTAL PARTIAL\IMAGES\Astronomy\viajero_frente_mar400.jpg"/>
          <p:cNvPicPr>
            <a:picLocks noChangeAspect="1" noChangeArrowheads="1"/>
          </p:cNvPicPr>
          <p:nvPr/>
        </p:nvPicPr>
        <p:blipFill>
          <a:blip r:embed="rId3">
            <a:lum bright="2000"/>
            <a:extLst>
              <a:ext uri="{28A0092B-C50C-407E-A947-70E740481C1C}">
                <a14:useLocalDpi xmlns:a14="http://schemas.microsoft.com/office/drawing/2010/main" val="0"/>
              </a:ext>
            </a:extLst>
          </a:blip>
          <a:srcRect l="20074" t="12201" r="13776" b="-12201"/>
          <a:stretch>
            <a:fillRect/>
          </a:stretch>
        </p:blipFill>
        <p:spPr bwMode="auto">
          <a:xfrm>
            <a:off x="1835150" y="836613"/>
            <a:ext cx="6049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CasellaDiTesto 3"/>
          <p:cNvSpPr txBox="1">
            <a:spLocks noChangeArrowheads="1"/>
          </p:cNvSpPr>
          <p:nvPr/>
        </p:nvSpPr>
        <p:spPr bwMode="auto">
          <a:xfrm>
            <a:off x="250825" y="188913"/>
            <a:ext cx="3673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3600">
                <a:solidFill>
                  <a:schemeClr val="bg1"/>
                </a:solidFill>
                <a:latin typeface="Times New Roman" panose="02020603050405020304" pitchFamily="18" charset="0"/>
                <a:cs typeface="Times New Roman" panose="02020603050405020304" pitchFamily="18" charset="0"/>
              </a:rPr>
              <a:t>The</a:t>
            </a:r>
            <a:r>
              <a:rPr lang="it-IT" altLang="it-IT" sz="3600">
                <a:solidFill>
                  <a:schemeClr val="bg1"/>
                </a:solidFill>
                <a:latin typeface="Arial" panose="020B0604020202020204" pitchFamily="34" charset="0"/>
              </a:rPr>
              <a:t> </a:t>
            </a:r>
            <a:r>
              <a:rPr lang="it-IT" altLang="it-IT" sz="3600">
                <a:solidFill>
                  <a:schemeClr val="bg1"/>
                </a:solidFill>
                <a:latin typeface="Times New Roman" panose="02020603050405020304" pitchFamily="18" charset="0"/>
                <a:cs typeface="Times New Roman" panose="02020603050405020304" pitchFamily="18" charset="0"/>
              </a:rPr>
              <a:t>present</a:t>
            </a:r>
          </a:p>
        </p:txBody>
      </p:sp>
    </p:spTree>
  </p:cSld>
  <p:clrMapOvr>
    <a:masterClrMapping/>
  </p:clrMapOvr>
  <p:transition spd="slow">
    <p:blinds dir="vert"/>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9" descr="http://hubblesite.org/hubble_discoveries/10th/photos/graphics/slide36high.jpg"/>
          <p:cNvPicPr>
            <a:picLocks noChangeAspect="1" noChangeArrowheads="1"/>
          </p:cNvPicPr>
          <p:nvPr/>
        </p:nvPicPr>
        <p:blipFill>
          <a:blip r:embed="rId2">
            <a:extLst>
              <a:ext uri="{28A0092B-C50C-407E-A947-70E740481C1C}">
                <a14:useLocalDpi xmlns:a14="http://schemas.microsoft.com/office/drawing/2010/main" val="0"/>
              </a:ext>
            </a:extLst>
          </a:blip>
          <a:srcRect l="30009"/>
          <a:stretch>
            <a:fillRect/>
          </a:stretch>
        </p:blipFill>
        <p:spPr bwMode="auto">
          <a:xfrm>
            <a:off x="-107950" y="-100013"/>
            <a:ext cx="9404350" cy="695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7" name="Picture 9" descr="I:\TOTAL PARTIAL\IMAGES\Astronomy\viajero_frente_mar400.jpg"/>
          <p:cNvPicPr>
            <a:picLocks noChangeAspect="1" noChangeArrowheads="1"/>
          </p:cNvPicPr>
          <p:nvPr/>
        </p:nvPicPr>
        <p:blipFill>
          <a:blip r:embed="rId3">
            <a:lum bright="2000"/>
            <a:extLst>
              <a:ext uri="{28A0092B-C50C-407E-A947-70E740481C1C}">
                <a14:useLocalDpi xmlns:a14="http://schemas.microsoft.com/office/drawing/2010/main" val="0"/>
              </a:ext>
            </a:extLst>
          </a:blip>
          <a:srcRect l="20074" t="12201" r="13776" b="-12201"/>
          <a:stretch>
            <a:fillRect/>
          </a:stretch>
        </p:blipFill>
        <p:spPr bwMode="auto">
          <a:xfrm>
            <a:off x="1835150" y="836613"/>
            <a:ext cx="6049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CasellaDiTesto 3"/>
          <p:cNvSpPr txBox="1">
            <a:spLocks noChangeArrowheads="1"/>
          </p:cNvSpPr>
          <p:nvPr/>
        </p:nvSpPr>
        <p:spPr bwMode="auto">
          <a:xfrm>
            <a:off x="250825" y="188913"/>
            <a:ext cx="35290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3600">
                <a:solidFill>
                  <a:schemeClr val="bg1"/>
                </a:solidFill>
                <a:latin typeface="Times New Roman" panose="02020603050405020304" pitchFamily="18" charset="0"/>
                <a:cs typeface="Times New Roman" panose="02020603050405020304" pitchFamily="18" charset="0"/>
              </a:rPr>
              <a:t>The future ?</a:t>
            </a:r>
          </a:p>
        </p:txBody>
      </p:sp>
    </p:spTree>
  </p:cSld>
  <p:clrMapOvr>
    <a:masterClrMapping/>
  </p:clrMapOvr>
  <p:transition spd="slow">
    <p:blinds dir="vert"/>
  </p:transition>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ceano">
  <a:themeElements>
    <a:clrScheme name="Oceano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o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o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o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o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o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o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o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o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13654</TotalTime>
  <Words>2127</Words>
  <Application>Microsoft Office PowerPoint</Application>
  <PresentationFormat>Presentazione su schermo (4:3)</PresentationFormat>
  <Paragraphs>418</Paragraphs>
  <Slides>96</Slides>
  <Notes>2</Notes>
  <HiddenSlides>0</HiddenSlides>
  <MMClips>0</MMClips>
  <ScaleCrop>false</ScaleCrop>
  <HeadingPairs>
    <vt:vector size="8" baseType="variant">
      <vt:variant>
        <vt:lpstr>Caratteri utilizzati</vt:lpstr>
      </vt:variant>
      <vt:variant>
        <vt:i4>10</vt:i4>
      </vt:variant>
      <vt:variant>
        <vt:lpstr>Tema</vt:lpstr>
      </vt:variant>
      <vt:variant>
        <vt:i4>5</vt:i4>
      </vt:variant>
      <vt:variant>
        <vt:lpstr>Server OLE incorporati</vt:lpstr>
      </vt:variant>
      <vt:variant>
        <vt:i4>1</vt:i4>
      </vt:variant>
      <vt:variant>
        <vt:lpstr>Titoli diapositive</vt:lpstr>
      </vt:variant>
      <vt:variant>
        <vt:i4>96</vt:i4>
      </vt:variant>
    </vt:vector>
  </HeadingPairs>
  <TitlesOfParts>
    <vt:vector size="112" baseType="lpstr">
      <vt:lpstr>Arial</vt:lpstr>
      <vt:lpstr>Calibri</vt:lpstr>
      <vt:lpstr>CMBX12</vt:lpstr>
      <vt:lpstr>CMR12</vt:lpstr>
      <vt:lpstr>CMR8</vt:lpstr>
      <vt:lpstr>Kunstler Script</vt:lpstr>
      <vt:lpstr>Symbol</vt:lpstr>
      <vt:lpstr>Tahoma</vt:lpstr>
      <vt:lpstr>Times New Roman</vt:lpstr>
      <vt:lpstr>Wingdings</vt:lpstr>
      <vt:lpstr>Struttura predefinita</vt:lpstr>
      <vt:lpstr>1_Tema di Office</vt:lpstr>
      <vt:lpstr>1_Oceano</vt:lpstr>
      <vt:lpstr>2_Tema di Office</vt:lpstr>
      <vt:lpstr>1_Struttura predefinita</vt:lpstr>
      <vt:lpstr>Equation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vstcen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mcapaccioli</dc:creator>
  <cp:lastModifiedBy>mc</cp:lastModifiedBy>
  <cp:revision>340</cp:revision>
  <dcterms:created xsi:type="dcterms:W3CDTF">2010-12-03T11:05:09Z</dcterms:created>
  <dcterms:modified xsi:type="dcterms:W3CDTF">2015-11-24T16:30:55Z</dcterms:modified>
</cp:coreProperties>
</file>