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1" r:id="rId4"/>
    <p:sldId id="260" r:id="rId5"/>
    <p:sldId id="262" r:id="rId6"/>
    <p:sldId id="263" r:id="rId7"/>
    <p:sldId id="264" r:id="rId8"/>
    <p:sldId id="268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06" y="9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3A16C-D1CA-46B5-9930-7F9865E17E3A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73906-7CBF-4745-9DEC-456CDABE215E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9556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864A7-F2FF-4CF9-883A-16A8208F62F3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o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6" name="Segnaposto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F9C3D-4B02-4154-9302-0BC4B79AD9CF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5F942-879A-4635-94B0-43A600935175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990B-46CB-48A1-BCBD-E05604BD7FC2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7" name="Segnaposto contenut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42F7-FEA6-4740-AE05-FDF66F77F547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182D-0B1E-4F0D-92F7-731C3CBD5201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7887F-A7B4-4C1B-8F23-EACAD27A2AE8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5" name="Segnaposto tes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8" name="Segnaposto contenut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11FB-E06A-4F38-8FB3-C57FE75CE9E9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39C4B-1BB1-4DD3-A7EB-5F74C7A95830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7EBD-EAF5-43CF-8159-C42A066415EA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24" name="Segnaposto piè di pa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09B23-3372-4460-94BF-AEC7B13E6AD0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29" name="Segnaposto piè di pa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B355-E963-4E99-AAA1-DA00E61A7BB1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EDC8758-11F1-4ED2-8CC7-2FF78932833F}" type="datetime1">
              <a:rPr lang="it-IT" smtClean="0"/>
              <a:pPr/>
              <a:t>26/11/2015</a:t>
            </a:fld>
            <a:endParaRPr lang="it-IT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BA73AED-1BBC-46E0-854C-A91C48AF828D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10" name="Segnaposto tito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oleObject" Target="../embeddings/oleObject16.bin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1.png"/><Relationship Id="rId4" Type="http://schemas.openxmlformats.org/officeDocument/2006/relationships/image" Target="../media/image18.wmf"/><Relationship Id="rId9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5.wmf"/><Relationship Id="rId3" Type="http://schemas.openxmlformats.org/officeDocument/2006/relationships/oleObject" Target="../embeddings/oleObject29.bin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4.wmf"/><Relationship Id="rId5" Type="http://schemas.openxmlformats.org/officeDocument/2006/relationships/image" Target="../media/image37.png"/><Relationship Id="rId10" Type="http://schemas.openxmlformats.org/officeDocument/2006/relationships/oleObject" Target="../embeddings/oleObject32.bin"/><Relationship Id="rId4" Type="http://schemas.openxmlformats.org/officeDocument/2006/relationships/image" Target="../media/image31.wmf"/><Relationship Id="rId9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Brane</a:t>
            </a:r>
            <a:r>
              <a:rPr lang="it-IT" dirty="0" smtClean="0"/>
              <a:t> </a:t>
            </a:r>
            <a:r>
              <a:rPr lang="it-IT" dirty="0" err="1" smtClean="0"/>
              <a:t>Induced</a:t>
            </a:r>
            <a:r>
              <a:rPr lang="it-IT" dirty="0" smtClean="0"/>
              <a:t> </a:t>
            </a:r>
            <a:r>
              <a:rPr lang="it-IT" dirty="0" err="1" smtClean="0"/>
              <a:t>susy</a:t>
            </a:r>
            <a:r>
              <a:rPr lang="it-IT" dirty="0" smtClean="0"/>
              <a:t> </a:t>
            </a:r>
            <a:r>
              <a:rPr lang="it-IT" dirty="0" err="1" smtClean="0"/>
              <a:t>breaking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and De </a:t>
            </a:r>
            <a:r>
              <a:rPr lang="it-IT" dirty="0" err="1" smtClean="0"/>
              <a:t>Sitter</a:t>
            </a:r>
            <a:r>
              <a:rPr lang="it-IT" dirty="0" smtClean="0"/>
              <a:t> </a:t>
            </a:r>
            <a:r>
              <a:rPr lang="it-IT" dirty="0" err="1" smtClean="0"/>
              <a:t>supergravity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1520" y="2204864"/>
            <a:ext cx="8784976" cy="1368152"/>
          </a:xfrm>
        </p:spPr>
        <p:txBody>
          <a:bodyPr>
            <a:normAutofit/>
          </a:bodyPr>
          <a:lstStyle/>
          <a:p>
            <a:r>
              <a:rPr lang="it-I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Dmitri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Sorokin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INFN Padova </a:t>
            </a:r>
            <a:r>
              <a:rPr lang="it-I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Section</a:t>
            </a:r>
            <a:endParaRPr lang="it-IT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200" dirty="0" err="1" smtClean="0">
                <a:solidFill>
                  <a:schemeClr val="accent4">
                    <a:lumMod val="75000"/>
                  </a:schemeClr>
                </a:solidFill>
              </a:rPr>
              <a:t>based</a:t>
            </a:r>
            <a:r>
              <a:rPr lang="it-IT" sz="2200" dirty="0" smtClean="0">
                <a:solidFill>
                  <a:schemeClr val="accent4">
                    <a:lumMod val="75000"/>
                  </a:schemeClr>
                </a:solidFill>
              </a:rPr>
              <a:t> on </a:t>
            </a:r>
            <a:r>
              <a:rPr lang="it-IT" sz="2200" i="1" dirty="0" err="1" smtClean="0">
                <a:solidFill>
                  <a:schemeClr val="accent4">
                    <a:lumMod val="75000"/>
                  </a:schemeClr>
                </a:solidFill>
              </a:rPr>
              <a:t>arXiv</a:t>
            </a:r>
            <a:r>
              <a:rPr lang="it-IT" sz="2200" i="1" dirty="0" smtClean="0">
                <a:solidFill>
                  <a:schemeClr val="accent4">
                    <a:lumMod val="75000"/>
                  </a:schemeClr>
                </a:solidFill>
              </a:rPr>
              <a:t>:1511.03024 </a:t>
            </a:r>
            <a:r>
              <a:rPr lang="it-IT" sz="2200" dirty="0" err="1" smtClean="0">
                <a:solidFill>
                  <a:schemeClr val="accent4">
                    <a:lumMod val="75000"/>
                  </a:schemeClr>
                </a:solidFill>
              </a:rPr>
              <a:t>with</a:t>
            </a:r>
            <a:r>
              <a:rPr lang="it-IT" sz="2200" dirty="0" smtClean="0">
                <a:solidFill>
                  <a:schemeClr val="accent4">
                    <a:lumMod val="75000"/>
                  </a:schemeClr>
                </a:solidFill>
              </a:rPr>
              <a:t> I. </a:t>
            </a:r>
            <a:r>
              <a:rPr lang="it-IT" sz="2200" dirty="0" err="1" smtClean="0">
                <a:solidFill>
                  <a:schemeClr val="accent4">
                    <a:lumMod val="75000"/>
                  </a:schemeClr>
                </a:solidFill>
              </a:rPr>
              <a:t>Bandos</a:t>
            </a:r>
            <a:r>
              <a:rPr lang="it-IT" sz="2200" dirty="0" smtClean="0">
                <a:solidFill>
                  <a:schemeClr val="accent4">
                    <a:lumMod val="75000"/>
                  </a:schemeClr>
                </a:solidFill>
              </a:rPr>
              <a:t>, L. </a:t>
            </a:r>
            <a:r>
              <a:rPr lang="it-IT" sz="2200" dirty="0" err="1" smtClean="0">
                <a:solidFill>
                  <a:schemeClr val="accent4">
                    <a:lumMod val="75000"/>
                  </a:schemeClr>
                </a:solidFill>
              </a:rPr>
              <a:t>Martucci</a:t>
            </a:r>
            <a:r>
              <a:rPr lang="it-IT" sz="2200" dirty="0" smtClean="0">
                <a:solidFill>
                  <a:schemeClr val="accent4">
                    <a:lumMod val="75000"/>
                  </a:schemeClr>
                </a:solidFill>
              </a:rPr>
              <a:t> and M. </a:t>
            </a:r>
            <a:r>
              <a:rPr lang="it-IT" sz="2200" dirty="0" err="1" smtClean="0">
                <a:solidFill>
                  <a:schemeClr val="accent4">
                    <a:lumMod val="75000"/>
                  </a:schemeClr>
                </a:solidFill>
              </a:rPr>
              <a:t>Tonin</a:t>
            </a:r>
            <a:endParaRPr lang="it-IT" sz="2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6298465"/>
            <a:ext cx="5929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VII Round </a:t>
            </a:r>
            <a:r>
              <a:rPr lang="it-IT" dirty="0" err="1" smtClean="0"/>
              <a:t>Table</a:t>
            </a:r>
            <a:r>
              <a:rPr lang="it-IT" dirty="0" smtClean="0"/>
              <a:t> </a:t>
            </a:r>
            <a:r>
              <a:rPr lang="it-IT" dirty="0" err="1" smtClean="0"/>
              <a:t>Italy</a:t>
            </a:r>
            <a:r>
              <a:rPr lang="it-IT" dirty="0" smtClean="0"/>
              <a:t>-Russia, </a:t>
            </a:r>
            <a:r>
              <a:rPr lang="it-IT" dirty="0" err="1" smtClean="0"/>
              <a:t>Dubna</a:t>
            </a:r>
            <a:r>
              <a:rPr lang="it-IT" dirty="0" smtClean="0"/>
              <a:t>, 25-27 </a:t>
            </a:r>
            <a:r>
              <a:rPr lang="it-IT" dirty="0" err="1" smtClean="0"/>
              <a:t>November</a:t>
            </a:r>
            <a:r>
              <a:rPr lang="it-IT" dirty="0" smtClean="0"/>
              <a:t> 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Genuine N=1, D=4 supergravity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340768"/>
            <a:ext cx="8686800" cy="794718"/>
          </a:xfrm>
        </p:spPr>
        <p:txBody>
          <a:bodyPr>
            <a:normAutofit/>
          </a:bodyPr>
          <a:lstStyle/>
          <a:p>
            <a:r>
              <a:rPr lang="nl-NL" sz="1800" dirty="0" smtClean="0"/>
              <a:t>Freedman, van Nieuwenhuizen &amp; Ferrara ‘76</a:t>
            </a:r>
          </a:p>
          <a:p>
            <a:r>
              <a:rPr lang="nl-NL" sz="1800" dirty="0" smtClean="0"/>
              <a:t>Deser &amp; Zumino ‘76</a:t>
            </a:r>
            <a:endParaRPr lang="it-IT" sz="1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10</a:t>
            </a:fld>
            <a:endParaRPr lang="it-IT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755576" y="2276872"/>
          <a:ext cx="5832648" cy="525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9" name="Equazione" r:id="rId3" imgW="3047760" imgH="279360" progId="Equation.3">
                  <p:embed/>
                </p:oleObj>
              </mc:Choice>
              <mc:Fallback>
                <p:oleObj name="Equazione" r:id="rId3" imgW="3047760" imgH="2793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276872"/>
                        <a:ext cx="5832648" cy="5257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297788"/>
              </p:ext>
            </p:extLst>
          </p:nvPr>
        </p:nvGraphicFramePr>
        <p:xfrm>
          <a:off x="755576" y="3429000"/>
          <a:ext cx="5146675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0" name="Equazione" r:id="rId5" imgW="3213000" imgH="761760" progId="Equation.3">
                  <p:embed/>
                </p:oleObj>
              </mc:Choice>
              <mc:Fallback>
                <p:oleObj name="Equazione" r:id="rId5" imgW="3213000" imgH="7617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429000"/>
                        <a:ext cx="5146675" cy="1223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683568" y="2996952"/>
            <a:ext cx="238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SYSY </a:t>
            </a:r>
            <a:r>
              <a:rPr lang="it-IT" dirty="0" err="1" smtClean="0">
                <a:solidFill>
                  <a:srgbClr val="C00000"/>
                </a:solidFill>
              </a:rPr>
              <a:t>transformations</a:t>
            </a:r>
            <a:r>
              <a:rPr lang="it-IT" dirty="0" smtClean="0">
                <a:solidFill>
                  <a:srgbClr val="C00000"/>
                </a:solidFill>
              </a:rPr>
              <a:t>: 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67544" y="4869160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The </a:t>
            </a:r>
            <a:r>
              <a:rPr lang="it-IT" dirty="0" err="1" smtClean="0"/>
              <a:t>constructed</a:t>
            </a:r>
            <a:r>
              <a:rPr lang="it-IT" dirty="0" smtClean="0"/>
              <a:t> </a:t>
            </a:r>
            <a:r>
              <a:rPr lang="it-IT" dirty="0" err="1" smtClean="0"/>
              <a:t>models</a:t>
            </a:r>
            <a:r>
              <a:rPr lang="it-IT" dirty="0" smtClean="0"/>
              <a:t> of </a:t>
            </a:r>
            <a:r>
              <a:rPr lang="it-IT" dirty="0" err="1" smtClean="0"/>
              <a:t>local</a:t>
            </a:r>
            <a:r>
              <a:rPr lang="it-IT" dirty="0" smtClean="0"/>
              <a:t> </a:t>
            </a:r>
            <a:r>
              <a:rPr lang="it-IT" dirty="0" err="1" smtClean="0"/>
              <a:t>susy</a:t>
            </a:r>
            <a:r>
              <a:rPr lang="it-IT" dirty="0" smtClean="0"/>
              <a:t> breaking  </a:t>
            </a:r>
            <a:r>
              <a:rPr lang="it-IT" dirty="0" err="1" smtClean="0"/>
              <a:t>demonstrate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coupling</a:t>
            </a:r>
            <a:r>
              <a:rPr lang="it-IT" dirty="0" smtClean="0"/>
              <a:t> of N=1  D=4 supergravity to Volkov-</a:t>
            </a:r>
            <a:r>
              <a:rPr lang="it-IT" dirty="0" err="1" smtClean="0"/>
              <a:t>Akulov</a:t>
            </a:r>
            <a:r>
              <a:rPr lang="it-IT" dirty="0" smtClean="0"/>
              <a:t> </a:t>
            </a:r>
            <a:r>
              <a:rPr lang="it-IT" dirty="0" err="1" smtClean="0"/>
              <a:t>goldstino</a:t>
            </a:r>
            <a:r>
              <a:rPr lang="it-IT" dirty="0" smtClean="0"/>
              <a:t> in </a:t>
            </a:r>
            <a:r>
              <a:rPr lang="it-IT" dirty="0" err="1" smtClean="0"/>
              <a:t>one</a:t>
            </a:r>
            <a:r>
              <a:rPr lang="it-IT" dirty="0" smtClean="0"/>
              <a:t> way or </a:t>
            </a:r>
            <a:r>
              <a:rPr lang="it-IT" dirty="0" err="1" smtClean="0"/>
              <a:t>another</a:t>
            </a:r>
            <a:r>
              <a:rPr lang="it-IT" dirty="0" smtClean="0"/>
              <a:t> </a:t>
            </a:r>
            <a:r>
              <a:rPr lang="it-IT" dirty="0" err="1" smtClean="0"/>
              <a:t>results</a:t>
            </a:r>
            <a:r>
              <a:rPr lang="it-IT" dirty="0" smtClean="0"/>
              <a:t> (in the </a:t>
            </a:r>
            <a:r>
              <a:rPr lang="it-IT" dirty="0" err="1" smtClean="0"/>
              <a:t>unitary</a:t>
            </a:r>
            <a:r>
              <a:rPr lang="it-IT" dirty="0" smtClean="0"/>
              <a:t> gauge)  in the Volkov-</a:t>
            </a:r>
            <a:r>
              <a:rPr lang="it-IT" dirty="0" err="1" smtClean="0"/>
              <a:t>Soroka</a:t>
            </a:r>
            <a:r>
              <a:rPr lang="it-IT" dirty="0" smtClean="0"/>
              <a:t> </a:t>
            </a:r>
            <a:r>
              <a:rPr lang="it-IT" dirty="0" err="1" smtClean="0"/>
              <a:t>action</a:t>
            </a:r>
            <a:endParaRPr lang="it-IT" dirty="0"/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/>
        </p:nvGraphicFramePr>
        <p:xfrm>
          <a:off x="971600" y="6021288"/>
          <a:ext cx="2311836" cy="44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1" name="Equazione" r:id="rId7" imgW="1244520" imgH="241200" progId="Equation.3">
                  <p:embed/>
                </p:oleObj>
              </mc:Choice>
              <mc:Fallback>
                <p:oleObj name="Equazione" r:id="rId7" imgW="1244520" imgH="24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6021288"/>
                        <a:ext cx="2311836" cy="44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Conclusion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803704" cy="3672408"/>
          </a:xfrm>
        </p:spPr>
        <p:txBody>
          <a:bodyPr>
            <a:normAutofit/>
          </a:bodyPr>
          <a:lstStyle/>
          <a:p>
            <a:r>
              <a:rPr lang="en-US" sz="1800" dirty="0" smtClean="0"/>
              <a:t>We have reviewed models  of matter coupled </a:t>
            </a:r>
            <a:r>
              <a:rPr lang="en-US" sz="1800" dirty="0"/>
              <a:t> </a:t>
            </a:r>
            <a:r>
              <a:rPr lang="en-US" sz="1800" dirty="0" smtClean="0"/>
              <a:t>N=1, D=4 supergravity with spontaneously broken supersymmetry triggered by the presence of VA </a:t>
            </a:r>
            <a:r>
              <a:rPr lang="en-US" sz="1800" dirty="0" err="1" smtClean="0"/>
              <a:t>goldstini</a:t>
            </a:r>
            <a:r>
              <a:rPr lang="en-US" sz="1800" dirty="0" smtClean="0"/>
              <a:t>.</a:t>
            </a:r>
          </a:p>
          <a:p>
            <a:endParaRPr lang="en-US" sz="800" dirty="0" smtClean="0"/>
          </a:p>
          <a:p>
            <a:r>
              <a:rPr lang="en-US" sz="1800" dirty="0" smtClean="0"/>
              <a:t>Spontaneous SUSY breaking  generates a positive contribution to the vacuum energy thus allowing for the appearance of de Sitter </a:t>
            </a:r>
            <a:r>
              <a:rPr lang="en-US" sz="1800" dirty="0" err="1" smtClean="0"/>
              <a:t>vacua</a:t>
            </a:r>
            <a:r>
              <a:rPr lang="en-US" sz="1800" dirty="0" smtClean="0"/>
              <a:t> in the theory.</a:t>
            </a:r>
          </a:p>
          <a:p>
            <a:endParaRPr lang="en-US" sz="800" dirty="0" smtClean="0"/>
          </a:p>
          <a:p>
            <a:r>
              <a:rPr lang="en-US" sz="1800" dirty="0" smtClean="0"/>
              <a:t>This makes these supergravity models useful and relevant for cosmological and inflationary model building</a:t>
            </a:r>
          </a:p>
          <a:p>
            <a:endParaRPr lang="en-US" sz="800" dirty="0" smtClean="0"/>
          </a:p>
          <a:p>
            <a:r>
              <a:rPr lang="en-US" sz="1800" dirty="0" smtClean="0"/>
              <a:t>The realization of the local </a:t>
            </a:r>
            <a:r>
              <a:rPr lang="en-US" sz="1800" dirty="0" err="1" smtClean="0"/>
              <a:t>susy</a:t>
            </a:r>
            <a:r>
              <a:rPr lang="en-US" sz="1800" dirty="0" smtClean="0"/>
              <a:t> breaking with the use o the space-filling </a:t>
            </a:r>
            <a:r>
              <a:rPr lang="en-US" sz="1800" dirty="0" err="1" smtClean="0"/>
              <a:t>Volkov-Akulov</a:t>
            </a:r>
            <a:r>
              <a:rPr lang="en-US" sz="1800" dirty="0" smtClean="0"/>
              <a:t> 3-brane coupled to gravity and matter </a:t>
            </a:r>
            <a:r>
              <a:rPr lang="en-US" sz="1800" dirty="0" err="1" smtClean="0"/>
              <a:t>supermultiplets</a:t>
            </a:r>
            <a:r>
              <a:rPr lang="en-US" sz="1800" dirty="0" smtClean="0"/>
              <a:t> may by useful for finding a more direct connection of these 4d effective field theories to string theory constructions involving anti-D3-branes, like the KKLT model and its </a:t>
            </a:r>
            <a:r>
              <a:rPr lang="en-US" sz="1800" dirty="0" err="1" smtClean="0"/>
              <a:t>refinings</a:t>
            </a:r>
            <a:r>
              <a:rPr lang="en-US" sz="1800" dirty="0" smtClean="0"/>
              <a:t>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11</a:t>
            </a:fld>
            <a:endParaRPr lang="it-IT"/>
          </a:p>
        </p:txBody>
      </p:sp>
      <p:grpSp>
        <p:nvGrpSpPr>
          <p:cNvPr id="6" name="Group 5"/>
          <p:cNvGrpSpPr/>
          <p:nvPr/>
        </p:nvGrpSpPr>
        <p:grpSpPr>
          <a:xfrm>
            <a:off x="611560" y="5085184"/>
            <a:ext cx="7735888" cy="1028700"/>
            <a:chOff x="611560" y="5085184"/>
            <a:chExt cx="7735888" cy="1028700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49245439"/>
                </p:ext>
              </p:extLst>
            </p:nvPr>
          </p:nvGraphicFramePr>
          <p:xfrm>
            <a:off x="611560" y="5085184"/>
            <a:ext cx="7735888" cy="1028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68" name="Equazione" r:id="rId3" imgW="4787640" imgH="634680" progId="Equation.3">
                    <p:embed/>
                  </p:oleObj>
                </mc:Choice>
                <mc:Fallback>
                  <p:oleObj name="Equazione" r:id="rId3" imgW="4787640" imgH="634680" progId="Equation.3">
                    <p:embed/>
                    <p:pic>
                      <p:nvPicPr>
                        <p:cNvPr id="0" name="Oggetto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1560" y="5085184"/>
                          <a:ext cx="7735888" cy="1028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" name="Straight Connector 6"/>
            <p:cNvCxnSpPr/>
            <p:nvPr/>
          </p:nvCxnSpPr>
          <p:spPr>
            <a:xfrm>
              <a:off x="2771800" y="6062017"/>
              <a:ext cx="11521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7570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Motivation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Recent</a:t>
            </a:r>
            <a:r>
              <a:rPr lang="en-US" sz="1800" dirty="0" smtClean="0"/>
              <a:t>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(2014-15) burst of interest </a:t>
            </a:r>
            <a:r>
              <a:rPr lang="en-US" sz="1800" dirty="0" smtClean="0"/>
              <a:t>in the study of spontaneous breaking of local supersymmetry and the emergence of positive cosmological constant due to </a:t>
            </a:r>
            <a:r>
              <a:rPr lang="en-US" sz="1800" dirty="0" err="1" smtClean="0"/>
              <a:t>Volkov-Akulov</a:t>
            </a:r>
            <a:r>
              <a:rPr lang="en-US" sz="1800" dirty="0" smtClean="0"/>
              <a:t> </a:t>
            </a:r>
            <a:r>
              <a:rPr lang="en-US" sz="1800" dirty="0" err="1" smtClean="0"/>
              <a:t>goldstini</a:t>
            </a:r>
            <a:r>
              <a:rPr lang="en-US" sz="1800" dirty="0" smtClean="0"/>
              <a:t> in D=4 </a:t>
            </a:r>
            <a:r>
              <a:rPr lang="en-US" sz="1800" dirty="0" err="1" smtClean="0"/>
              <a:t>sugra</a:t>
            </a:r>
            <a:r>
              <a:rPr lang="en-US" sz="1800" dirty="0" smtClean="0"/>
              <a:t>.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applications to cosmology and inflation (S. Ferrara talk).</a:t>
            </a:r>
          </a:p>
          <a:p>
            <a:endParaRPr lang="en-US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of the aims:</a:t>
            </a:r>
            <a:r>
              <a:rPr lang="en-US" sz="1800" dirty="0" smtClean="0"/>
              <a:t> provide a solid 4D effective field theory ground for cosmological models constructed in the framework of 10D string theory (e.g. KKLT-like models involving anti-D3-branes to generate </a:t>
            </a:r>
            <a:r>
              <a:rPr lang="en-US" sz="1800" dirty="0" err="1" smtClean="0"/>
              <a:t>dS</a:t>
            </a:r>
            <a:r>
              <a:rPr lang="en-US" sz="1800" dirty="0" smtClean="0"/>
              <a:t> </a:t>
            </a:r>
            <a:r>
              <a:rPr lang="en-US" sz="1800" dirty="0" err="1" smtClean="0"/>
              <a:t>vacua</a:t>
            </a:r>
            <a:r>
              <a:rPr lang="en-US" sz="1800" dirty="0" smtClean="0"/>
              <a:t>)</a:t>
            </a:r>
          </a:p>
          <a:p>
            <a:endParaRPr lang="en-US" sz="800" dirty="0" smtClean="0"/>
          </a:p>
          <a:p>
            <a:r>
              <a:rPr lang="en-US" sz="1800" dirty="0" smtClean="0"/>
              <a:t>Most of the constructions of D=4 </a:t>
            </a:r>
            <a:r>
              <a:rPr lang="en-US" sz="1800" dirty="0" err="1" smtClean="0"/>
              <a:t>sugra</a:t>
            </a:r>
            <a:r>
              <a:rPr lang="en-US" sz="1800" dirty="0" smtClean="0"/>
              <a:t> with spontaneously broken </a:t>
            </a:r>
            <a:r>
              <a:rPr lang="en-US" sz="1800" dirty="0" err="1" smtClean="0"/>
              <a:t>susy</a:t>
            </a:r>
            <a:r>
              <a:rPr lang="en-US" sz="1800" dirty="0" smtClean="0"/>
              <a:t> use constrained (nilpotent) </a:t>
            </a:r>
            <a:r>
              <a:rPr lang="en-US" sz="1800" dirty="0" err="1" smtClean="0"/>
              <a:t>superfield</a:t>
            </a:r>
            <a:r>
              <a:rPr lang="en-US" sz="1800" dirty="0" smtClean="0"/>
              <a:t> description of the </a:t>
            </a:r>
            <a:r>
              <a:rPr lang="en-US" sz="1800" dirty="0" err="1" smtClean="0"/>
              <a:t>Volkov-Akulov</a:t>
            </a:r>
            <a:r>
              <a:rPr lang="en-US" sz="1800" dirty="0" smtClean="0"/>
              <a:t> </a:t>
            </a:r>
            <a:r>
              <a:rPr lang="en-US" sz="1800" dirty="0" err="1" smtClean="0"/>
              <a:t>goldstini</a:t>
            </a:r>
            <a:r>
              <a:rPr lang="en-US" sz="1800" dirty="0" smtClean="0"/>
              <a:t> (scalar partners are composed of </a:t>
            </a:r>
            <a:r>
              <a:rPr lang="en-US" sz="1800" dirty="0" err="1" smtClean="0"/>
              <a:t>goldstino</a:t>
            </a:r>
            <a:r>
              <a:rPr lang="en-US" sz="1800" dirty="0" smtClean="0"/>
              <a:t> </a:t>
            </a:r>
            <a:r>
              <a:rPr lang="en-US" sz="1800" dirty="0" err="1" smtClean="0"/>
              <a:t>bilinears</a:t>
            </a:r>
            <a:r>
              <a:rPr lang="en-US" sz="1800" dirty="0" smtClean="0"/>
              <a:t>)</a:t>
            </a:r>
          </a:p>
          <a:p>
            <a:pPr>
              <a:buNone/>
            </a:pPr>
            <a:r>
              <a:rPr lang="en-US" sz="1800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Antoniadis,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Dudas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Ferrara, </a:t>
            </a:r>
            <a:r>
              <a:rPr lang="en-US" sz="1600" i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Kehagias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Farakos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Kallosh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Linde,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Porrati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Sagnotti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dall’Agata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Zwirner</a:t>
            </a:r>
            <a:r>
              <a:rPr lang="en-US" sz="1600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Bergshoeff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Freedman,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Kallosh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Van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Proeyen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it-IT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Hasegawa,Yamada</a:t>
            </a:r>
            <a:r>
              <a:rPr lang="it-IT" sz="1600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it-IT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Kuzenko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1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Antoniadis,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Markou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;… </a:t>
            </a:r>
          </a:p>
          <a:p>
            <a:pPr>
              <a:buNone/>
            </a:pPr>
            <a:endParaRPr lang="en-US" sz="800" i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F0A22E"/>
              </a:buClr>
            </a:pPr>
            <a:r>
              <a:rPr lang="en-US" sz="1800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Earlier related studies </a:t>
            </a:r>
            <a:r>
              <a:rPr lang="en-US" sz="1800" dirty="0" smtClean="0">
                <a:solidFill>
                  <a:srgbClr val="4E3B30"/>
                </a:solidFill>
              </a:rPr>
              <a:t>of local </a:t>
            </a:r>
            <a:r>
              <a:rPr lang="en-US" sz="1800" dirty="0" err="1" smtClean="0">
                <a:solidFill>
                  <a:srgbClr val="4E3B30"/>
                </a:solidFill>
              </a:rPr>
              <a:t>susy</a:t>
            </a:r>
            <a:r>
              <a:rPr lang="en-US" sz="1800" dirty="0" smtClean="0">
                <a:solidFill>
                  <a:srgbClr val="4E3B30"/>
                </a:solidFill>
              </a:rPr>
              <a:t> breaking &amp; super-</a:t>
            </a:r>
            <a:r>
              <a:rPr lang="en-US" sz="1800" dirty="0" err="1" smtClean="0">
                <a:solidFill>
                  <a:srgbClr val="4E3B30"/>
                </a:solidFill>
              </a:rPr>
              <a:t>Braut</a:t>
            </a:r>
            <a:r>
              <a:rPr lang="en-US" sz="1800" dirty="0" smtClean="0">
                <a:solidFill>
                  <a:srgbClr val="4E3B30"/>
                </a:solidFill>
              </a:rPr>
              <a:t>-</a:t>
            </a:r>
            <a:r>
              <a:rPr lang="en-US" sz="1800" dirty="0" err="1" smtClean="0">
                <a:solidFill>
                  <a:srgbClr val="4E3B30"/>
                </a:solidFill>
              </a:rPr>
              <a:t>Englert</a:t>
            </a:r>
            <a:r>
              <a:rPr lang="en-US" sz="1800" dirty="0" smtClean="0">
                <a:solidFill>
                  <a:srgbClr val="4E3B30"/>
                </a:solidFill>
              </a:rPr>
              <a:t>-Higgs effect in </a:t>
            </a:r>
            <a:r>
              <a:rPr lang="en-US" sz="1800" dirty="0" err="1" smtClean="0">
                <a:solidFill>
                  <a:srgbClr val="4E3B30"/>
                </a:solidFill>
              </a:rPr>
              <a:t>sugra</a:t>
            </a:r>
            <a:r>
              <a:rPr lang="en-US" sz="1800" dirty="0" smtClean="0">
                <a:solidFill>
                  <a:srgbClr val="4E3B30"/>
                </a:solidFill>
              </a:rPr>
              <a:t>:</a:t>
            </a:r>
          </a:p>
          <a:p>
            <a:pPr marL="0" lvl="0" indent="0">
              <a:buClr>
                <a:srgbClr val="F0A22E"/>
              </a:buClr>
              <a:buNone/>
            </a:pPr>
            <a:r>
              <a:rPr lang="en-US" sz="1600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	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Volkov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Soroka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‘73, 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Deser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Zumino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‘77,…, Lindstrom  &amp;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Rocek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‘79, Samuel &amp;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Wess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‘83,                         </a:t>
            </a:r>
            <a:r>
              <a:rPr lang="en-US" sz="1600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Ivanov &amp; </a:t>
            </a:r>
            <a:r>
              <a:rPr lang="en-US" sz="1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Kapustnikov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’84 -’90,…</a:t>
            </a:r>
          </a:p>
          <a:p>
            <a:pPr marL="0" lvl="0" indent="0">
              <a:buClr>
                <a:srgbClr val="F0A22E"/>
              </a:buClr>
              <a:buNone/>
            </a:pPr>
            <a:endParaRPr lang="en-US" sz="300" i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rgbClr val="F0A22E"/>
              </a:buClr>
              <a:buNone/>
            </a:pPr>
            <a:r>
              <a:rPr lang="en-US" sz="1600" u="sng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</a:t>
            </a:r>
            <a:r>
              <a:rPr lang="en-US" sz="1600" u="sng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</a:t>
            </a:r>
            <a:r>
              <a:rPr lang="en-US" sz="1600" u="sng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1600" dirty="0" smtClean="0">
                <a:solidFill>
                  <a:srgbClr val="4E3B30"/>
                </a:solidFill>
              </a:rPr>
              <a:t>to generate </a:t>
            </a:r>
            <a:r>
              <a:rPr lang="en-US" sz="1600" dirty="0" err="1" smtClean="0">
                <a:solidFill>
                  <a:srgbClr val="4E3B30"/>
                </a:solidFill>
              </a:rPr>
              <a:t>susy</a:t>
            </a:r>
            <a:r>
              <a:rPr lang="en-US" sz="1600" dirty="0" smtClean="0">
                <a:solidFill>
                  <a:srgbClr val="4E3B30"/>
                </a:solidFill>
              </a:rPr>
              <a:t> breaking by coupling supergravity to the original VA model                     	which is the most straightforwardly related to the 3-brane constructions</a:t>
            </a:r>
            <a:endParaRPr lang="en-US" sz="1600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sz="1800" i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Original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Volkov-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Akulov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Model ’72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3-brane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8426" y="1319282"/>
            <a:ext cx="8229600" cy="460648"/>
          </a:xfrm>
        </p:spPr>
        <p:txBody>
          <a:bodyPr>
            <a:normAutofit/>
          </a:bodyPr>
          <a:lstStyle/>
          <a:p>
            <a:r>
              <a:rPr lang="it-IT" sz="2000" dirty="0" err="1" smtClean="0"/>
              <a:t>Goldstino</a:t>
            </a:r>
            <a:r>
              <a:rPr lang="it-IT" sz="2000" dirty="0" smtClean="0"/>
              <a:t> </a:t>
            </a:r>
            <a:r>
              <a:rPr lang="it-IT" sz="2000" dirty="0" err="1" smtClean="0"/>
              <a:t>as</a:t>
            </a:r>
            <a:r>
              <a:rPr lang="it-IT" sz="2000" dirty="0" smtClean="0"/>
              <a:t> the </a:t>
            </a:r>
            <a:r>
              <a:rPr lang="it-IT" sz="2000" dirty="0" err="1" smtClean="0"/>
              <a:t>manifestation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</a:t>
            </a:r>
            <a:r>
              <a:rPr lang="it-IT" sz="2000" dirty="0" err="1" smtClean="0"/>
              <a:t>susy</a:t>
            </a:r>
            <a:r>
              <a:rPr lang="it-IT" sz="2000" dirty="0" smtClean="0"/>
              <a:t> </a:t>
            </a:r>
            <a:r>
              <a:rPr lang="it-IT" sz="2000" dirty="0" err="1" smtClean="0"/>
              <a:t>breaking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393D-C914-4EF7-A9BC-057EFA956CD9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697787"/>
              </p:ext>
            </p:extLst>
          </p:nvPr>
        </p:nvGraphicFramePr>
        <p:xfrm>
          <a:off x="2002642" y="1844824"/>
          <a:ext cx="46513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8" name="Equazione" r:id="rId4" imgW="2959100" imgH="228600" progId="Equation.3">
                  <p:embed/>
                </p:oleObj>
              </mc:Choice>
              <mc:Fallback>
                <p:oleObj name="Equazione" r:id="rId4" imgW="2959100" imgH="228600" progId="Equation.3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642" y="1844824"/>
                        <a:ext cx="4651375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uppo 29"/>
          <p:cNvGrpSpPr/>
          <p:nvPr/>
        </p:nvGrpSpPr>
        <p:grpSpPr>
          <a:xfrm>
            <a:off x="539552" y="2420888"/>
            <a:ext cx="6994103" cy="369332"/>
            <a:chOff x="539552" y="2780928"/>
            <a:chExt cx="6994103" cy="369332"/>
          </a:xfrm>
        </p:grpSpPr>
        <p:sp>
          <p:nvSpPr>
            <p:cNvPr id="6" name="CasellaDiTesto 5"/>
            <p:cNvSpPr txBox="1"/>
            <p:nvPr/>
          </p:nvSpPr>
          <p:spPr>
            <a:xfrm>
              <a:off x="539552" y="2780928"/>
              <a:ext cx="28306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it-IT" dirty="0" smtClean="0"/>
                <a:t> </a:t>
              </a:r>
              <a:r>
                <a:rPr lang="it-IT" dirty="0" err="1" smtClean="0"/>
                <a:t>Volkov-Akulov</a:t>
              </a:r>
              <a:r>
                <a:rPr lang="it-IT" dirty="0" smtClean="0"/>
                <a:t> </a:t>
              </a:r>
              <a:r>
                <a:rPr lang="it-IT" dirty="0" err="1" smtClean="0"/>
                <a:t>superspace</a:t>
              </a:r>
              <a:endParaRPr lang="it-IT" dirty="0"/>
            </a:p>
          </p:txBody>
        </p:sp>
        <p:graphicFrame>
          <p:nvGraphicFramePr>
            <p:cNvPr id="7" name="Oggetto 6"/>
            <p:cNvGraphicFramePr>
              <a:graphicFrameLocks noChangeAspect="1"/>
            </p:cNvGraphicFramePr>
            <p:nvPr/>
          </p:nvGraphicFramePr>
          <p:xfrm>
            <a:off x="3491880" y="2780928"/>
            <a:ext cx="4041775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69" name="Equazione" r:id="rId6" imgW="2565400" imgH="228600" progId="Equation.3">
                    <p:embed/>
                  </p:oleObj>
                </mc:Choice>
                <mc:Fallback>
                  <p:oleObj name="Equazione" r:id="rId6" imgW="2565400" imgH="228600" progId="Equation.3">
                    <p:embed/>
                    <p:pic>
                      <p:nvPicPr>
                        <p:cNvPr id="0" name="Picture 8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1880" y="2780928"/>
                          <a:ext cx="4041775" cy="3587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uppo 30"/>
          <p:cNvGrpSpPr/>
          <p:nvPr/>
        </p:nvGrpSpPr>
        <p:grpSpPr>
          <a:xfrm>
            <a:off x="179512" y="3140968"/>
            <a:ext cx="8594601" cy="369332"/>
            <a:chOff x="179512" y="3429000"/>
            <a:chExt cx="8594601" cy="369332"/>
          </a:xfrm>
        </p:grpSpPr>
        <p:graphicFrame>
          <p:nvGraphicFramePr>
            <p:cNvPr id="1028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9603797"/>
                </p:ext>
              </p:extLst>
            </p:nvPr>
          </p:nvGraphicFramePr>
          <p:xfrm>
            <a:off x="2212975" y="3429000"/>
            <a:ext cx="6561138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0" name="Equazione" r:id="rId8" imgW="4165600" imgH="228600" progId="Equation.3">
                    <p:embed/>
                  </p:oleObj>
                </mc:Choice>
                <mc:Fallback>
                  <p:oleObj name="Equazione" r:id="rId8" imgW="4165600" imgH="228600" progId="Equation.3">
                    <p:embed/>
                    <p:pic>
                      <p:nvPicPr>
                        <p:cNvPr id="0" name="Picture 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2975" y="3429000"/>
                          <a:ext cx="6561138" cy="360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CasellaDiTesto 8"/>
            <p:cNvSpPr txBox="1"/>
            <p:nvPr/>
          </p:nvSpPr>
          <p:spPr>
            <a:xfrm>
              <a:off x="179512" y="3429000"/>
              <a:ext cx="17605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>
                  <a:solidFill>
                    <a:srgbClr val="C00000"/>
                  </a:solidFill>
                </a:rPr>
                <a:t>SUSY </a:t>
              </a:r>
              <a:r>
                <a:rPr lang="it-IT" dirty="0" err="1" smtClean="0">
                  <a:solidFill>
                    <a:srgbClr val="C00000"/>
                  </a:solidFill>
                </a:rPr>
                <a:t>transform</a:t>
              </a:r>
              <a:r>
                <a:rPr lang="it-IT" dirty="0" smtClean="0">
                  <a:solidFill>
                    <a:srgbClr val="C00000"/>
                  </a:solidFill>
                </a:rPr>
                <a:t>.</a:t>
              </a:r>
              <a:endParaRPr lang="ru-RU" dirty="0" smtClean="0">
                <a:solidFill>
                  <a:srgbClr val="C00000"/>
                </a:solidFill>
              </a:endParaRPr>
            </a:p>
          </p:txBody>
        </p:sp>
      </p:grpSp>
      <p:grpSp>
        <p:nvGrpSpPr>
          <p:cNvPr id="15" name="Gruppo 32"/>
          <p:cNvGrpSpPr/>
          <p:nvPr/>
        </p:nvGrpSpPr>
        <p:grpSpPr>
          <a:xfrm>
            <a:off x="467544" y="3789040"/>
            <a:ext cx="5952703" cy="381000"/>
            <a:chOff x="179512" y="4077072"/>
            <a:chExt cx="5952703" cy="381000"/>
          </a:xfrm>
        </p:grpSpPr>
        <p:sp>
          <p:nvSpPr>
            <p:cNvPr id="10" name="CasellaDiTesto 9"/>
            <p:cNvSpPr txBox="1"/>
            <p:nvPr/>
          </p:nvSpPr>
          <p:spPr>
            <a:xfrm>
              <a:off x="179512" y="4077072"/>
              <a:ext cx="26489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>
                  <a:solidFill>
                    <a:srgbClr val="C00000"/>
                  </a:solidFill>
                </a:rPr>
                <a:t>SUSY </a:t>
              </a:r>
              <a:r>
                <a:rPr lang="it-IT" dirty="0" err="1" smtClean="0">
                  <a:solidFill>
                    <a:srgbClr val="C00000"/>
                  </a:solidFill>
                </a:rPr>
                <a:t>invariant</a:t>
              </a:r>
              <a:r>
                <a:rPr lang="it-IT" dirty="0" smtClean="0">
                  <a:solidFill>
                    <a:srgbClr val="C00000"/>
                  </a:solidFill>
                </a:rPr>
                <a:t> VA 1-form:</a:t>
              </a:r>
              <a:endParaRPr lang="it-IT" dirty="0">
                <a:solidFill>
                  <a:srgbClr val="C00000"/>
                </a:solidFill>
              </a:endParaRPr>
            </a:p>
          </p:txBody>
        </p:sp>
        <p:graphicFrame>
          <p:nvGraphicFramePr>
            <p:cNvPr id="1029" name="Object 5"/>
            <p:cNvGraphicFramePr>
              <a:graphicFrameLocks noChangeAspect="1"/>
            </p:cNvGraphicFramePr>
            <p:nvPr/>
          </p:nvGraphicFramePr>
          <p:xfrm>
            <a:off x="3131840" y="4077072"/>
            <a:ext cx="3000375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1" name="Equazione" r:id="rId10" imgW="1905000" imgH="241300" progId="Equation.3">
                    <p:embed/>
                  </p:oleObj>
                </mc:Choice>
                <mc:Fallback>
                  <p:oleObj name="Equazione" r:id="rId10" imgW="1905000" imgH="241300" progId="Equation.3">
                    <p:embed/>
                    <p:pic>
                      <p:nvPicPr>
                        <p:cNvPr id="0" name="Picture 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31840" y="4077072"/>
                          <a:ext cx="3000375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Gruppo 35"/>
          <p:cNvGrpSpPr/>
          <p:nvPr/>
        </p:nvGrpSpPr>
        <p:grpSpPr>
          <a:xfrm>
            <a:off x="2284413" y="4880570"/>
            <a:ext cx="6694545" cy="646331"/>
            <a:chOff x="2275558" y="5168602"/>
            <a:chExt cx="6694545" cy="646331"/>
          </a:xfrm>
        </p:grpSpPr>
        <p:graphicFrame>
          <p:nvGraphicFramePr>
            <p:cNvPr id="1033" name="Object 9"/>
            <p:cNvGraphicFramePr>
              <a:graphicFrameLocks noChangeAspect="1"/>
            </p:cNvGraphicFramePr>
            <p:nvPr/>
          </p:nvGraphicFramePr>
          <p:xfrm>
            <a:off x="2275558" y="5296595"/>
            <a:ext cx="3817937" cy="355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2" name="Equazione" r:id="rId12" imgW="2425680" imgH="228600" progId="Equation.3">
                    <p:embed/>
                  </p:oleObj>
                </mc:Choice>
                <mc:Fallback>
                  <p:oleObj name="Equazione" r:id="rId12" imgW="2425680" imgH="228600" progId="Equation.3">
                    <p:embed/>
                    <p:pic>
                      <p:nvPicPr>
                        <p:cNvPr id="0" name="Picture 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5558" y="5296595"/>
                          <a:ext cx="3817937" cy="355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CasellaDiTesto 28"/>
            <p:cNvSpPr txBox="1"/>
            <p:nvPr/>
          </p:nvSpPr>
          <p:spPr>
            <a:xfrm>
              <a:off x="6115347" y="5168602"/>
              <a:ext cx="285475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err="1" smtClean="0">
                  <a:solidFill>
                    <a:srgbClr val="C00000"/>
                  </a:solidFill>
                </a:rPr>
                <a:t>spinor</a:t>
              </a:r>
              <a:r>
                <a:rPr lang="it-IT" dirty="0" smtClean="0">
                  <a:solidFill>
                    <a:srgbClr val="C00000"/>
                  </a:solidFill>
                </a:rPr>
                <a:t> </a:t>
              </a:r>
              <a:r>
                <a:rPr lang="it-IT" dirty="0" err="1" smtClean="0">
                  <a:solidFill>
                    <a:srgbClr val="C00000"/>
                  </a:solidFill>
                </a:rPr>
                <a:t>field</a:t>
              </a:r>
              <a:r>
                <a:rPr lang="it-IT" dirty="0" smtClean="0">
                  <a:solidFill>
                    <a:srgbClr val="C00000"/>
                  </a:solidFill>
                </a:rPr>
                <a:t> </a:t>
              </a:r>
              <a:r>
                <a:rPr lang="it-IT" dirty="0" err="1" smtClean="0">
                  <a:solidFill>
                    <a:srgbClr val="C00000"/>
                  </a:solidFill>
                </a:rPr>
                <a:t>appears</a:t>
              </a:r>
              <a:r>
                <a:rPr lang="it-IT" dirty="0" smtClean="0">
                  <a:solidFill>
                    <a:srgbClr val="C00000"/>
                  </a:solidFill>
                </a:rPr>
                <a:t> on the </a:t>
              </a:r>
            </a:p>
            <a:p>
              <a:r>
                <a:rPr lang="it-IT" dirty="0" err="1" smtClean="0">
                  <a:solidFill>
                    <a:srgbClr val="C00000"/>
                  </a:solidFill>
                </a:rPr>
                <a:t>brane</a:t>
              </a:r>
              <a:r>
                <a:rPr lang="it-IT" dirty="0" smtClean="0">
                  <a:solidFill>
                    <a:srgbClr val="C00000"/>
                  </a:solidFill>
                </a:rPr>
                <a:t> </a:t>
              </a:r>
              <a:r>
                <a:rPr lang="it-IT" dirty="0" err="1" smtClean="0">
                  <a:solidFill>
                    <a:srgbClr val="C00000"/>
                  </a:solidFill>
                </a:rPr>
                <a:t>worldvolume</a:t>
              </a:r>
              <a:endParaRPr lang="it-IT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9" name="Gruppo 36"/>
          <p:cNvGrpSpPr/>
          <p:nvPr/>
        </p:nvGrpSpPr>
        <p:grpSpPr>
          <a:xfrm>
            <a:off x="2606675" y="5661025"/>
            <a:ext cx="6526213" cy="663267"/>
            <a:chOff x="2576513" y="5943377"/>
            <a:chExt cx="6526213" cy="663267"/>
          </a:xfrm>
        </p:grpSpPr>
        <p:graphicFrame>
          <p:nvGraphicFramePr>
            <p:cNvPr id="1034" name="Object 10"/>
            <p:cNvGraphicFramePr>
              <a:graphicFrameLocks noChangeAspect="1"/>
            </p:cNvGraphicFramePr>
            <p:nvPr/>
          </p:nvGraphicFramePr>
          <p:xfrm>
            <a:off x="2576513" y="5943377"/>
            <a:ext cx="6526213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3" name="Equazione" r:id="rId14" imgW="4152600" imgH="241200" progId="Equation.3">
                    <p:embed/>
                  </p:oleObj>
                </mc:Choice>
                <mc:Fallback>
                  <p:oleObj name="Equazione" r:id="rId14" imgW="4152600" imgH="241200" progId="Equation.3">
                    <p:embed/>
                    <p:pic>
                      <p:nvPicPr>
                        <p:cNvPr id="0" name="Picture 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6513" y="5943377"/>
                          <a:ext cx="6526213" cy="368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1" name="Gruppo 34"/>
            <p:cNvGrpSpPr/>
            <p:nvPr/>
          </p:nvGrpSpPr>
          <p:grpSpPr>
            <a:xfrm>
              <a:off x="6084168" y="6237312"/>
              <a:ext cx="2716898" cy="369332"/>
              <a:chOff x="6084168" y="6381328"/>
              <a:chExt cx="2716898" cy="369332"/>
            </a:xfrm>
          </p:grpSpPr>
          <p:cxnSp>
            <p:nvCxnSpPr>
              <p:cNvPr id="32" name="Connettore 1 31"/>
              <p:cNvCxnSpPr/>
              <p:nvPr/>
            </p:nvCxnSpPr>
            <p:spPr>
              <a:xfrm>
                <a:off x="6156176" y="6453336"/>
                <a:ext cx="2592288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CasellaDiTesto 33"/>
              <p:cNvSpPr txBox="1"/>
              <p:nvPr/>
            </p:nvSpPr>
            <p:spPr>
              <a:xfrm>
                <a:off x="6084168" y="6381328"/>
                <a:ext cx="27168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dirty="0" err="1" smtClean="0"/>
                  <a:t>non-linear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susy</a:t>
                </a:r>
                <a:r>
                  <a:rPr lang="it-IT" dirty="0" smtClean="0"/>
                  <a:t> </a:t>
                </a:r>
                <a:r>
                  <a:rPr lang="it-IT" dirty="0" err="1" smtClean="0"/>
                  <a:t>transform</a:t>
                </a:r>
                <a:r>
                  <a:rPr lang="ru-RU" dirty="0" smtClean="0"/>
                  <a:t>.</a:t>
                </a:r>
                <a:endParaRPr lang="it-IT" dirty="0"/>
              </a:p>
            </p:txBody>
          </p:sp>
        </p:grpSp>
      </p:grpSp>
      <p:grpSp>
        <p:nvGrpSpPr>
          <p:cNvPr id="22" name="Group 20"/>
          <p:cNvGrpSpPr/>
          <p:nvPr/>
        </p:nvGrpSpPr>
        <p:grpSpPr>
          <a:xfrm>
            <a:off x="0" y="5157192"/>
            <a:ext cx="2805459" cy="1544811"/>
            <a:chOff x="0" y="5157192"/>
            <a:chExt cx="2805459" cy="1544811"/>
          </a:xfrm>
        </p:grpSpPr>
        <p:grpSp>
          <p:nvGrpSpPr>
            <p:cNvPr id="23" name="Gruppo 26"/>
            <p:cNvGrpSpPr/>
            <p:nvPr/>
          </p:nvGrpSpPr>
          <p:grpSpPr>
            <a:xfrm>
              <a:off x="0" y="5157192"/>
              <a:ext cx="2805459" cy="1544811"/>
              <a:chOff x="287016" y="5157192"/>
              <a:chExt cx="2805459" cy="1544811"/>
            </a:xfrm>
          </p:grpSpPr>
          <p:sp>
            <p:nvSpPr>
              <p:cNvPr id="13" name="Freeform 5"/>
              <p:cNvSpPr>
                <a:spLocks/>
              </p:cNvSpPr>
              <p:nvPr/>
            </p:nvSpPr>
            <p:spPr bwMode="auto">
              <a:xfrm>
                <a:off x="1115616" y="5301208"/>
                <a:ext cx="1440160" cy="1080120"/>
              </a:xfrm>
              <a:custGeom>
                <a:avLst/>
                <a:gdLst/>
                <a:ahLst/>
                <a:cxnLst>
                  <a:cxn ang="0">
                    <a:pos x="49" y="531"/>
                  </a:cxn>
                  <a:cxn ang="0">
                    <a:pos x="113" y="454"/>
                  </a:cxn>
                  <a:cxn ang="0">
                    <a:pos x="267" y="351"/>
                  </a:cxn>
                  <a:cxn ang="0">
                    <a:pos x="356" y="326"/>
                  </a:cxn>
                  <a:cxn ang="0">
                    <a:pos x="536" y="275"/>
                  </a:cxn>
                  <a:cxn ang="0">
                    <a:pos x="651" y="236"/>
                  </a:cxn>
                  <a:cxn ang="0">
                    <a:pos x="728" y="198"/>
                  </a:cxn>
                  <a:cxn ang="0">
                    <a:pos x="753" y="159"/>
                  </a:cxn>
                  <a:cxn ang="0">
                    <a:pos x="792" y="134"/>
                  </a:cxn>
                  <a:cxn ang="0">
                    <a:pos x="804" y="95"/>
                  </a:cxn>
                  <a:cxn ang="0">
                    <a:pos x="830" y="57"/>
                  </a:cxn>
                  <a:cxn ang="0">
                    <a:pos x="843" y="6"/>
                  </a:cxn>
                  <a:cxn ang="0">
                    <a:pos x="856" y="44"/>
                  </a:cxn>
                  <a:cxn ang="0">
                    <a:pos x="868" y="83"/>
                  </a:cxn>
                  <a:cxn ang="0">
                    <a:pos x="945" y="198"/>
                  </a:cxn>
                  <a:cxn ang="0">
                    <a:pos x="984" y="326"/>
                  </a:cxn>
                  <a:cxn ang="0">
                    <a:pos x="971" y="479"/>
                  </a:cxn>
                  <a:cxn ang="0">
                    <a:pos x="945" y="556"/>
                  </a:cxn>
                  <a:cxn ang="0">
                    <a:pos x="932" y="595"/>
                  </a:cxn>
                  <a:cxn ang="0">
                    <a:pos x="971" y="723"/>
                  </a:cxn>
                  <a:cxn ang="0">
                    <a:pos x="1022" y="851"/>
                  </a:cxn>
                  <a:cxn ang="0">
                    <a:pos x="1124" y="966"/>
                  </a:cxn>
                  <a:cxn ang="0">
                    <a:pos x="1188" y="1030"/>
                  </a:cxn>
                  <a:cxn ang="0">
                    <a:pos x="1214" y="1107"/>
                  </a:cxn>
                  <a:cxn ang="0">
                    <a:pos x="1176" y="1235"/>
                  </a:cxn>
                  <a:cxn ang="0">
                    <a:pos x="1240" y="1555"/>
                  </a:cxn>
                  <a:cxn ang="0">
                    <a:pos x="740" y="1593"/>
                  </a:cxn>
                  <a:cxn ang="0">
                    <a:pos x="574" y="1631"/>
                  </a:cxn>
                  <a:cxn ang="0">
                    <a:pos x="446" y="1708"/>
                  </a:cxn>
                  <a:cxn ang="0">
                    <a:pos x="420" y="1747"/>
                  </a:cxn>
                  <a:cxn ang="0">
                    <a:pos x="344" y="1772"/>
                  </a:cxn>
                  <a:cxn ang="0">
                    <a:pos x="267" y="1823"/>
                  </a:cxn>
                  <a:cxn ang="0">
                    <a:pos x="190" y="1849"/>
                  </a:cxn>
                  <a:cxn ang="0">
                    <a:pos x="203" y="1798"/>
                  </a:cxn>
                  <a:cxn ang="0">
                    <a:pos x="228" y="1721"/>
                  </a:cxn>
                  <a:cxn ang="0">
                    <a:pos x="241" y="1491"/>
                  </a:cxn>
                  <a:cxn ang="0">
                    <a:pos x="267" y="1414"/>
                  </a:cxn>
                  <a:cxn ang="0">
                    <a:pos x="280" y="1375"/>
                  </a:cxn>
                  <a:cxn ang="0">
                    <a:pos x="216" y="1324"/>
                  </a:cxn>
                  <a:cxn ang="0">
                    <a:pos x="139" y="1260"/>
                  </a:cxn>
                  <a:cxn ang="0">
                    <a:pos x="88" y="1145"/>
                  </a:cxn>
                  <a:cxn ang="0">
                    <a:pos x="75" y="1107"/>
                  </a:cxn>
                  <a:cxn ang="0">
                    <a:pos x="113" y="876"/>
                  </a:cxn>
                  <a:cxn ang="0">
                    <a:pos x="88" y="646"/>
                  </a:cxn>
                  <a:cxn ang="0">
                    <a:pos x="49" y="620"/>
                  </a:cxn>
                  <a:cxn ang="0">
                    <a:pos x="11" y="646"/>
                  </a:cxn>
                  <a:cxn ang="0">
                    <a:pos x="36" y="607"/>
                  </a:cxn>
                  <a:cxn ang="0">
                    <a:pos x="49" y="531"/>
                  </a:cxn>
                </a:cxnLst>
                <a:rect l="0" t="0" r="r" b="b"/>
                <a:pathLst>
                  <a:path w="1240" h="1849">
                    <a:moveTo>
                      <a:pt x="49" y="531"/>
                    </a:moveTo>
                    <a:cubicBezTo>
                      <a:pt x="70" y="505"/>
                      <a:pt x="88" y="476"/>
                      <a:pt x="113" y="454"/>
                    </a:cubicBezTo>
                    <a:cubicBezTo>
                      <a:pt x="154" y="416"/>
                      <a:pt x="219" y="383"/>
                      <a:pt x="267" y="351"/>
                    </a:cubicBezTo>
                    <a:cubicBezTo>
                      <a:pt x="275" y="345"/>
                      <a:pt x="353" y="327"/>
                      <a:pt x="356" y="326"/>
                    </a:cubicBezTo>
                    <a:cubicBezTo>
                      <a:pt x="416" y="308"/>
                      <a:pt x="477" y="294"/>
                      <a:pt x="536" y="275"/>
                    </a:cubicBezTo>
                    <a:cubicBezTo>
                      <a:pt x="574" y="262"/>
                      <a:pt x="617" y="258"/>
                      <a:pt x="651" y="236"/>
                    </a:cubicBezTo>
                    <a:cubicBezTo>
                      <a:pt x="700" y="203"/>
                      <a:pt x="675" y="216"/>
                      <a:pt x="728" y="198"/>
                    </a:cubicBezTo>
                    <a:cubicBezTo>
                      <a:pt x="736" y="185"/>
                      <a:pt x="742" y="170"/>
                      <a:pt x="753" y="159"/>
                    </a:cubicBezTo>
                    <a:cubicBezTo>
                      <a:pt x="764" y="148"/>
                      <a:pt x="782" y="146"/>
                      <a:pt x="792" y="134"/>
                    </a:cubicBezTo>
                    <a:cubicBezTo>
                      <a:pt x="800" y="123"/>
                      <a:pt x="798" y="107"/>
                      <a:pt x="804" y="95"/>
                    </a:cubicBezTo>
                    <a:cubicBezTo>
                      <a:pt x="811" y="81"/>
                      <a:pt x="821" y="70"/>
                      <a:pt x="830" y="57"/>
                    </a:cubicBezTo>
                    <a:cubicBezTo>
                      <a:pt x="834" y="40"/>
                      <a:pt x="827" y="14"/>
                      <a:pt x="843" y="6"/>
                    </a:cubicBezTo>
                    <a:cubicBezTo>
                      <a:pt x="855" y="0"/>
                      <a:pt x="852" y="31"/>
                      <a:pt x="856" y="44"/>
                    </a:cubicBezTo>
                    <a:cubicBezTo>
                      <a:pt x="860" y="57"/>
                      <a:pt x="861" y="71"/>
                      <a:pt x="868" y="83"/>
                    </a:cubicBezTo>
                    <a:cubicBezTo>
                      <a:pt x="890" y="123"/>
                      <a:pt x="930" y="154"/>
                      <a:pt x="945" y="198"/>
                    </a:cubicBezTo>
                    <a:cubicBezTo>
                      <a:pt x="959" y="240"/>
                      <a:pt x="970" y="284"/>
                      <a:pt x="984" y="326"/>
                    </a:cubicBezTo>
                    <a:cubicBezTo>
                      <a:pt x="980" y="377"/>
                      <a:pt x="980" y="429"/>
                      <a:pt x="971" y="479"/>
                    </a:cubicBezTo>
                    <a:cubicBezTo>
                      <a:pt x="966" y="506"/>
                      <a:pt x="954" y="530"/>
                      <a:pt x="945" y="556"/>
                    </a:cubicBezTo>
                    <a:cubicBezTo>
                      <a:pt x="941" y="569"/>
                      <a:pt x="932" y="595"/>
                      <a:pt x="932" y="595"/>
                    </a:cubicBezTo>
                    <a:cubicBezTo>
                      <a:pt x="961" y="792"/>
                      <a:pt x="921" y="611"/>
                      <a:pt x="971" y="723"/>
                    </a:cubicBezTo>
                    <a:cubicBezTo>
                      <a:pt x="994" y="775"/>
                      <a:pt x="990" y="806"/>
                      <a:pt x="1022" y="851"/>
                    </a:cubicBezTo>
                    <a:cubicBezTo>
                      <a:pt x="1051" y="891"/>
                      <a:pt x="1092" y="928"/>
                      <a:pt x="1124" y="966"/>
                    </a:cubicBezTo>
                    <a:cubicBezTo>
                      <a:pt x="1176" y="1028"/>
                      <a:pt x="1120" y="984"/>
                      <a:pt x="1188" y="1030"/>
                    </a:cubicBezTo>
                    <a:cubicBezTo>
                      <a:pt x="1197" y="1056"/>
                      <a:pt x="1223" y="1081"/>
                      <a:pt x="1214" y="1107"/>
                    </a:cubicBezTo>
                    <a:cubicBezTo>
                      <a:pt x="1182" y="1200"/>
                      <a:pt x="1194" y="1157"/>
                      <a:pt x="1176" y="1235"/>
                    </a:cubicBezTo>
                    <a:cubicBezTo>
                      <a:pt x="1188" y="1347"/>
                      <a:pt x="1218" y="1447"/>
                      <a:pt x="1240" y="1555"/>
                    </a:cubicBezTo>
                    <a:cubicBezTo>
                      <a:pt x="1077" y="1593"/>
                      <a:pt x="906" y="1587"/>
                      <a:pt x="740" y="1593"/>
                    </a:cubicBezTo>
                    <a:cubicBezTo>
                      <a:pt x="682" y="1603"/>
                      <a:pt x="631" y="1618"/>
                      <a:pt x="574" y="1631"/>
                    </a:cubicBezTo>
                    <a:cubicBezTo>
                      <a:pt x="530" y="1676"/>
                      <a:pt x="507" y="1693"/>
                      <a:pt x="446" y="1708"/>
                    </a:cubicBezTo>
                    <a:cubicBezTo>
                      <a:pt x="437" y="1721"/>
                      <a:pt x="433" y="1739"/>
                      <a:pt x="420" y="1747"/>
                    </a:cubicBezTo>
                    <a:cubicBezTo>
                      <a:pt x="397" y="1761"/>
                      <a:pt x="366" y="1757"/>
                      <a:pt x="344" y="1772"/>
                    </a:cubicBezTo>
                    <a:cubicBezTo>
                      <a:pt x="318" y="1789"/>
                      <a:pt x="293" y="1806"/>
                      <a:pt x="267" y="1823"/>
                    </a:cubicBezTo>
                    <a:cubicBezTo>
                      <a:pt x="244" y="1838"/>
                      <a:pt x="190" y="1849"/>
                      <a:pt x="190" y="1849"/>
                    </a:cubicBezTo>
                    <a:cubicBezTo>
                      <a:pt x="194" y="1832"/>
                      <a:pt x="198" y="1815"/>
                      <a:pt x="203" y="1798"/>
                    </a:cubicBezTo>
                    <a:cubicBezTo>
                      <a:pt x="211" y="1772"/>
                      <a:pt x="228" y="1721"/>
                      <a:pt x="228" y="1721"/>
                    </a:cubicBezTo>
                    <a:cubicBezTo>
                      <a:pt x="232" y="1644"/>
                      <a:pt x="231" y="1567"/>
                      <a:pt x="241" y="1491"/>
                    </a:cubicBezTo>
                    <a:cubicBezTo>
                      <a:pt x="244" y="1464"/>
                      <a:pt x="258" y="1440"/>
                      <a:pt x="267" y="1414"/>
                    </a:cubicBezTo>
                    <a:cubicBezTo>
                      <a:pt x="271" y="1401"/>
                      <a:pt x="280" y="1375"/>
                      <a:pt x="280" y="1375"/>
                    </a:cubicBezTo>
                    <a:cubicBezTo>
                      <a:pt x="222" y="1291"/>
                      <a:pt x="290" y="1373"/>
                      <a:pt x="216" y="1324"/>
                    </a:cubicBezTo>
                    <a:cubicBezTo>
                      <a:pt x="188" y="1306"/>
                      <a:pt x="167" y="1279"/>
                      <a:pt x="139" y="1260"/>
                    </a:cubicBezTo>
                    <a:cubicBezTo>
                      <a:pt x="97" y="1199"/>
                      <a:pt x="119" y="1238"/>
                      <a:pt x="88" y="1145"/>
                    </a:cubicBezTo>
                    <a:cubicBezTo>
                      <a:pt x="84" y="1132"/>
                      <a:pt x="75" y="1107"/>
                      <a:pt x="75" y="1107"/>
                    </a:cubicBezTo>
                    <a:cubicBezTo>
                      <a:pt x="88" y="1030"/>
                      <a:pt x="88" y="950"/>
                      <a:pt x="113" y="876"/>
                    </a:cubicBezTo>
                    <a:cubicBezTo>
                      <a:pt x="106" y="799"/>
                      <a:pt x="119" y="716"/>
                      <a:pt x="88" y="646"/>
                    </a:cubicBezTo>
                    <a:cubicBezTo>
                      <a:pt x="82" y="632"/>
                      <a:pt x="62" y="629"/>
                      <a:pt x="49" y="620"/>
                    </a:cubicBezTo>
                    <a:cubicBezTo>
                      <a:pt x="36" y="629"/>
                      <a:pt x="22" y="657"/>
                      <a:pt x="11" y="646"/>
                    </a:cubicBezTo>
                    <a:cubicBezTo>
                      <a:pt x="0" y="635"/>
                      <a:pt x="29" y="621"/>
                      <a:pt x="36" y="607"/>
                    </a:cubicBezTo>
                    <a:cubicBezTo>
                      <a:pt x="53" y="572"/>
                      <a:pt x="49" y="568"/>
                      <a:pt x="49" y="531"/>
                    </a:cubicBezTo>
                    <a:close/>
                  </a:path>
                </a:pathLst>
              </a:custGeom>
              <a:solidFill>
                <a:srgbClr val="FFFF99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it-IT"/>
              </a:p>
            </p:txBody>
          </p:sp>
          <p:grpSp>
            <p:nvGrpSpPr>
              <p:cNvPr id="24" name="Gruppo 22"/>
              <p:cNvGrpSpPr/>
              <p:nvPr/>
            </p:nvGrpSpPr>
            <p:grpSpPr>
              <a:xfrm>
                <a:off x="1043608" y="5157192"/>
                <a:ext cx="1728192" cy="1296144"/>
                <a:chOff x="323528" y="5157192"/>
                <a:chExt cx="1595254" cy="1224136"/>
              </a:xfrm>
            </p:grpSpPr>
            <p:cxnSp>
              <p:nvCxnSpPr>
                <p:cNvPr id="16" name="Connettore 2 15"/>
                <p:cNvCxnSpPr/>
                <p:nvPr/>
              </p:nvCxnSpPr>
              <p:spPr>
                <a:xfrm flipV="1">
                  <a:off x="323528" y="5157192"/>
                  <a:ext cx="0" cy="1224136"/>
                </a:xfrm>
                <a:prstGeom prst="straightConnector1">
                  <a:avLst/>
                </a:prstGeom>
                <a:ln w="158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Connettore 2 17"/>
                <p:cNvCxnSpPr/>
                <p:nvPr/>
              </p:nvCxnSpPr>
              <p:spPr>
                <a:xfrm>
                  <a:off x="323528" y="6381328"/>
                  <a:ext cx="1595254" cy="0"/>
                </a:xfrm>
                <a:prstGeom prst="straightConnector1">
                  <a:avLst/>
                </a:prstGeom>
                <a:ln w="158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aphicFrame>
            <p:nvGraphicFramePr>
              <p:cNvPr id="1030" name="Object 6"/>
              <p:cNvGraphicFramePr>
                <a:graphicFrameLocks noChangeAspect="1"/>
              </p:cNvGraphicFramePr>
              <p:nvPr/>
            </p:nvGraphicFramePr>
            <p:xfrm>
              <a:off x="287016" y="5157192"/>
              <a:ext cx="683568" cy="27958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74" name="Equazione" r:id="rId16" imgW="558800" imgH="228600" progId="Equation.3">
                      <p:embed/>
                    </p:oleObj>
                  </mc:Choice>
                  <mc:Fallback>
                    <p:oleObj name="Equazione" r:id="rId16" imgW="558800" imgH="228600" progId="Equation.3">
                      <p:embed/>
                      <p:pic>
                        <p:nvPicPr>
                          <p:cNvPr id="0" name="Picture 8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16" y="5157192"/>
                            <a:ext cx="683568" cy="27958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31" name="Object 7"/>
              <p:cNvGraphicFramePr>
                <a:graphicFrameLocks noChangeAspect="1"/>
              </p:cNvGraphicFramePr>
              <p:nvPr/>
            </p:nvGraphicFramePr>
            <p:xfrm>
              <a:off x="2771800" y="6381328"/>
              <a:ext cx="320675" cy="3206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75" name="Equazione" r:id="rId18" imgW="203024" imgH="203024" progId="Equation.3">
                      <p:embed/>
                    </p:oleObj>
                  </mc:Choice>
                  <mc:Fallback>
                    <p:oleObj name="Equazione" r:id="rId18" imgW="203024" imgH="203024" progId="Equation.3">
                      <p:embed/>
                      <p:pic>
                        <p:nvPicPr>
                          <p:cNvPr id="0" name="Picture 8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71800" y="6381328"/>
                            <a:ext cx="320675" cy="32067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32" name="Object 8"/>
              <p:cNvGraphicFramePr>
                <a:graphicFrameLocks noChangeAspect="1"/>
              </p:cNvGraphicFramePr>
              <p:nvPr/>
            </p:nvGraphicFramePr>
            <p:xfrm>
              <a:off x="1475656" y="5733256"/>
              <a:ext cx="860425" cy="3603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76" name="Equazione" r:id="rId20" imgW="545863" imgH="228501" progId="Equation.3">
                      <p:embed/>
                    </p:oleObj>
                  </mc:Choice>
                  <mc:Fallback>
                    <p:oleObj name="Equazione" r:id="rId20" imgW="545863" imgH="228501" progId="Equation.3">
                      <p:embed/>
                      <p:pic>
                        <p:nvPicPr>
                          <p:cNvPr id="0" name="Picture 9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75656" y="5733256"/>
                            <a:ext cx="860425" cy="36036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cxnSp>
          <p:nvCxnSpPr>
            <p:cNvPr id="11" name="Straight Arrow Connector 10"/>
            <p:cNvCxnSpPr/>
            <p:nvPr/>
          </p:nvCxnSpPr>
          <p:spPr>
            <a:xfrm>
              <a:off x="729005" y="6093296"/>
              <a:ext cx="674643" cy="0"/>
            </a:xfrm>
            <a:prstGeom prst="straightConnector1">
              <a:avLst/>
            </a:prstGeom>
            <a:ln w="158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1403648" y="6093296"/>
              <a:ext cx="0" cy="360040"/>
            </a:xfrm>
            <a:prstGeom prst="straightConnector1">
              <a:avLst/>
            </a:prstGeom>
            <a:ln w="158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uppo 35"/>
          <p:cNvGrpSpPr/>
          <p:nvPr/>
        </p:nvGrpSpPr>
        <p:grpSpPr>
          <a:xfrm>
            <a:off x="323528" y="4365104"/>
            <a:ext cx="7041625" cy="432048"/>
            <a:chOff x="251520" y="4581128"/>
            <a:chExt cx="7041625" cy="432048"/>
          </a:xfrm>
        </p:grpSpPr>
        <p:sp>
          <p:nvSpPr>
            <p:cNvPr id="14" name="CasellaDiTesto 13"/>
            <p:cNvSpPr txBox="1"/>
            <p:nvPr/>
          </p:nvSpPr>
          <p:spPr>
            <a:xfrm>
              <a:off x="251520" y="4581128"/>
              <a:ext cx="6365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err="1" smtClean="0"/>
                <a:t>Consider</a:t>
              </a:r>
              <a:r>
                <a:rPr lang="it-IT" dirty="0" smtClean="0"/>
                <a:t> a 4d </a:t>
              </a:r>
              <a:r>
                <a:rPr lang="it-IT" dirty="0" err="1" smtClean="0"/>
                <a:t>worldvolume</a:t>
              </a:r>
              <a:r>
                <a:rPr lang="it-IT" dirty="0" smtClean="0"/>
                <a:t> (</a:t>
              </a:r>
              <a:r>
                <a:rPr lang="it-IT" dirty="0" err="1" smtClean="0"/>
                <a:t>of</a:t>
              </a:r>
              <a:r>
                <a:rPr lang="it-IT" dirty="0" smtClean="0"/>
                <a:t> a 3-brane) </a:t>
              </a:r>
              <a:r>
                <a:rPr lang="it-IT" dirty="0" err="1" smtClean="0"/>
                <a:t>placed</a:t>
              </a:r>
              <a:r>
                <a:rPr lang="it-IT" dirty="0" smtClean="0"/>
                <a:t> in </a:t>
              </a:r>
              <a:r>
                <a:rPr lang="it-IT" dirty="0" err="1" smtClean="0"/>
                <a:t>superspace</a:t>
              </a:r>
              <a:r>
                <a:rPr lang="it-IT" dirty="0" smtClean="0"/>
                <a:t> </a:t>
              </a:r>
              <a:endParaRPr lang="it-IT" dirty="0"/>
            </a:p>
          </p:txBody>
        </p:sp>
        <p:graphicFrame>
          <p:nvGraphicFramePr>
            <p:cNvPr id="35" name="Oggetto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11713469"/>
                </p:ext>
              </p:extLst>
            </p:nvPr>
          </p:nvGraphicFramePr>
          <p:xfrm>
            <a:off x="6588224" y="4581128"/>
            <a:ext cx="704921" cy="4320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77" name="Equazione" r:id="rId22" imgW="393529" imgH="241195" progId="Equation.3">
                    <p:embed/>
                  </p:oleObj>
                </mc:Choice>
                <mc:Fallback>
                  <p:oleObj name="Equazione" r:id="rId22" imgW="393529" imgH="241195" progId="Equation.3">
                    <p:embed/>
                    <p:pic>
                      <p:nvPicPr>
                        <p:cNvPr id="0" name="Picture 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88224" y="4581128"/>
                          <a:ext cx="704921" cy="4320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" name="Gruppo 43"/>
          <p:cNvGrpSpPr/>
          <p:nvPr/>
        </p:nvGrpSpPr>
        <p:grpSpPr>
          <a:xfrm>
            <a:off x="3347864" y="5373216"/>
            <a:ext cx="2544162" cy="1304855"/>
            <a:chOff x="3347864" y="5661248"/>
            <a:chExt cx="2544162" cy="1304855"/>
          </a:xfrm>
        </p:grpSpPr>
        <p:cxnSp>
          <p:nvCxnSpPr>
            <p:cNvPr id="38" name="Connettore 2 37"/>
            <p:cNvCxnSpPr/>
            <p:nvPr/>
          </p:nvCxnSpPr>
          <p:spPr>
            <a:xfrm flipH="1" flipV="1">
              <a:off x="3347864" y="5661248"/>
              <a:ext cx="360040" cy="792088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CasellaDiTesto 42"/>
            <p:cNvSpPr txBox="1"/>
            <p:nvPr/>
          </p:nvSpPr>
          <p:spPr>
            <a:xfrm>
              <a:off x="3563888" y="6381328"/>
              <a:ext cx="232813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dirty="0" err="1" smtClean="0">
                  <a:solidFill>
                    <a:schemeClr val="accent3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susy</a:t>
              </a:r>
              <a:r>
                <a:rPr lang="it-IT" sz="1600" dirty="0" smtClean="0">
                  <a:solidFill>
                    <a:schemeClr val="accent3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breaking </a:t>
              </a:r>
              <a:r>
                <a:rPr lang="it-IT" sz="1600" dirty="0" err="1" smtClean="0">
                  <a:solidFill>
                    <a:schemeClr val="accent3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parameter</a:t>
              </a:r>
              <a:endParaRPr lang="it-IT" sz="16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it-IT" sz="1600" dirty="0" smtClean="0">
                  <a:solidFill>
                    <a:schemeClr val="accent3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3-brane </a:t>
              </a:r>
              <a:r>
                <a:rPr lang="it-IT" sz="1600" dirty="0" err="1" smtClean="0">
                  <a:solidFill>
                    <a:schemeClr val="accent3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tesnion</a:t>
              </a:r>
              <a:endParaRPr lang="it-IT" sz="16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443520" y="980728"/>
            <a:ext cx="34740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Hughes &amp; </a:t>
            </a:r>
            <a:r>
              <a:rPr lang="en-US" sz="1600" i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Polchinski</a:t>
            </a:r>
            <a:r>
              <a:rPr lang="en-US" sz="16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‘86, </a:t>
            </a:r>
            <a:r>
              <a:rPr lang="en-US" sz="1600" i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Kallosh</a:t>
            </a:r>
            <a:r>
              <a:rPr lang="en-US" sz="16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’98)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1614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err="1" smtClean="0"/>
              <a:t>Volkov-Akulov</a:t>
            </a:r>
            <a:r>
              <a:rPr lang="it-IT" sz="3200" dirty="0" smtClean="0"/>
              <a:t> </a:t>
            </a:r>
            <a:r>
              <a:rPr lang="it-IT" sz="3200" dirty="0" err="1" smtClean="0"/>
              <a:t>action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124744"/>
            <a:ext cx="4608512" cy="432048"/>
          </a:xfrm>
        </p:spPr>
        <p:txBody>
          <a:bodyPr>
            <a:normAutofit/>
          </a:bodyPr>
          <a:lstStyle/>
          <a:p>
            <a:r>
              <a:rPr lang="it-IT" sz="2000" dirty="0" smtClean="0"/>
              <a:t>volume </a:t>
            </a:r>
            <a:r>
              <a:rPr lang="it-IT" sz="2000" dirty="0" err="1" smtClean="0"/>
              <a:t>of</a:t>
            </a:r>
            <a:r>
              <a:rPr lang="it-IT" sz="2000" dirty="0" smtClean="0"/>
              <a:t> 4d </a:t>
            </a:r>
            <a:r>
              <a:rPr lang="it-IT" sz="2000" dirty="0" err="1" smtClean="0"/>
              <a:t>surface</a:t>
            </a:r>
            <a:r>
              <a:rPr lang="it-IT" sz="2000" dirty="0" smtClean="0"/>
              <a:t> in </a:t>
            </a:r>
            <a:r>
              <a:rPr lang="it-IT" sz="2000" dirty="0" err="1" smtClean="0"/>
              <a:t>superspace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1393D-C914-4EF7-A9BC-057EFA956CD9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040201"/>
              </p:ext>
            </p:extLst>
          </p:nvPr>
        </p:nvGraphicFramePr>
        <p:xfrm>
          <a:off x="179388" y="1700213"/>
          <a:ext cx="8726487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" name="Equazione" r:id="rId3" imgW="5461000" imgH="660400" progId="Equation.3">
                  <p:embed/>
                </p:oleObj>
              </mc:Choice>
              <mc:Fallback>
                <p:oleObj name="Equazione" r:id="rId3" imgW="5461000" imgH="660400" progId="Equation.3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700213"/>
                        <a:ext cx="8726487" cy="1062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uppo 8"/>
          <p:cNvGrpSpPr/>
          <p:nvPr/>
        </p:nvGrpSpPr>
        <p:grpSpPr>
          <a:xfrm>
            <a:off x="179512" y="5445224"/>
            <a:ext cx="8679897" cy="1261884"/>
            <a:chOff x="314297" y="3501008"/>
            <a:chExt cx="8679897" cy="1261884"/>
          </a:xfrm>
        </p:grpSpPr>
        <p:sp>
          <p:nvSpPr>
            <p:cNvPr id="6" name="CasellaDiTesto 5"/>
            <p:cNvSpPr txBox="1"/>
            <p:nvPr/>
          </p:nvSpPr>
          <p:spPr>
            <a:xfrm>
              <a:off x="314297" y="3501008"/>
              <a:ext cx="8668720" cy="1261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900" dirty="0" err="1" smtClean="0">
                  <a:solidFill>
                    <a:srgbClr val="C00000"/>
                  </a:solidFill>
                </a:rPr>
                <a:t>From</a:t>
              </a:r>
              <a:r>
                <a:rPr lang="it-IT" sz="1900" dirty="0" smtClean="0">
                  <a:solidFill>
                    <a:srgbClr val="C00000"/>
                  </a:solidFill>
                </a:rPr>
                <a:t> </a:t>
              </a:r>
              <a:r>
                <a:rPr lang="it-IT" sz="1900" dirty="0" err="1" smtClean="0">
                  <a:solidFill>
                    <a:srgbClr val="C00000"/>
                  </a:solidFill>
                </a:rPr>
                <a:t>general</a:t>
              </a:r>
              <a:r>
                <a:rPr lang="it-IT" sz="1900" dirty="0" smtClean="0">
                  <a:solidFill>
                    <a:srgbClr val="C00000"/>
                  </a:solidFill>
                </a:rPr>
                <a:t> </a:t>
              </a:r>
              <a:r>
                <a:rPr lang="it-IT" sz="1900" dirty="0" err="1" smtClean="0">
                  <a:solidFill>
                    <a:srgbClr val="C00000"/>
                  </a:solidFill>
                </a:rPr>
                <a:t>theory</a:t>
              </a:r>
              <a:r>
                <a:rPr lang="it-IT" sz="1900" dirty="0" smtClean="0">
                  <a:solidFill>
                    <a:srgbClr val="C00000"/>
                  </a:solidFill>
                </a:rPr>
                <a:t> </a:t>
              </a:r>
              <a:r>
                <a:rPr lang="it-IT" sz="1900" dirty="0" err="1" smtClean="0">
                  <a:solidFill>
                    <a:srgbClr val="C00000"/>
                  </a:solidFill>
                </a:rPr>
                <a:t>of</a:t>
              </a:r>
              <a:r>
                <a:rPr lang="it-IT" sz="1900" dirty="0" smtClean="0">
                  <a:solidFill>
                    <a:srgbClr val="C00000"/>
                  </a:solidFill>
                </a:rPr>
                <a:t> </a:t>
              </a:r>
              <a:r>
                <a:rPr lang="it-IT" sz="1900" dirty="0" err="1" smtClean="0">
                  <a:solidFill>
                    <a:srgbClr val="C00000"/>
                  </a:solidFill>
                </a:rPr>
                <a:t>non-linear</a:t>
              </a:r>
              <a:r>
                <a:rPr lang="it-IT" sz="1900" dirty="0" smtClean="0">
                  <a:solidFill>
                    <a:srgbClr val="C00000"/>
                  </a:solidFill>
                </a:rPr>
                <a:t> </a:t>
              </a:r>
              <a:r>
                <a:rPr lang="it-IT" sz="1900" dirty="0" err="1" smtClean="0">
                  <a:solidFill>
                    <a:srgbClr val="C00000"/>
                  </a:solidFill>
                </a:rPr>
                <a:t>realizations</a:t>
              </a:r>
              <a:r>
                <a:rPr lang="it-IT" sz="1900" dirty="0" smtClean="0">
                  <a:solidFill>
                    <a:srgbClr val="C00000"/>
                  </a:solidFill>
                </a:rPr>
                <a:t> </a:t>
              </a:r>
              <a:r>
                <a:rPr lang="it-IT" sz="1900" dirty="0" err="1" smtClean="0">
                  <a:solidFill>
                    <a:srgbClr val="C00000"/>
                  </a:solidFill>
                </a:rPr>
                <a:t>it</a:t>
              </a:r>
              <a:r>
                <a:rPr lang="it-IT" sz="1900" dirty="0" smtClean="0">
                  <a:solidFill>
                    <a:srgbClr val="C00000"/>
                  </a:solidFill>
                </a:rPr>
                <a:t> </a:t>
              </a:r>
              <a:r>
                <a:rPr lang="it-IT" sz="1900" dirty="0" err="1" smtClean="0">
                  <a:solidFill>
                    <a:srgbClr val="C00000"/>
                  </a:solidFill>
                </a:rPr>
                <a:t>follows</a:t>
              </a:r>
              <a:r>
                <a:rPr lang="it-IT" sz="1900" dirty="0" smtClean="0">
                  <a:solidFill>
                    <a:srgbClr val="C00000"/>
                  </a:solidFill>
                </a:rPr>
                <a:t> </a:t>
              </a:r>
              <a:r>
                <a:rPr lang="it-IT" sz="1900" i="1" dirty="0" smtClean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it-IT" sz="1900" i="1" dirty="0" err="1" smtClean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Ivanov</a:t>
              </a:r>
              <a:r>
                <a:rPr lang="it-IT" sz="1900" i="1" dirty="0" smtClean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&amp; </a:t>
              </a:r>
              <a:r>
                <a:rPr lang="it-IT" sz="1900" i="1" dirty="0" err="1" smtClean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Kapustnikov</a:t>
              </a:r>
              <a:r>
                <a:rPr lang="it-IT" sz="1900" i="1" dirty="0" smtClean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’77)</a:t>
              </a:r>
              <a:r>
                <a:rPr lang="it-IT" sz="1900" dirty="0" smtClean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</a:p>
            <a:p>
              <a:r>
                <a:rPr lang="it-IT" sz="1900" dirty="0" smtClean="0">
                  <a:solidFill>
                    <a:srgbClr val="C00000"/>
                  </a:solidFill>
                </a:rPr>
                <a:t> </a:t>
              </a:r>
              <a:r>
                <a:rPr lang="it-IT" sz="1900" dirty="0" err="1" smtClean="0">
                  <a:solidFill>
                    <a:srgbClr val="C00000"/>
                  </a:solidFill>
                </a:rPr>
                <a:t>that</a:t>
              </a:r>
              <a:r>
                <a:rPr lang="it-IT" sz="1900" dirty="0" smtClean="0">
                  <a:solidFill>
                    <a:srgbClr val="C00000"/>
                  </a:solidFill>
                </a:rPr>
                <a:t> the VA </a:t>
              </a:r>
              <a:r>
                <a:rPr lang="it-IT" sz="1900" dirty="0" err="1" smtClean="0">
                  <a:solidFill>
                    <a:srgbClr val="C00000"/>
                  </a:solidFill>
                </a:rPr>
                <a:t>model</a:t>
              </a:r>
              <a:r>
                <a:rPr lang="it-IT" sz="1900" dirty="0" smtClean="0">
                  <a:solidFill>
                    <a:srgbClr val="C00000"/>
                  </a:solidFill>
                </a:rPr>
                <a:t> </a:t>
              </a:r>
              <a:r>
                <a:rPr lang="it-IT" sz="1900" dirty="0" err="1" smtClean="0">
                  <a:solidFill>
                    <a:srgbClr val="C00000"/>
                  </a:solidFill>
                </a:rPr>
                <a:t>is</a:t>
              </a:r>
              <a:r>
                <a:rPr lang="it-IT" sz="1900" dirty="0" smtClean="0">
                  <a:solidFill>
                    <a:srgbClr val="C00000"/>
                  </a:solidFill>
                </a:rPr>
                <a:t> </a:t>
              </a:r>
              <a:r>
                <a:rPr lang="it-IT" sz="1900" dirty="0" err="1" smtClean="0">
                  <a:solidFill>
                    <a:srgbClr val="C00000"/>
                  </a:solidFill>
                </a:rPr>
                <a:t>universal</a:t>
              </a:r>
              <a:r>
                <a:rPr lang="it-IT" sz="1900" dirty="0" smtClean="0">
                  <a:solidFill>
                    <a:srgbClr val="002060"/>
                  </a:solidFill>
                </a:rPr>
                <a:t>: 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all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models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of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spontaneous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susy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breaking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involving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</a:p>
            <a:p>
              <a:r>
                <a:rPr lang="it-IT" sz="1900" dirty="0" err="1" smtClean="0">
                  <a:solidFill>
                    <a:srgbClr val="002060"/>
                  </a:solidFill>
                </a:rPr>
                <a:t>goldstino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should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be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related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to</a:t>
              </a:r>
              <a:r>
                <a:rPr lang="it-IT" sz="1900" dirty="0" smtClean="0">
                  <a:solidFill>
                    <a:srgbClr val="002060"/>
                  </a:solidFill>
                </a:rPr>
                <a:t> the VA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model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by</a:t>
              </a:r>
              <a:r>
                <a:rPr lang="it-IT" sz="1900" dirty="0" smtClean="0">
                  <a:solidFill>
                    <a:srgbClr val="002060"/>
                  </a:solidFill>
                </a:rPr>
                <a:t> a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non-linear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transformation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of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endParaRPr lang="ru-RU" sz="1900" dirty="0" smtClean="0">
                <a:solidFill>
                  <a:srgbClr val="002060"/>
                </a:solidFill>
              </a:endParaRPr>
            </a:p>
            <a:p>
              <a:r>
                <a:rPr lang="it-IT" sz="1900" dirty="0" err="1" smtClean="0">
                  <a:solidFill>
                    <a:srgbClr val="002060"/>
                  </a:solidFill>
                </a:rPr>
                <a:t>whose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general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form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was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obtained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only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quite</a:t>
              </a:r>
              <a:r>
                <a:rPr lang="it-IT" sz="1900" dirty="0" smtClean="0">
                  <a:solidFill>
                    <a:srgbClr val="002060"/>
                  </a:solidFill>
                </a:rPr>
                <a:t> </a:t>
              </a:r>
              <a:r>
                <a:rPr lang="it-IT" sz="1900" dirty="0" err="1" smtClean="0">
                  <a:solidFill>
                    <a:srgbClr val="002060"/>
                  </a:solidFill>
                </a:rPr>
                <a:t>ricently</a:t>
              </a:r>
              <a:r>
                <a:rPr lang="it-IT" sz="19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1900" i="1" dirty="0" err="1" smtClean="0">
                  <a:solidFill>
                    <a:schemeClr val="accent3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Kuzenko</a:t>
              </a:r>
              <a:r>
                <a:rPr lang="en-US" sz="1900" i="1" dirty="0" smtClean="0">
                  <a:solidFill>
                    <a:schemeClr val="accent3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1900" i="1" dirty="0" smtClean="0">
                  <a:solidFill>
                    <a:schemeClr val="accent3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&amp; Tyler </a:t>
              </a:r>
              <a:r>
                <a:rPr lang="it-IT" sz="1900" dirty="0" smtClean="0">
                  <a:solidFill>
                    <a:schemeClr val="accent3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10’-11’</a:t>
              </a:r>
              <a:endParaRPr lang="it-IT" sz="1900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" name="Oggetto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5143487"/>
                </p:ext>
              </p:extLst>
            </p:nvPr>
          </p:nvGraphicFramePr>
          <p:xfrm>
            <a:off x="8274114" y="4077072"/>
            <a:ext cx="720080" cy="3927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72" name="Equazione" r:id="rId5" imgW="419100" imgH="228600" progId="Equation.3">
                    <p:embed/>
                  </p:oleObj>
                </mc:Choice>
                <mc:Fallback>
                  <p:oleObj name="Equazione" r:id="rId5" imgW="419100" imgH="228600" progId="Equation.3">
                    <p:embed/>
                    <p:pic>
                      <p:nvPicPr>
                        <p:cNvPr id="0" name="Picture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74114" y="4077072"/>
                          <a:ext cx="720080" cy="3927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CasellaDiTesto 11"/>
          <p:cNvSpPr txBox="1"/>
          <p:nvPr/>
        </p:nvSpPr>
        <p:spPr>
          <a:xfrm>
            <a:off x="161653" y="2973710"/>
            <a:ext cx="8932574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Constrained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superfield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realization</a:t>
            </a:r>
            <a:r>
              <a:rPr lang="it-I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the VA </a:t>
            </a:r>
            <a:r>
              <a:rPr lang="it-IT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goldstino</a:t>
            </a:r>
            <a:endParaRPr 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sz="15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sz="15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Ivanov</a:t>
            </a:r>
            <a:r>
              <a:rPr lang="it-IT" sz="15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5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Kapustnikov</a:t>
            </a:r>
            <a:r>
              <a:rPr lang="it-IT" sz="15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’77; </a:t>
            </a:r>
            <a:r>
              <a:rPr lang="en-US" sz="15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Rocek</a:t>
            </a:r>
            <a:r>
              <a:rPr lang="en-US" sz="15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78’,…,Samuel, </a:t>
            </a:r>
            <a:r>
              <a:rPr lang="en-US" sz="15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Wess</a:t>
            </a:r>
            <a:r>
              <a:rPr lang="en-US" sz="15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‘83;  </a:t>
            </a:r>
            <a:r>
              <a:rPr lang="en-US" sz="15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Casalbuoni</a:t>
            </a:r>
            <a:r>
              <a:rPr lang="en-US" sz="15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et al. 89’,…, </a:t>
            </a:r>
            <a:r>
              <a:rPr lang="en-US" sz="15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Komargodski</a:t>
            </a:r>
            <a:r>
              <a:rPr lang="en-US" sz="1500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5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Seiberg</a:t>
            </a:r>
            <a:r>
              <a:rPr lang="en-US" sz="15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09’,..)</a:t>
            </a:r>
            <a:endParaRPr lang="it-IT" sz="1500" i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8" name="Oggetto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207219"/>
              </p:ext>
            </p:extLst>
          </p:nvPr>
        </p:nvGraphicFramePr>
        <p:xfrm>
          <a:off x="255095" y="4670524"/>
          <a:ext cx="8593137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3" name="Equazione" r:id="rId7" imgW="5219700" imgH="469900" progId="Equation.3">
                  <p:embed/>
                </p:oleObj>
              </mc:Choice>
              <mc:Fallback>
                <p:oleObj name="Equazione" r:id="rId7" imgW="5219700" imgH="469900" progId="Equation.3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095" y="4670524"/>
                        <a:ext cx="8593137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66778" y="3756941"/>
            <a:ext cx="8581454" cy="848415"/>
            <a:chOff x="266778" y="3756941"/>
            <a:chExt cx="8581454" cy="848415"/>
          </a:xfrm>
        </p:grpSpPr>
        <p:grpSp>
          <p:nvGrpSpPr>
            <p:cNvPr id="19" name="Gruppo 18"/>
            <p:cNvGrpSpPr/>
            <p:nvPr/>
          </p:nvGrpSpPr>
          <p:grpSpPr>
            <a:xfrm>
              <a:off x="266778" y="3952809"/>
              <a:ext cx="8581454" cy="652547"/>
              <a:chOff x="251520" y="3861048"/>
              <a:chExt cx="8581454" cy="652547"/>
            </a:xfrm>
          </p:grpSpPr>
          <p:graphicFrame>
            <p:nvGraphicFramePr>
              <p:cNvPr id="13" name="Oggetto 12"/>
              <p:cNvGraphicFramePr>
                <a:graphicFrameLocks noChangeAspect="1"/>
              </p:cNvGraphicFramePr>
              <p:nvPr/>
            </p:nvGraphicFramePr>
            <p:xfrm>
              <a:off x="251520" y="4005064"/>
              <a:ext cx="3621087" cy="381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74" name="Equazione" r:id="rId9" imgW="2298700" imgH="241300" progId="Equation.3">
                      <p:embed/>
                    </p:oleObj>
                  </mc:Choice>
                  <mc:Fallback>
                    <p:oleObj name="Equazione" r:id="rId9" imgW="2298700" imgH="241300" progId="Equation.3">
                      <p:embed/>
                      <p:pic>
                        <p:nvPicPr>
                          <p:cNvPr id="0" name="Picture 8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1520" y="4005064"/>
                            <a:ext cx="3621087" cy="3810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4" name="CasellaDiTesto 13"/>
              <p:cNvSpPr txBox="1"/>
              <p:nvPr/>
            </p:nvSpPr>
            <p:spPr>
              <a:xfrm>
                <a:off x="3851920" y="4005064"/>
                <a:ext cx="294978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600" dirty="0" err="1" smtClean="0">
                    <a:solidFill>
                      <a:schemeClr val="accent5">
                        <a:lumMod val="50000"/>
                      </a:schemeClr>
                    </a:solidFill>
                  </a:rPr>
                  <a:t>chiral</a:t>
                </a:r>
                <a:r>
                  <a:rPr lang="it-IT" sz="160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r>
                  <a:rPr lang="it-IT" sz="1600" dirty="0" err="1" smtClean="0">
                    <a:solidFill>
                      <a:schemeClr val="accent5">
                        <a:lumMod val="50000"/>
                      </a:schemeClr>
                    </a:solidFill>
                  </a:rPr>
                  <a:t>superfield</a:t>
                </a:r>
                <a:r>
                  <a:rPr lang="it-IT" sz="160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r>
                  <a:rPr lang="it-IT" sz="1600" dirty="0" err="1" smtClean="0">
                    <a:solidFill>
                      <a:schemeClr val="accent5">
                        <a:lumMod val="50000"/>
                      </a:schemeClr>
                    </a:solidFill>
                  </a:rPr>
                  <a:t>constrained</a:t>
                </a:r>
                <a:r>
                  <a:rPr lang="it-IT" sz="160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r>
                  <a:rPr lang="it-IT" sz="1600" dirty="0" err="1" smtClean="0">
                    <a:solidFill>
                      <a:schemeClr val="accent5">
                        <a:lumMod val="50000"/>
                      </a:schemeClr>
                    </a:solidFill>
                  </a:rPr>
                  <a:t>by</a:t>
                </a:r>
                <a:r>
                  <a:rPr lang="it-IT" sz="160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:</a:t>
                </a:r>
                <a:endParaRPr lang="it-IT" sz="160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graphicFrame>
            <p:nvGraphicFramePr>
              <p:cNvPr id="15" name="Oggetto 14"/>
              <p:cNvGraphicFramePr>
                <a:graphicFrameLocks noChangeAspect="1"/>
              </p:cNvGraphicFramePr>
              <p:nvPr/>
            </p:nvGraphicFramePr>
            <p:xfrm>
              <a:off x="6804248" y="3861048"/>
              <a:ext cx="2028726" cy="65254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75" name="Equazione" r:id="rId11" imgW="1218671" imgH="393529" progId="Equation.3">
                      <p:embed/>
                    </p:oleObj>
                  </mc:Choice>
                  <mc:Fallback>
                    <p:oleObj name="Equazione" r:id="rId11" imgW="1218671" imgH="393529" progId="Equation.3">
                      <p:embed/>
                      <p:pic>
                        <p:nvPicPr>
                          <p:cNvPr id="0" name="Picture 8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804248" y="3861048"/>
                            <a:ext cx="2028726" cy="65254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8" name="TextBox 7"/>
            <p:cNvSpPr txBox="1"/>
            <p:nvPr/>
          </p:nvSpPr>
          <p:spPr>
            <a:xfrm>
              <a:off x="323528" y="3756941"/>
              <a:ext cx="1070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5">
                      <a:lumMod val="50000"/>
                    </a:schemeClr>
                  </a:solidFill>
                </a:rPr>
                <a:t>Example:</a:t>
              </a:r>
              <a:endParaRPr lang="en-US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892480" cy="838200"/>
          </a:xfrm>
        </p:spPr>
        <p:txBody>
          <a:bodyPr>
            <a:normAutofit fontScale="90000"/>
          </a:bodyPr>
          <a:lstStyle/>
          <a:p>
            <a:pPr lvl="0">
              <a:defRPr/>
            </a:pPr>
            <a:r>
              <a:rPr lang="en-US" sz="3200" dirty="0"/>
              <a:t>Coupling VA </a:t>
            </a:r>
            <a:r>
              <a:rPr lang="en-US" sz="3200" dirty="0" err="1"/>
              <a:t>goldstino</a:t>
            </a:r>
            <a:r>
              <a:rPr lang="en-US" sz="3200" dirty="0"/>
              <a:t> to </a:t>
            </a:r>
            <a:r>
              <a:rPr lang="en-US" sz="3200" dirty="0" smtClean="0"/>
              <a:t>N=1, d=4 </a:t>
            </a:r>
            <a:r>
              <a:rPr lang="en-US" sz="3200" dirty="0" err="1" smtClean="0"/>
              <a:t>sugra</a:t>
            </a:r>
            <a:r>
              <a:rPr lang="en-US" sz="3200" dirty="0" smtClean="0"/>
              <a:t>,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 super-</a:t>
            </a:r>
            <a:r>
              <a:rPr lang="en-US" sz="3200" dirty="0" err="1" smtClean="0"/>
              <a:t>BEHiggs</a:t>
            </a:r>
            <a:r>
              <a:rPr lang="en-US" sz="3200" dirty="0" smtClean="0"/>
              <a:t> Effect And De Sitter </a:t>
            </a:r>
            <a:r>
              <a:rPr lang="en-US" sz="3200" dirty="0" err="1" smtClean="0"/>
              <a:t>Vacua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56" y="1268760"/>
            <a:ext cx="9289032" cy="720080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Font typeface="Arial" pitchFamily="34" charset="0"/>
              <a:buChar char="•"/>
            </a:pPr>
            <a:r>
              <a:rPr lang="en-US" sz="19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100" i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Volkov</a:t>
            </a:r>
            <a:r>
              <a:rPr lang="en-US" sz="21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2100" i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Soroka</a:t>
            </a:r>
            <a:r>
              <a:rPr lang="en-US" sz="21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model ‘73</a:t>
            </a:r>
            <a:endParaRPr lang="en-US" sz="2100" i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en-US" sz="400" i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Font typeface="Arial" pitchFamily="34" charset="0"/>
              <a:buChar char="•"/>
            </a:pPr>
            <a:r>
              <a:rPr lang="en-US" sz="19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900" i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Deser</a:t>
            </a:r>
            <a:r>
              <a:rPr lang="en-US" sz="19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9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Zumino</a:t>
            </a:r>
            <a:r>
              <a:rPr lang="en-US" sz="19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‘77,…, </a:t>
            </a:r>
            <a:r>
              <a:rPr lang="en-US" sz="19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Lindstrom, </a:t>
            </a:r>
            <a:r>
              <a:rPr lang="en-US" sz="1900" i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Rocek</a:t>
            </a:r>
            <a:r>
              <a:rPr lang="en-US" sz="19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’79; Ferrara et al; Samuel, </a:t>
            </a:r>
            <a:r>
              <a:rPr lang="en-US" sz="19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Wess</a:t>
            </a:r>
            <a:r>
              <a:rPr lang="en-US" sz="19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’83; Ivanov, </a:t>
            </a:r>
            <a:r>
              <a:rPr lang="en-US" sz="19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Kapustnikov</a:t>
            </a:r>
            <a:r>
              <a:rPr lang="en-US" sz="19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’84 -’90</a:t>
            </a:r>
            <a:r>
              <a:rPr lang="en-US" sz="19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endParaRPr lang="en-US" sz="19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5" name="Rectangle 4"/>
          <p:cNvSpPr/>
          <p:nvPr/>
        </p:nvSpPr>
        <p:spPr>
          <a:xfrm>
            <a:off x="143000" y="1916832"/>
            <a:ext cx="9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2014-15</a:t>
            </a:r>
            <a:r>
              <a:rPr lang="en-US" sz="1600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Antoniadis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Dudas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Ferrara, </a:t>
            </a:r>
            <a:r>
              <a:rPr lang="en-US" sz="16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Kehagias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Farakos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Kallosh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Linde, </a:t>
            </a:r>
            <a:r>
              <a:rPr lang="en-US" sz="16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Porrati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Sagnotti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	</a:t>
            </a:r>
            <a:r>
              <a:rPr lang="en-US" sz="1600" i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dall’Agata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Zwirner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Bergshoeff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Freedman, </a:t>
            </a:r>
            <a:r>
              <a:rPr lang="en-US" sz="16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Kallosh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Van </a:t>
            </a:r>
            <a:r>
              <a:rPr lang="en-US" sz="16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Proeyen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6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t-IT" sz="1600" i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Hasegawa,Yamada</a:t>
            </a:r>
            <a:r>
              <a:rPr lang="it-IT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it-IT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Kuzenko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1600" dirty="0"/>
              <a:t> </a:t>
            </a:r>
            <a:r>
              <a:rPr lang="en-US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Antoniadis, </a:t>
            </a:r>
            <a:r>
              <a:rPr lang="en-US" sz="16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Markou</a:t>
            </a:r>
            <a:r>
              <a:rPr lang="en-US" sz="16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;…, </a:t>
            </a:r>
            <a:r>
              <a:rPr lang="nl-NL" sz="1600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Schillo</a:t>
            </a:r>
            <a:r>
              <a:rPr lang="nl-NL" sz="1600" i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sz="1600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 der Woerd, </a:t>
            </a:r>
            <a:r>
              <a:rPr lang="nl-NL" sz="1600" i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Wrase</a:t>
            </a:r>
            <a:endParaRPr lang="en-US" sz="1600" i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2780928"/>
            <a:ext cx="879914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Recent</a:t>
            </a:r>
            <a:r>
              <a:rPr lang="it-IT" dirty="0" smtClean="0"/>
              <a:t> </a:t>
            </a:r>
            <a:r>
              <a:rPr lang="it-IT" dirty="0" err="1" smtClean="0"/>
              <a:t>constructions</a:t>
            </a:r>
            <a:r>
              <a:rPr lang="it-IT" dirty="0" smtClean="0"/>
              <a:t> are </a:t>
            </a:r>
            <a:r>
              <a:rPr lang="it-IT" dirty="0" err="1" smtClean="0"/>
              <a:t>mainly</a:t>
            </a:r>
            <a:r>
              <a:rPr lang="it-IT" dirty="0" smtClean="0"/>
              <a:t> </a:t>
            </a:r>
            <a:r>
              <a:rPr lang="it-IT" dirty="0" err="1" smtClean="0"/>
              <a:t>based</a:t>
            </a:r>
            <a:r>
              <a:rPr lang="it-IT" dirty="0" smtClean="0"/>
              <a:t> on the superconformal </a:t>
            </a:r>
            <a:r>
              <a:rPr lang="it-IT" dirty="0" err="1" smtClean="0"/>
              <a:t>approach</a:t>
            </a:r>
            <a:r>
              <a:rPr lang="it-IT" dirty="0" smtClean="0"/>
              <a:t> to supergravity</a:t>
            </a:r>
          </a:p>
          <a:p>
            <a:r>
              <a:rPr lang="it-IT" sz="1600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1600" i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it-IT" sz="16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i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Freedman</a:t>
            </a:r>
            <a:r>
              <a:rPr lang="it-IT" sz="16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Van </a:t>
            </a:r>
            <a:r>
              <a:rPr lang="it-IT" sz="1600" i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Proeyen</a:t>
            </a:r>
            <a:r>
              <a:rPr lang="it-IT" sz="16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Book for a </a:t>
            </a:r>
            <a:r>
              <a:rPr lang="it-IT" sz="1600" i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it-IT" sz="1600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50100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Alternatively, one can use «</a:t>
            </a:r>
            <a:r>
              <a:rPr lang="en-US" dirty="0" err="1" smtClean="0"/>
              <a:t>Poincarè</a:t>
            </a:r>
            <a:r>
              <a:rPr lang="en-US" dirty="0" smtClean="0"/>
              <a:t>» </a:t>
            </a:r>
            <a:r>
              <a:rPr lang="en-US" dirty="0" err="1" smtClean="0"/>
              <a:t>superspace</a:t>
            </a:r>
            <a:r>
              <a:rPr lang="en-US" dirty="0" smtClean="0"/>
              <a:t> and </a:t>
            </a:r>
            <a:r>
              <a:rPr lang="en-US" dirty="0" err="1" smtClean="0"/>
              <a:t>superfield</a:t>
            </a:r>
            <a:r>
              <a:rPr lang="en-US" dirty="0" smtClean="0"/>
              <a:t> </a:t>
            </a:r>
            <a:r>
              <a:rPr lang="en-US" dirty="0" err="1" smtClean="0"/>
              <a:t>forlmalism</a:t>
            </a:r>
            <a:r>
              <a:rPr lang="en-US" dirty="0" smtClean="0"/>
              <a:t> </a:t>
            </a:r>
            <a:r>
              <a:rPr lang="en-US" sz="1600" dirty="0" smtClean="0">
                <a:solidFill>
                  <a:schemeClr val="accent4">
                    <a:lumMod val="50000"/>
                  </a:schemeClr>
                </a:solidFill>
              </a:rPr>
              <a:t>(</a:t>
            </a:r>
            <a:r>
              <a:rPr lang="en-US" sz="14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e.g. </a:t>
            </a:r>
            <a:r>
              <a:rPr lang="en-US" sz="1400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Samuel, Wess’83</a:t>
            </a:r>
            <a:r>
              <a:rPr lang="en-US" sz="1600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928557"/>
              </p:ext>
            </p:extLst>
          </p:nvPr>
        </p:nvGraphicFramePr>
        <p:xfrm>
          <a:off x="212725" y="4724400"/>
          <a:ext cx="85756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4" name="Equazione" r:id="rId3" imgW="5308560" imgH="317160" progId="Equation.3">
                  <p:embed/>
                </p:oleObj>
              </mc:Choice>
              <mc:Fallback>
                <p:oleObj name="Equazione" r:id="rId3" imgW="5308560" imgH="3171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" y="4724400"/>
                        <a:ext cx="857567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" name="Gruppo 38"/>
          <p:cNvGrpSpPr/>
          <p:nvPr/>
        </p:nvGrpSpPr>
        <p:grpSpPr>
          <a:xfrm>
            <a:off x="2267744" y="5085184"/>
            <a:ext cx="1387624" cy="523801"/>
            <a:chOff x="2267744" y="5229200"/>
            <a:chExt cx="1387624" cy="523801"/>
          </a:xfrm>
        </p:grpSpPr>
        <p:cxnSp>
          <p:nvCxnSpPr>
            <p:cNvPr id="11" name="Connettore 2 10"/>
            <p:cNvCxnSpPr/>
            <p:nvPr/>
          </p:nvCxnSpPr>
          <p:spPr>
            <a:xfrm flipV="1">
              <a:off x="2915816" y="5229200"/>
              <a:ext cx="0" cy="28803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sellaDiTesto 28"/>
            <p:cNvSpPr txBox="1"/>
            <p:nvPr/>
          </p:nvSpPr>
          <p:spPr>
            <a:xfrm>
              <a:off x="2267744" y="5445224"/>
              <a:ext cx="13876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err="1" smtClean="0">
                  <a:solidFill>
                    <a:schemeClr val="accent4">
                      <a:lumMod val="50000"/>
                    </a:schemeClr>
                  </a:solidFill>
                </a:rPr>
                <a:t>Kahler</a:t>
              </a:r>
              <a:r>
                <a:rPr lang="it-IT" sz="1400" dirty="0" smtClean="0">
                  <a:solidFill>
                    <a:schemeClr val="accent4">
                      <a:lumMod val="50000"/>
                    </a:schemeClr>
                  </a:solidFill>
                </a:rPr>
                <a:t> </a:t>
              </a:r>
              <a:r>
                <a:rPr lang="it-IT" sz="1400" dirty="0" err="1" smtClean="0">
                  <a:solidFill>
                    <a:schemeClr val="accent4">
                      <a:lumMod val="50000"/>
                    </a:schemeClr>
                  </a:solidFill>
                </a:rPr>
                <a:t>potential</a:t>
              </a:r>
              <a:endParaRPr lang="it-IT" sz="1400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grpSp>
        <p:nvGrpSpPr>
          <p:cNvPr id="41" name="Gruppo 40"/>
          <p:cNvGrpSpPr/>
          <p:nvPr/>
        </p:nvGrpSpPr>
        <p:grpSpPr>
          <a:xfrm>
            <a:off x="5076056" y="5157192"/>
            <a:ext cx="1275734" cy="523801"/>
            <a:chOff x="5076056" y="5301208"/>
            <a:chExt cx="1275734" cy="523801"/>
          </a:xfrm>
        </p:grpSpPr>
        <p:cxnSp>
          <p:nvCxnSpPr>
            <p:cNvPr id="19" name="Connettore 2 18"/>
            <p:cNvCxnSpPr/>
            <p:nvPr/>
          </p:nvCxnSpPr>
          <p:spPr>
            <a:xfrm flipH="1" flipV="1">
              <a:off x="5364088" y="5301208"/>
              <a:ext cx="144016" cy="28803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CasellaDiTesto 29"/>
            <p:cNvSpPr txBox="1"/>
            <p:nvPr/>
          </p:nvSpPr>
          <p:spPr>
            <a:xfrm>
              <a:off x="5076056" y="5517232"/>
              <a:ext cx="12757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err="1" smtClean="0">
                  <a:solidFill>
                    <a:schemeClr val="accent4">
                      <a:lumMod val="50000"/>
                    </a:schemeClr>
                  </a:solidFill>
                </a:rPr>
                <a:t>superpotential</a:t>
              </a:r>
              <a:endParaRPr lang="it-IT" sz="1400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grpSp>
        <p:nvGrpSpPr>
          <p:cNvPr id="40" name="Gruppo 39"/>
          <p:cNvGrpSpPr/>
          <p:nvPr/>
        </p:nvGrpSpPr>
        <p:grpSpPr>
          <a:xfrm>
            <a:off x="3707904" y="5229200"/>
            <a:ext cx="1313180" cy="379785"/>
            <a:chOff x="3779912" y="5373216"/>
            <a:chExt cx="1313180" cy="379785"/>
          </a:xfrm>
        </p:grpSpPr>
        <p:cxnSp>
          <p:nvCxnSpPr>
            <p:cNvPr id="15" name="Connettore 2 14"/>
            <p:cNvCxnSpPr/>
            <p:nvPr/>
          </p:nvCxnSpPr>
          <p:spPr>
            <a:xfrm flipV="1">
              <a:off x="4644008" y="5373216"/>
              <a:ext cx="288032" cy="144016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CasellaDiTesto 30"/>
            <p:cNvSpPr txBox="1"/>
            <p:nvPr/>
          </p:nvSpPr>
          <p:spPr>
            <a:xfrm>
              <a:off x="3779912" y="5445224"/>
              <a:ext cx="13131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err="1" smtClean="0">
                  <a:solidFill>
                    <a:schemeClr val="accent4">
                      <a:lumMod val="50000"/>
                    </a:schemeClr>
                  </a:solidFill>
                </a:rPr>
                <a:t>chiral</a:t>
              </a:r>
              <a:r>
                <a:rPr lang="it-IT" sz="1400" dirty="0" smtClean="0">
                  <a:solidFill>
                    <a:schemeClr val="accent4">
                      <a:lumMod val="50000"/>
                    </a:schemeClr>
                  </a:solidFill>
                </a:rPr>
                <a:t> </a:t>
              </a:r>
              <a:r>
                <a:rPr lang="it-IT" sz="1400" dirty="0" err="1" smtClean="0">
                  <a:solidFill>
                    <a:schemeClr val="accent4">
                      <a:lumMod val="50000"/>
                    </a:schemeClr>
                  </a:solidFill>
                </a:rPr>
                <a:t>measure</a:t>
              </a:r>
              <a:endParaRPr lang="it-IT" sz="1400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33" name="CasellaDiTesto 32"/>
          <p:cNvSpPr txBox="1"/>
          <p:nvPr/>
        </p:nvSpPr>
        <p:spPr>
          <a:xfrm>
            <a:off x="6516216" y="5157192"/>
            <a:ext cx="11885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accent4">
                    <a:lumMod val="50000"/>
                  </a:schemeClr>
                </a:solidFill>
              </a:rPr>
              <a:t>SYM </a:t>
            </a:r>
            <a:r>
              <a:rPr lang="it-IT" sz="1400" dirty="0" err="1" smtClean="0">
                <a:solidFill>
                  <a:schemeClr val="accent4">
                    <a:lumMod val="50000"/>
                  </a:schemeClr>
                </a:solidFill>
              </a:rPr>
              <a:t>kin.term</a:t>
            </a:r>
            <a:endParaRPr lang="it-IT" sz="1400" dirty="0">
              <a:solidFill>
                <a:schemeClr val="accent4">
                  <a:lumMod val="50000"/>
                </a:schemeClr>
              </a:solidFill>
            </a:endParaRPr>
          </a:p>
        </p:txBody>
      </p:sp>
      <p:grpSp>
        <p:nvGrpSpPr>
          <p:cNvPr id="42" name="Gruppo 41"/>
          <p:cNvGrpSpPr/>
          <p:nvPr/>
        </p:nvGrpSpPr>
        <p:grpSpPr>
          <a:xfrm>
            <a:off x="8080649" y="5193486"/>
            <a:ext cx="898003" cy="667236"/>
            <a:chOff x="7884368" y="5373216"/>
            <a:chExt cx="898003" cy="667236"/>
          </a:xfrm>
        </p:grpSpPr>
        <p:cxnSp>
          <p:nvCxnSpPr>
            <p:cNvPr id="25" name="Connettore 2 24"/>
            <p:cNvCxnSpPr/>
            <p:nvPr/>
          </p:nvCxnSpPr>
          <p:spPr>
            <a:xfrm flipV="1">
              <a:off x="8244408" y="5373216"/>
              <a:ext cx="0" cy="21602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sellaDiTesto 33"/>
            <p:cNvSpPr txBox="1"/>
            <p:nvPr/>
          </p:nvSpPr>
          <p:spPr>
            <a:xfrm>
              <a:off x="7884368" y="5517232"/>
              <a:ext cx="89800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err="1" smtClean="0">
                  <a:solidFill>
                    <a:schemeClr val="accent4">
                      <a:lumMod val="50000"/>
                    </a:schemeClr>
                  </a:solidFill>
                </a:rPr>
                <a:t>Lagrange</a:t>
              </a:r>
              <a:endParaRPr lang="it-IT" sz="1400" dirty="0" smtClean="0">
                <a:solidFill>
                  <a:schemeClr val="accent4">
                    <a:lumMod val="50000"/>
                  </a:schemeClr>
                </a:solidFill>
              </a:endParaRPr>
            </a:p>
            <a:p>
              <a:r>
                <a:rPr lang="it-IT" sz="1400" dirty="0" err="1" smtClean="0">
                  <a:solidFill>
                    <a:schemeClr val="accent4">
                      <a:lumMod val="50000"/>
                    </a:schemeClr>
                  </a:solidFill>
                </a:rPr>
                <a:t>multiplier</a:t>
              </a:r>
              <a:endParaRPr lang="it-IT" sz="1400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sellaDiTesto 8"/>
              <p:cNvSpPr txBox="1"/>
              <p:nvPr/>
            </p:nvSpPr>
            <p:spPr>
              <a:xfrm>
                <a:off x="192485" y="4103945"/>
                <a:ext cx="77331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u="sng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Sugra </a:t>
                </a:r>
                <a:r>
                  <a:rPr lang="it-IT" u="sng" dirty="0" err="1" smtClean="0">
                    <a:solidFill>
                      <a:schemeClr val="accent4">
                        <a:lumMod val="50000"/>
                      </a:schemeClr>
                    </a:solidFill>
                  </a:rPr>
                  <a:t>coupled</a:t>
                </a:r>
                <a:r>
                  <a:rPr lang="it-IT" u="sng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 to scalar </a:t>
                </a:r>
                <a:r>
                  <a:rPr lang="el-GR" u="sng" dirty="0" smtClean="0"/>
                  <a:t>Φ</a:t>
                </a:r>
                <a:r>
                  <a:rPr lang="it-IT" u="sng" dirty="0" smtClean="0"/>
                  <a:t>(z), </a:t>
                </a:r>
                <a:r>
                  <a:rPr lang="it-IT" u="sng" dirty="0" err="1" smtClean="0">
                    <a:solidFill>
                      <a:schemeClr val="accent4">
                        <a:lumMod val="50000"/>
                      </a:schemeClr>
                    </a:solidFill>
                  </a:rPr>
                  <a:t>vector</a:t>
                </a:r>
                <a:r>
                  <a:rPr lang="it-IT" u="sng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 </a:t>
                </a:r>
                <a:r>
                  <a:rPr lang="it-IT" u="sng" dirty="0" smtClean="0">
                    <a:solidFill>
                      <a:schemeClr val="tx1"/>
                    </a:solidFill>
                  </a:rPr>
                  <a:t>V(z),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 u="sng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it-IT" b="0" i="1" u="sng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l-GR" i="1" u="sng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α</m:t>
                        </m:r>
                      </m:sub>
                    </m:sSub>
                  </m:oMath>
                </a14:m>
                <a:r>
                  <a:rPr lang="it-IT" u="sng" dirty="0" smtClean="0">
                    <a:solidFill>
                      <a:schemeClr val="tx1"/>
                    </a:solidFill>
                  </a:rPr>
                  <a:t>(z), </a:t>
                </a:r>
                <a:r>
                  <a:rPr lang="it-IT" u="sng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and </a:t>
                </a:r>
                <a:r>
                  <a:rPr lang="it-IT" u="sng" dirty="0" err="1" smtClean="0">
                    <a:solidFill>
                      <a:schemeClr val="accent4">
                        <a:lumMod val="50000"/>
                      </a:schemeClr>
                    </a:solidFill>
                  </a:rPr>
                  <a:t>goldstino</a:t>
                </a:r>
                <a:r>
                  <a:rPr lang="it-IT" u="sng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 </a:t>
                </a:r>
                <a:r>
                  <a:rPr lang="it-IT" i="1" u="sng" dirty="0" smtClean="0"/>
                  <a:t>S</a:t>
                </a:r>
                <a:r>
                  <a:rPr lang="it-IT" u="sng" dirty="0" smtClean="0"/>
                  <a:t>(z) </a:t>
                </a:r>
                <a:r>
                  <a:rPr lang="it-IT" u="sng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superfields</a:t>
                </a:r>
                <a:r>
                  <a:rPr lang="it-IT" u="sng" dirty="0" smtClean="0"/>
                  <a:t> </a:t>
                </a:r>
                <a:endParaRPr lang="it-IT" u="sng" dirty="0"/>
              </a:p>
            </p:txBody>
          </p:sp>
        </mc:Choice>
        <mc:Fallback xmlns="">
          <p:sp>
            <p:nvSpPr>
              <p:cNvPr id="9" name="CasellaDiTes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85" y="4103945"/>
                <a:ext cx="7733143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710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467544" y="5797139"/>
            <a:ext cx="8047556" cy="714601"/>
            <a:chOff x="467544" y="5797139"/>
            <a:chExt cx="8047556" cy="714601"/>
          </a:xfrm>
        </p:grpSpPr>
        <p:grpSp>
          <p:nvGrpSpPr>
            <p:cNvPr id="43" name="Gruppo 42"/>
            <p:cNvGrpSpPr/>
            <p:nvPr/>
          </p:nvGrpSpPr>
          <p:grpSpPr>
            <a:xfrm>
              <a:off x="467544" y="5805264"/>
              <a:ext cx="8047556" cy="706476"/>
              <a:chOff x="395536" y="5949280"/>
              <a:chExt cx="8047556" cy="706476"/>
            </a:xfrm>
          </p:grpSpPr>
          <p:graphicFrame>
            <p:nvGraphicFramePr>
              <p:cNvPr id="35" name="Oggetto 34"/>
              <p:cNvGraphicFramePr>
                <a:graphicFrameLocks noChangeAspect="1"/>
              </p:cNvGraphicFramePr>
              <p:nvPr/>
            </p:nvGraphicFramePr>
            <p:xfrm>
              <a:off x="395536" y="5949280"/>
              <a:ext cx="6192688" cy="70647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655" name="Equazione" r:id="rId6" imgW="4673520" imgH="533160" progId="Equation.3">
                      <p:embed/>
                    </p:oleObj>
                  </mc:Choice>
                  <mc:Fallback>
                    <p:oleObj name="Equazione" r:id="rId6" imgW="4673520" imgH="53316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5536" y="5949280"/>
                            <a:ext cx="6192688" cy="70647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7" name="CasellaDiTesto 36"/>
              <p:cNvSpPr txBox="1"/>
              <p:nvPr/>
            </p:nvSpPr>
            <p:spPr>
              <a:xfrm>
                <a:off x="6660232" y="6237312"/>
                <a:ext cx="178286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600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- </a:t>
                </a:r>
                <a:r>
                  <a:rPr lang="en-US" sz="1600" dirty="0" err="1" smtClean="0">
                    <a:solidFill>
                      <a:schemeClr val="accent4">
                        <a:lumMod val="50000"/>
                      </a:schemeClr>
                    </a:solidFill>
                  </a:rPr>
                  <a:t>sugra</a:t>
                </a:r>
                <a:r>
                  <a:rPr lang="en-US" sz="1600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 constraints</a:t>
                </a:r>
                <a:endParaRPr lang="en-US" sz="1600" dirty="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</p:grpSp>
        <p:graphicFrame>
          <p:nvGraphicFramePr>
            <p:cNvPr id="28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92155141"/>
                </p:ext>
              </p:extLst>
            </p:nvPr>
          </p:nvGraphicFramePr>
          <p:xfrm>
            <a:off x="4364494" y="5797139"/>
            <a:ext cx="1582081" cy="3018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56" name="Equazione" r:id="rId8" imgW="1117440" imgH="228600" progId="Equation.3">
                    <p:embed/>
                  </p:oleObj>
                </mc:Choice>
                <mc:Fallback>
                  <p:oleObj name="Equazione" r:id="rId8" imgW="111744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4494" y="5797139"/>
                          <a:ext cx="1582081" cy="3018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9182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6" grpId="0"/>
      <p:bldP spid="7" grpId="0"/>
      <p:bldP spid="33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838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Coupling VA </a:t>
            </a:r>
            <a:r>
              <a:rPr lang="en-US" sz="2800" dirty="0" err="1" smtClean="0"/>
              <a:t>goldstino</a:t>
            </a:r>
            <a:r>
              <a:rPr lang="en-US" sz="2800" dirty="0" smtClean="0"/>
              <a:t> to N=1, d=4 </a:t>
            </a:r>
            <a:r>
              <a:rPr lang="en-US" sz="2800" dirty="0" err="1" smtClean="0"/>
              <a:t>sugra</a:t>
            </a:r>
            <a:r>
              <a:rPr lang="en-US" sz="2800" dirty="0" smtClean="0"/>
              <a:t>,</a:t>
            </a:r>
            <a:br>
              <a:rPr lang="en-US" sz="2800" dirty="0" smtClean="0"/>
            </a:br>
            <a:r>
              <a:rPr lang="en-US" sz="2800" dirty="0" smtClean="0"/>
              <a:t> super-</a:t>
            </a:r>
            <a:r>
              <a:rPr lang="en-US" sz="2800" dirty="0" err="1" smtClean="0"/>
              <a:t>BEHiggs</a:t>
            </a:r>
            <a:r>
              <a:rPr lang="en-US" sz="2800" dirty="0" smtClean="0"/>
              <a:t> Effect And De Sitter </a:t>
            </a:r>
            <a:r>
              <a:rPr lang="en-US" sz="2800" dirty="0" err="1" smtClean="0"/>
              <a:t>Vacua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268760"/>
            <a:ext cx="8724856" cy="720080"/>
          </a:xfrm>
        </p:spPr>
        <p:txBody>
          <a:bodyPr>
            <a:normAutofit fontScale="92500" lnSpcReduction="10000"/>
          </a:bodyPr>
          <a:lstStyle/>
          <a:p>
            <a:r>
              <a:rPr lang="it-IT" sz="2000" dirty="0" smtClean="0"/>
              <a:t>component pure supergravity + VA </a:t>
            </a:r>
            <a:r>
              <a:rPr lang="it-IT" sz="2000" dirty="0" err="1" smtClean="0"/>
              <a:t>goldstino</a:t>
            </a:r>
            <a:r>
              <a:rPr lang="it-IT" sz="2000" dirty="0" smtClean="0"/>
              <a:t> to the </a:t>
            </a:r>
            <a:r>
              <a:rPr lang="it-IT" sz="2000" dirty="0" err="1" smtClean="0"/>
              <a:t>second</a:t>
            </a:r>
            <a:r>
              <a:rPr lang="it-IT" sz="2000" dirty="0" smtClean="0"/>
              <a:t> </a:t>
            </a:r>
            <a:r>
              <a:rPr lang="it-IT" sz="2000" dirty="0" err="1" smtClean="0"/>
              <a:t>order</a:t>
            </a:r>
            <a:r>
              <a:rPr lang="it-IT" sz="2000" dirty="0" smtClean="0"/>
              <a:t>  in </a:t>
            </a:r>
            <a:r>
              <a:rPr lang="el-GR" sz="2000" dirty="0" smtClean="0"/>
              <a:t>χ</a:t>
            </a:r>
            <a:endParaRPr lang="it-IT" sz="2000" dirty="0" smtClean="0"/>
          </a:p>
          <a:p>
            <a:pPr marL="0" indent="0">
              <a:buNone/>
            </a:pPr>
            <a:r>
              <a:rPr lang="it-IT" sz="2000" dirty="0"/>
              <a:t> </a:t>
            </a:r>
            <a:r>
              <a:rPr lang="it-IT" sz="2000" dirty="0" smtClean="0"/>
              <a:t>     (</a:t>
            </a:r>
            <a:r>
              <a:rPr lang="it-IT" sz="2000" dirty="0" err="1" smtClean="0"/>
              <a:t>upon</a:t>
            </a:r>
            <a:r>
              <a:rPr lang="it-IT" sz="2000" dirty="0" smtClean="0"/>
              <a:t> </a:t>
            </a:r>
            <a:r>
              <a:rPr lang="it-IT" sz="2000" dirty="0" err="1" smtClean="0"/>
              <a:t>integrating</a:t>
            </a:r>
            <a:r>
              <a:rPr lang="it-IT" sz="2000" dirty="0" smtClean="0"/>
              <a:t> out the </a:t>
            </a:r>
            <a:r>
              <a:rPr lang="it-IT" sz="2000" dirty="0" err="1" smtClean="0"/>
              <a:t>auxiliary</a:t>
            </a:r>
            <a:r>
              <a:rPr lang="it-IT" sz="2000" dirty="0" smtClean="0"/>
              <a:t> </a:t>
            </a:r>
            <a:r>
              <a:rPr lang="it-IT" sz="2000" dirty="0" err="1" smtClean="0"/>
              <a:t>fields</a:t>
            </a:r>
            <a:r>
              <a:rPr lang="it-IT" sz="2000" dirty="0" smtClean="0"/>
              <a:t>) </a:t>
            </a:r>
            <a:r>
              <a:rPr lang="it-IT" sz="18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1800" i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Bergshoeff</a:t>
            </a:r>
            <a:r>
              <a:rPr lang="it-IT" sz="18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it-IT" sz="18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1800" i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sz="18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it-IT" sz="1800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Hasegawa,Yamada</a:t>
            </a:r>
            <a:r>
              <a:rPr lang="it-IT" sz="18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‘15)</a:t>
            </a:r>
            <a:endParaRPr lang="it-IT" sz="1800" i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6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820754"/>
              </p:ext>
            </p:extLst>
          </p:nvPr>
        </p:nvGraphicFramePr>
        <p:xfrm>
          <a:off x="592138" y="2924175"/>
          <a:ext cx="7612062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81" name="Equazione" r:id="rId3" imgW="4394160" imgH="901440" progId="Equation.3">
                  <p:embed/>
                </p:oleObj>
              </mc:Choice>
              <mc:Fallback>
                <p:oleObj name="Equazione" r:id="rId3" imgW="4394160" imgH="901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8" y="2924175"/>
                        <a:ext cx="7612062" cy="156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2267744" y="2276871"/>
            <a:ext cx="4392488" cy="648072"/>
            <a:chOff x="2483768" y="1772816"/>
            <a:chExt cx="4320480" cy="648072"/>
          </a:xfrm>
        </p:grpSpPr>
        <p:sp>
          <p:nvSpPr>
            <p:cNvPr id="6" name="Parentesi graffa chiusa 5"/>
            <p:cNvSpPr/>
            <p:nvPr/>
          </p:nvSpPr>
          <p:spPr>
            <a:xfrm rot="16200000">
              <a:off x="4499992" y="116632"/>
              <a:ext cx="288032" cy="4320480"/>
            </a:xfrm>
            <a:prstGeom prst="rightBrace">
              <a:avLst>
                <a:gd name="adj1" fmla="val 8333"/>
                <a:gd name="adj2" fmla="val 50441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3131840" y="1772816"/>
              <a:ext cx="30096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dirty="0" err="1" smtClean="0"/>
                <a:t>AdS</a:t>
              </a:r>
              <a:r>
                <a:rPr lang="it-IT" sz="1600" dirty="0" smtClean="0"/>
                <a:t> </a:t>
              </a:r>
              <a:r>
                <a:rPr lang="it-IT" sz="1600" dirty="0" err="1" smtClean="0"/>
                <a:t>sugra</a:t>
              </a:r>
              <a:r>
                <a:rPr lang="it-IT" sz="1600" dirty="0" smtClean="0"/>
                <a:t> </a:t>
              </a:r>
              <a:r>
                <a:rPr lang="it-IT" sz="1600" dirty="0" err="1" smtClean="0"/>
                <a:t>action</a:t>
              </a:r>
              <a:r>
                <a:rPr lang="it-IT" sz="1600" dirty="0" smtClean="0"/>
                <a:t> </a:t>
              </a:r>
              <a:r>
                <a:rPr lang="it-IT" sz="1600" dirty="0" smtClean="0">
                  <a:solidFill>
                    <a:schemeClr val="accent5">
                      <a:lumMod val="75000"/>
                    </a:schemeClr>
                  </a:solidFill>
                </a:rPr>
                <a:t>(</a:t>
              </a:r>
              <a:r>
                <a:rPr lang="it-IT" sz="1600" i="1" dirty="0" err="1" smtClean="0">
                  <a:solidFill>
                    <a:schemeClr val="accent5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Townsend</a:t>
              </a:r>
              <a:r>
                <a:rPr lang="it-IT" sz="1600" i="1" dirty="0" smtClean="0">
                  <a:solidFill>
                    <a:schemeClr val="accent5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‘77</a:t>
              </a:r>
              <a:r>
                <a:rPr lang="it-IT" sz="1600" dirty="0" smtClean="0">
                  <a:solidFill>
                    <a:schemeClr val="accent5">
                      <a:lumMod val="75000"/>
                    </a:schemeClr>
                  </a:solidFill>
                </a:rPr>
                <a:t>)</a:t>
              </a:r>
              <a:endParaRPr lang="it-IT" sz="16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grpSp>
        <p:nvGrpSpPr>
          <p:cNvPr id="13" name="Gruppo 12"/>
          <p:cNvGrpSpPr/>
          <p:nvPr/>
        </p:nvGrpSpPr>
        <p:grpSpPr>
          <a:xfrm>
            <a:off x="424483" y="4816314"/>
            <a:ext cx="8422177" cy="862595"/>
            <a:chOff x="467544" y="4365104"/>
            <a:chExt cx="8422177" cy="862595"/>
          </a:xfrm>
        </p:grpSpPr>
        <p:grpSp>
          <p:nvGrpSpPr>
            <p:cNvPr id="11" name="Gruppo 10"/>
            <p:cNvGrpSpPr/>
            <p:nvPr/>
          </p:nvGrpSpPr>
          <p:grpSpPr>
            <a:xfrm>
              <a:off x="467544" y="4365104"/>
              <a:ext cx="8422177" cy="784830"/>
              <a:chOff x="467544" y="4365104"/>
              <a:chExt cx="8422177" cy="784830"/>
            </a:xfrm>
          </p:grpSpPr>
          <p:sp>
            <p:nvSpPr>
              <p:cNvPr id="9" name="CasellaDiTesto 8"/>
              <p:cNvSpPr txBox="1"/>
              <p:nvPr/>
            </p:nvSpPr>
            <p:spPr>
              <a:xfrm>
                <a:off x="467544" y="4365104"/>
                <a:ext cx="8422177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In the </a:t>
                </a:r>
                <a:r>
                  <a:rPr lang="it-IT" dirty="0" err="1" smtClean="0">
                    <a:solidFill>
                      <a:schemeClr val="accent5">
                        <a:lumMod val="75000"/>
                      </a:schemeClr>
                    </a:solidFill>
                  </a:rPr>
                  <a:t>unitary</a:t>
                </a: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gauge               the </a:t>
                </a:r>
                <a:r>
                  <a:rPr lang="it-IT" dirty="0" err="1" smtClean="0">
                    <a:solidFill>
                      <a:schemeClr val="accent5">
                        <a:lumMod val="75000"/>
                      </a:schemeClr>
                    </a:solidFill>
                  </a:rPr>
                  <a:t>remaining</a:t>
                </a: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first line in the </a:t>
                </a:r>
                <a:r>
                  <a:rPr lang="it-IT" dirty="0" err="1" smtClean="0">
                    <a:solidFill>
                      <a:schemeClr val="accent5">
                        <a:lumMod val="75000"/>
                      </a:schemeClr>
                    </a:solidFill>
                  </a:rPr>
                  <a:t>action</a:t>
                </a: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:r>
                  <a:rPr lang="it-IT" dirty="0" err="1" smtClean="0">
                    <a:solidFill>
                      <a:schemeClr val="accent5">
                        <a:lumMod val="75000"/>
                      </a:schemeClr>
                    </a:solidFill>
                  </a:rPr>
                  <a:t>describes</a:t>
                </a: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a massive</a:t>
                </a:r>
              </a:p>
              <a:p>
                <a:pPr>
                  <a:lnSpc>
                    <a:spcPct val="150000"/>
                  </a:lnSpc>
                </a:pP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gravitino </a:t>
                </a:r>
                <a:r>
                  <a:rPr lang="it-IT" dirty="0" err="1" smtClean="0">
                    <a:solidFill>
                      <a:schemeClr val="accent5">
                        <a:lumMod val="75000"/>
                      </a:schemeClr>
                    </a:solidFill>
                  </a:rPr>
                  <a:t>field</a:t>
                </a: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:r>
                  <a:rPr lang="it-IT" dirty="0" err="1" smtClean="0">
                    <a:solidFill>
                      <a:schemeClr val="accent5">
                        <a:lumMod val="75000"/>
                      </a:schemeClr>
                    </a:solidFill>
                  </a:rPr>
                  <a:t>coupled</a:t>
                </a: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:r>
                  <a:rPr lang="it-IT" dirty="0" err="1" smtClean="0">
                    <a:solidFill>
                      <a:schemeClr val="accent5">
                        <a:lumMod val="75000"/>
                      </a:schemeClr>
                    </a:solidFill>
                  </a:rPr>
                  <a:t>to</a:t>
                </a: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:r>
                  <a:rPr lang="it-IT" dirty="0" err="1" smtClean="0">
                    <a:solidFill>
                      <a:schemeClr val="accent5">
                        <a:lumMod val="75000"/>
                      </a:schemeClr>
                    </a:solidFill>
                  </a:rPr>
                  <a:t>gravity</a:t>
                </a: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:r>
                  <a:rPr lang="it-IT" dirty="0" err="1" smtClean="0">
                    <a:solidFill>
                      <a:schemeClr val="accent5">
                        <a:lumMod val="75000"/>
                      </a:schemeClr>
                    </a:solidFill>
                  </a:rPr>
                  <a:t>with</a:t>
                </a: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the </a:t>
                </a:r>
                <a:r>
                  <a:rPr lang="it-IT" dirty="0" err="1" smtClean="0">
                    <a:solidFill>
                      <a:schemeClr val="accent5">
                        <a:lumMod val="75000"/>
                      </a:schemeClr>
                    </a:solidFill>
                  </a:rPr>
                  <a:t>cosmological</a:t>
                </a: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:r>
                  <a:rPr lang="it-IT" dirty="0" err="1" smtClean="0">
                    <a:solidFill>
                      <a:schemeClr val="accent5">
                        <a:lumMod val="75000"/>
                      </a:schemeClr>
                    </a:solidFill>
                  </a:rPr>
                  <a:t>constant</a:t>
                </a:r>
                <a:r>
                  <a:rPr lang="it-IT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:endParaRPr lang="it-IT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graphicFrame>
            <p:nvGraphicFramePr>
              <p:cNvPr id="10" name="Oggetto 9"/>
              <p:cNvGraphicFramePr>
                <a:graphicFrameLocks noChangeAspect="1"/>
              </p:cNvGraphicFramePr>
              <p:nvPr/>
            </p:nvGraphicFramePr>
            <p:xfrm>
              <a:off x="2627313" y="4408488"/>
              <a:ext cx="673100" cy="2873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682" name="Equazione" r:id="rId5" imgW="380880" imgH="203040" progId="Equation.3">
                      <p:embed/>
                    </p:oleObj>
                  </mc:Choice>
                  <mc:Fallback>
                    <p:oleObj name="Equazione" r:id="rId5" imgW="380880" imgH="20304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27313" y="4408488"/>
                            <a:ext cx="673100" cy="28733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2" name="Oggetto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2538914"/>
                </p:ext>
              </p:extLst>
            </p:nvPr>
          </p:nvGraphicFramePr>
          <p:xfrm>
            <a:off x="7063333" y="4633974"/>
            <a:ext cx="1549400" cy="593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83" name="Equazione" r:id="rId7" imgW="876240" imgH="419040" progId="Equation.3">
                    <p:embed/>
                  </p:oleObj>
                </mc:Choice>
                <mc:Fallback>
                  <p:oleObj name="Equazione" r:id="rId7" imgW="876240" imgH="4190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63333" y="4633974"/>
                          <a:ext cx="1549400" cy="5937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838200"/>
          </a:xfrm>
        </p:spPr>
        <p:txBody>
          <a:bodyPr>
            <a:normAutofit/>
          </a:bodyPr>
          <a:lstStyle/>
          <a:p>
            <a:r>
              <a:rPr lang="it-IT" sz="3000" dirty="0" err="1" smtClean="0"/>
              <a:t>Volkov-Akulov</a:t>
            </a:r>
            <a:r>
              <a:rPr lang="it-IT" sz="3000" dirty="0" smtClean="0"/>
              <a:t> </a:t>
            </a:r>
            <a:r>
              <a:rPr lang="it-IT" sz="3000" dirty="0" err="1" smtClean="0"/>
              <a:t>brane</a:t>
            </a:r>
            <a:r>
              <a:rPr lang="it-IT" sz="3000" dirty="0" smtClean="0"/>
              <a:t> </a:t>
            </a:r>
            <a:r>
              <a:rPr lang="it-IT" sz="3000" dirty="0" err="1" smtClean="0"/>
              <a:t>coupled</a:t>
            </a:r>
            <a:r>
              <a:rPr lang="it-IT" sz="3000" dirty="0" smtClean="0"/>
              <a:t> </a:t>
            </a:r>
            <a:r>
              <a:rPr lang="it-IT" sz="3000" dirty="0" err="1" smtClean="0"/>
              <a:t>to</a:t>
            </a:r>
            <a:r>
              <a:rPr lang="it-IT" sz="3000" dirty="0" smtClean="0"/>
              <a:t> </a:t>
            </a:r>
            <a:r>
              <a:rPr lang="it-IT" sz="3000" dirty="0" err="1" smtClean="0"/>
              <a:t>supergravity</a:t>
            </a:r>
            <a:endParaRPr lang="it-IT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830816" cy="1872208"/>
          </a:xfrm>
        </p:spPr>
        <p:txBody>
          <a:bodyPr>
            <a:normAutofit/>
          </a:bodyPr>
          <a:lstStyle/>
          <a:p>
            <a:r>
              <a:rPr lang="en-US" sz="1600" dirty="0" smtClean="0"/>
              <a:t>For finding a more direct relation of 4D effective theories with spontaneously broken local </a:t>
            </a:r>
            <a:r>
              <a:rPr lang="en-US" sz="1600" dirty="0" err="1" smtClean="0"/>
              <a:t>susy</a:t>
            </a:r>
            <a:r>
              <a:rPr lang="en-US" sz="1600" dirty="0" smtClean="0"/>
              <a:t> to 10D stringy constructions which use anti-D3-branes to induce a de Sitter vacuum, it may be useful to couple to </a:t>
            </a:r>
            <a:r>
              <a:rPr lang="en-US" sz="1600" dirty="0" err="1" smtClean="0"/>
              <a:t>supergravity</a:t>
            </a:r>
            <a:r>
              <a:rPr lang="en-US" sz="1600" dirty="0" smtClean="0"/>
              <a:t> the original </a:t>
            </a:r>
            <a:r>
              <a:rPr lang="en-US" sz="1600" dirty="0" err="1" smtClean="0"/>
              <a:t>Volkov-Akulov</a:t>
            </a:r>
            <a:r>
              <a:rPr lang="en-US" sz="1600" dirty="0" smtClean="0"/>
              <a:t>  3-brane model, without resorting to the constrained </a:t>
            </a:r>
            <a:r>
              <a:rPr lang="en-US" sz="1600" dirty="0" err="1" smtClean="0"/>
              <a:t>superfields</a:t>
            </a:r>
            <a:endParaRPr lang="en-US" sz="1600" dirty="0" smtClean="0"/>
          </a:p>
          <a:p>
            <a:endParaRPr lang="en-US" sz="800" dirty="0" smtClean="0"/>
          </a:p>
          <a:p>
            <a:r>
              <a:rPr lang="en-US" sz="1600" dirty="0" smtClean="0"/>
              <a:t>The action has a suggestive geometric form of the sum of three different volumes in N=1, D=4 curved </a:t>
            </a:r>
            <a:r>
              <a:rPr lang="en-US" sz="1600" dirty="0" err="1" smtClean="0"/>
              <a:t>superspace</a:t>
            </a:r>
            <a:endParaRPr lang="en-US" sz="16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7</a:t>
            </a:fld>
            <a:endParaRPr lang="it-IT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741893"/>
              </p:ext>
            </p:extLst>
          </p:nvPr>
        </p:nvGraphicFramePr>
        <p:xfrm>
          <a:off x="747713" y="3068638"/>
          <a:ext cx="62071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54" name="Equazione" r:id="rId3" imgW="3974760" imgH="279360" progId="Equation.3">
                  <p:embed/>
                </p:oleObj>
              </mc:Choice>
              <mc:Fallback>
                <p:oleObj name="Equazione" r:id="rId3" imgW="3974760" imgH="2793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3" y="3068638"/>
                        <a:ext cx="62071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uppo 10"/>
          <p:cNvGrpSpPr/>
          <p:nvPr/>
        </p:nvGrpSpPr>
        <p:grpSpPr>
          <a:xfrm>
            <a:off x="395536" y="3717032"/>
            <a:ext cx="8322637" cy="523220"/>
            <a:chOff x="395536" y="4005064"/>
            <a:chExt cx="8322637" cy="523220"/>
          </a:xfrm>
        </p:grpSpPr>
        <p:graphicFrame>
          <p:nvGraphicFramePr>
            <p:cNvPr id="6" name="Oggetto 5"/>
            <p:cNvGraphicFramePr>
              <a:graphicFrameLocks noChangeAspect="1"/>
            </p:cNvGraphicFramePr>
            <p:nvPr/>
          </p:nvGraphicFramePr>
          <p:xfrm>
            <a:off x="395536" y="4077072"/>
            <a:ext cx="6480720" cy="3600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855" name="Equazione" r:id="rId5" imgW="4572000" imgH="253800" progId="Equation.3">
                    <p:embed/>
                  </p:oleObj>
                </mc:Choice>
                <mc:Fallback>
                  <p:oleObj name="Equazione" r:id="rId5" imgW="4572000" imgH="2538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5536" y="4077072"/>
                          <a:ext cx="6480720" cy="3600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CasellaDiTesto 6"/>
            <p:cNvSpPr txBox="1"/>
            <p:nvPr/>
          </p:nvSpPr>
          <p:spPr>
            <a:xfrm>
              <a:off x="7020272" y="4005064"/>
              <a:ext cx="16979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dirty="0" err="1" smtClean="0">
                  <a:solidFill>
                    <a:schemeClr val="accent5">
                      <a:lumMod val="50000"/>
                    </a:schemeClr>
                  </a:solidFill>
                </a:rPr>
                <a:t>pullback</a:t>
              </a:r>
              <a:r>
                <a:rPr lang="it-IT" sz="1400" dirty="0" smtClean="0">
                  <a:solidFill>
                    <a:schemeClr val="accent5">
                      <a:lumMod val="50000"/>
                    </a:schemeClr>
                  </a:solidFill>
                </a:rPr>
                <a:t> on 3-brane</a:t>
              </a:r>
            </a:p>
            <a:p>
              <a:r>
                <a:rPr lang="it-IT" sz="1400" dirty="0" err="1" smtClean="0">
                  <a:solidFill>
                    <a:schemeClr val="accent5">
                      <a:lumMod val="50000"/>
                    </a:schemeClr>
                  </a:solidFill>
                </a:rPr>
                <a:t>worldvolume</a:t>
              </a:r>
              <a:endParaRPr lang="it-IT" sz="14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10" name="Gruppo 9"/>
          <p:cNvGrpSpPr/>
          <p:nvPr/>
        </p:nvGrpSpPr>
        <p:grpSpPr>
          <a:xfrm>
            <a:off x="539552" y="4293096"/>
            <a:ext cx="7793608" cy="351262"/>
            <a:chOff x="323528" y="4653136"/>
            <a:chExt cx="7793608" cy="351262"/>
          </a:xfrm>
        </p:grpSpPr>
        <p:sp>
          <p:nvSpPr>
            <p:cNvPr id="8" name="CasellaDiTesto 7"/>
            <p:cNvSpPr txBox="1"/>
            <p:nvPr/>
          </p:nvSpPr>
          <p:spPr>
            <a:xfrm>
              <a:off x="323528" y="4653136"/>
              <a:ext cx="47631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dirty="0" smtClean="0">
                  <a:solidFill>
                    <a:schemeClr val="accent5">
                      <a:lumMod val="50000"/>
                    </a:schemeClr>
                  </a:solidFill>
                </a:rPr>
                <a:t>in the </a:t>
              </a:r>
              <a:r>
                <a:rPr lang="it-IT" sz="1600" dirty="0" err="1" smtClean="0">
                  <a:solidFill>
                    <a:schemeClr val="accent5">
                      <a:lumMod val="50000"/>
                    </a:schemeClr>
                  </a:solidFill>
                </a:rPr>
                <a:t>static</a:t>
              </a:r>
              <a:r>
                <a:rPr lang="it-IT" sz="1600" dirty="0" smtClean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it-IT" sz="1600" dirty="0" err="1" smtClean="0">
                  <a:solidFill>
                    <a:schemeClr val="accent5">
                      <a:lumMod val="50000"/>
                    </a:schemeClr>
                  </a:solidFill>
                </a:rPr>
                <a:t>gauge</a:t>
              </a:r>
              <a:r>
                <a:rPr lang="it-IT" sz="1600" dirty="0" smtClean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it-IT" sz="1600" dirty="0" err="1" smtClean="0">
                  <a:solidFill>
                    <a:schemeClr val="accent5">
                      <a:lumMod val="50000"/>
                    </a:schemeClr>
                  </a:solidFill>
                </a:rPr>
                <a:t>for</a:t>
              </a:r>
              <a:r>
                <a:rPr lang="it-IT" sz="1600" dirty="0" smtClean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it-IT" sz="1600" dirty="0" err="1" smtClean="0">
                  <a:solidFill>
                    <a:schemeClr val="accent5">
                      <a:lumMod val="50000"/>
                    </a:schemeClr>
                  </a:solidFill>
                </a:rPr>
                <a:t>worldvolume</a:t>
              </a:r>
              <a:r>
                <a:rPr lang="it-IT" sz="1600" dirty="0" smtClean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it-IT" sz="1600" dirty="0" err="1" smtClean="0">
                  <a:solidFill>
                    <a:schemeClr val="accent5">
                      <a:lumMod val="50000"/>
                    </a:schemeClr>
                  </a:solidFill>
                </a:rPr>
                <a:t>diffeomorphisms</a:t>
              </a:r>
              <a:r>
                <a:rPr lang="it-IT" sz="1600" dirty="0" smtClean="0">
                  <a:solidFill>
                    <a:schemeClr val="accent5">
                      <a:lumMod val="50000"/>
                    </a:schemeClr>
                  </a:solidFill>
                </a:rPr>
                <a:t>:</a:t>
              </a:r>
              <a:endParaRPr lang="it-IT" sz="16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aphicFrame>
          <p:nvGraphicFramePr>
            <p:cNvPr id="9" name="Oggetto 8"/>
            <p:cNvGraphicFramePr>
              <a:graphicFrameLocks noChangeAspect="1"/>
            </p:cNvGraphicFramePr>
            <p:nvPr/>
          </p:nvGraphicFramePr>
          <p:xfrm>
            <a:off x="5148064" y="4653136"/>
            <a:ext cx="2969072" cy="351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856" name="Equazione" r:id="rId7" imgW="2044440" imgH="241200" progId="Equation.3">
                    <p:embed/>
                  </p:oleObj>
                </mc:Choice>
                <mc:Fallback>
                  <p:oleObj name="Equazione" r:id="rId7" imgW="2044440" imgH="2412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48064" y="4653136"/>
                          <a:ext cx="2969072" cy="3512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uppo 14"/>
          <p:cNvGrpSpPr/>
          <p:nvPr/>
        </p:nvGrpSpPr>
        <p:grpSpPr>
          <a:xfrm>
            <a:off x="251520" y="4797152"/>
            <a:ext cx="8912248" cy="341312"/>
            <a:chOff x="251520" y="5085184"/>
            <a:chExt cx="8912248" cy="341312"/>
          </a:xfrm>
        </p:grpSpPr>
        <p:sp>
          <p:nvSpPr>
            <p:cNvPr id="12" name="CasellaDiTesto 11"/>
            <p:cNvSpPr txBox="1"/>
            <p:nvPr/>
          </p:nvSpPr>
          <p:spPr>
            <a:xfrm>
              <a:off x="251520" y="5085184"/>
              <a:ext cx="89122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u="sng" dirty="0" err="1" smtClean="0">
                  <a:solidFill>
                    <a:srgbClr val="C00000"/>
                  </a:solidFill>
                </a:rPr>
                <a:t>All</a:t>
              </a:r>
              <a:r>
                <a:rPr lang="it-IT" sz="1600" u="sng" dirty="0" smtClean="0">
                  <a:solidFill>
                    <a:srgbClr val="C00000"/>
                  </a:solidFill>
                </a:rPr>
                <a:t> the </a:t>
              </a:r>
              <a:r>
                <a:rPr lang="it-IT" sz="1600" u="sng" dirty="0" err="1" smtClean="0">
                  <a:solidFill>
                    <a:srgbClr val="C00000"/>
                  </a:solidFill>
                </a:rPr>
                <a:t>couplings</a:t>
              </a:r>
              <a:r>
                <a:rPr lang="it-IT" sz="1600" u="sng" dirty="0" smtClean="0">
                  <a:solidFill>
                    <a:srgbClr val="C00000"/>
                  </a:solidFill>
                </a:rPr>
                <a:t> of VA </a:t>
              </a:r>
              <a:r>
                <a:rPr lang="it-IT" sz="1600" u="sng" dirty="0" err="1" smtClean="0">
                  <a:solidFill>
                    <a:srgbClr val="C00000"/>
                  </a:solidFill>
                </a:rPr>
                <a:t>goldstino</a:t>
              </a:r>
              <a:r>
                <a:rPr lang="it-IT" sz="1600" u="sng" dirty="0" smtClean="0">
                  <a:solidFill>
                    <a:srgbClr val="C00000"/>
                  </a:solidFill>
                </a:rPr>
                <a:t> to </a:t>
              </a:r>
              <a:r>
                <a:rPr lang="it-IT" sz="1600" u="sng" dirty="0" err="1" smtClean="0">
                  <a:solidFill>
                    <a:srgbClr val="C00000"/>
                  </a:solidFill>
                </a:rPr>
                <a:t>sugra</a:t>
              </a:r>
              <a:r>
                <a:rPr lang="it-IT" sz="1600" u="sng" dirty="0" smtClean="0">
                  <a:solidFill>
                    <a:srgbClr val="C00000"/>
                  </a:solidFill>
                </a:rPr>
                <a:t> </a:t>
              </a:r>
              <a:r>
                <a:rPr lang="it-IT" sz="1600" u="sng" dirty="0" err="1" smtClean="0">
                  <a:solidFill>
                    <a:srgbClr val="C00000"/>
                  </a:solidFill>
                </a:rPr>
                <a:t>fields</a:t>
              </a:r>
              <a:r>
                <a:rPr lang="it-IT" sz="1600" u="sng" dirty="0" smtClean="0">
                  <a:solidFill>
                    <a:srgbClr val="C00000"/>
                  </a:solidFill>
                </a:rPr>
                <a:t> </a:t>
              </a:r>
              <a:r>
                <a:rPr lang="it-IT" sz="1600" u="sng" dirty="0" err="1" smtClean="0">
                  <a:solidFill>
                    <a:srgbClr val="C00000"/>
                  </a:solidFill>
                </a:rPr>
                <a:t>is</a:t>
              </a:r>
              <a:r>
                <a:rPr lang="it-IT" sz="1600" u="sng" dirty="0" smtClean="0">
                  <a:solidFill>
                    <a:srgbClr val="C00000"/>
                  </a:solidFill>
                </a:rPr>
                <a:t> </a:t>
              </a:r>
              <a:r>
                <a:rPr lang="it-IT" sz="1600" u="sng" dirty="0" err="1" smtClean="0">
                  <a:solidFill>
                    <a:srgbClr val="C00000"/>
                  </a:solidFill>
                </a:rPr>
                <a:t>encoded</a:t>
              </a:r>
              <a:r>
                <a:rPr lang="it-IT" sz="1600" u="sng" dirty="0" smtClean="0">
                  <a:solidFill>
                    <a:srgbClr val="C00000"/>
                  </a:solidFill>
                </a:rPr>
                <a:t> in</a:t>
              </a:r>
              <a:r>
                <a:rPr lang="it-IT" sz="1600" dirty="0" smtClean="0">
                  <a:solidFill>
                    <a:srgbClr val="C00000"/>
                  </a:solidFill>
                </a:rPr>
                <a:t>                      . </a:t>
              </a:r>
              <a:r>
                <a:rPr lang="it-IT" sz="1600" dirty="0" smtClean="0">
                  <a:solidFill>
                    <a:schemeClr val="accent5">
                      <a:lumMod val="50000"/>
                    </a:schemeClr>
                  </a:solidFill>
                </a:rPr>
                <a:t>In the WZ gauge </a:t>
              </a:r>
              <a:r>
                <a:rPr lang="it-IT" sz="1600" dirty="0" err="1" smtClean="0">
                  <a:solidFill>
                    <a:schemeClr val="accent5">
                      <a:lumMod val="50000"/>
                    </a:schemeClr>
                  </a:solidFill>
                </a:rPr>
                <a:t>we</a:t>
              </a:r>
              <a:r>
                <a:rPr lang="it-IT" sz="1600" dirty="0" smtClean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it-IT" sz="1600" dirty="0" err="1" smtClean="0">
                  <a:solidFill>
                    <a:schemeClr val="accent5">
                      <a:lumMod val="50000"/>
                    </a:schemeClr>
                  </a:solidFill>
                </a:rPr>
                <a:t>obtain</a:t>
              </a:r>
              <a:r>
                <a:rPr lang="it-IT" sz="1600" dirty="0" smtClean="0">
                  <a:solidFill>
                    <a:schemeClr val="accent5">
                      <a:lumMod val="50000"/>
                    </a:schemeClr>
                  </a:solidFill>
                </a:rPr>
                <a:t>:</a:t>
              </a:r>
              <a:endParaRPr lang="it-IT" sz="1600" u="sng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aphicFrame>
          <p:nvGraphicFramePr>
            <p:cNvPr id="13" name="Oggetto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9334893"/>
                </p:ext>
              </p:extLst>
            </p:nvPr>
          </p:nvGraphicFramePr>
          <p:xfrm>
            <a:off x="5868144" y="5085184"/>
            <a:ext cx="990600" cy="341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857" name="Equazione" r:id="rId9" imgW="698400" imgH="241200" progId="Equation.3">
                    <p:embed/>
                  </p:oleObj>
                </mc:Choice>
                <mc:Fallback>
                  <p:oleObj name="Equazione" r:id="rId9" imgW="698400" imgH="241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8144" y="5085184"/>
                          <a:ext cx="990600" cy="3413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4" name="Ogget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665769"/>
              </p:ext>
            </p:extLst>
          </p:nvPr>
        </p:nvGraphicFramePr>
        <p:xfrm>
          <a:off x="214313" y="5300663"/>
          <a:ext cx="87884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58" name="Equazione" r:id="rId11" imgW="6197400" imgH="507960" progId="Equation.3">
                  <p:embed/>
                </p:oleObj>
              </mc:Choice>
              <mc:Fallback>
                <p:oleObj name="Equazione" r:id="rId11" imgW="6197400" imgH="5079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5300663"/>
                        <a:ext cx="8788400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gget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531500"/>
              </p:ext>
            </p:extLst>
          </p:nvPr>
        </p:nvGraphicFramePr>
        <p:xfrm>
          <a:off x="683568" y="6165304"/>
          <a:ext cx="514191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59" name="Equazione" r:id="rId13" imgW="3809880" imgH="266400" progId="Equation.3">
                  <p:embed/>
                </p:oleObj>
              </mc:Choice>
              <mc:Fallback>
                <p:oleObj name="Equazione" r:id="rId13" imgW="3809880" imgH="266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6165304"/>
                        <a:ext cx="5141912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340768"/>
                <a:ext cx="8686800" cy="434678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 smtClean="0"/>
                  <a:t>Integrating out the auxiliary fields </a:t>
                </a:r>
                <a:r>
                  <a:rPr lang="en-US" sz="2000" i="1" dirty="0" smtClean="0"/>
                  <a:t>R</a:t>
                </a:r>
                <a:r>
                  <a:rPr lang="en-US" sz="2000" dirty="0" smtClean="0"/>
                  <a:t>(</a:t>
                </a:r>
                <a:r>
                  <a:rPr lang="en-US" sz="2000" i="1" dirty="0" smtClean="0"/>
                  <a:t>x</a:t>
                </a:r>
                <a:r>
                  <a:rPr lang="en-US" sz="2000" dirty="0" smtClean="0"/>
                  <a:t>)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it-IT" sz="2000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it-IT" sz="2000" b="0" i="1" smtClean="0">
                            <a:latin typeface="Cambria Math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sz="2000" dirty="0" smtClean="0"/>
                  <a:t>(x) from the action we get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340768"/>
                <a:ext cx="8686800" cy="434678"/>
              </a:xfrm>
              <a:blipFill rotWithShape="1">
                <a:blip r:embed="rId3"/>
                <a:stretch>
                  <a:fillRect t="-7042" b="-16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000" dirty="0" err="1" smtClean="0"/>
              <a:t>Volkov-Akulov</a:t>
            </a:r>
            <a:r>
              <a:rPr lang="it-IT" sz="3000" dirty="0" smtClean="0"/>
              <a:t> </a:t>
            </a:r>
            <a:r>
              <a:rPr lang="it-IT" sz="3000" dirty="0" err="1" smtClean="0"/>
              <a:t>brane</a:t>
            </a:r>
            <a:r>
              <a:rPr lang="it-IT" sz="3000" dirty="0" smtClean="0"/>
              <a:t> </a:t>
            </a:r>
            <a:r>
              <a:rPr lang="it-IT" sz="3000" dirty="0" err="1" smtClean="0"/>
              <a:t>coupled</a:t>
            </a:r>
            <a:r>
              <a:rPr lang="it-IT" sz="3000" dirty="0" smtClean="0"/>
              <a:t> </a:t>
            </a:r>
            <a:r>
              <a:rPr lang="it-IT" sz="3000" dirty="0" err="1" smtClean="0"/>
              <a:t>to</a:t>
            </a:r>
            <a:r>
              <a:rPr lang="it-IT" sz="3000" dirty="0" smtClean="0"/>
              <a:t> </a:t>
            </a:r>
            <a:r>
              <a:rPr lang="it-IT" sz="3000" dirty="0" err="1" smtClean="0"/>
              <a:t>supergravity</a:t>
            </a:r>
            <a:endParaRPr lang="it-IT" sz="30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996834"/>
              </p:ext>
            </p:extLst>
          </p:nvPr>
        </p:nvGraphicFramePr>
        <p:xfrm>
          <a:off x="387350" y="2205038"/>
          <a:ext cx="7875588" cy="156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Equazione" r:id="rId4" imgW="4546440" imgH="901440" progId="Equation.3">
                  <p:embed/>
                </p:oleObj>
              </mc:Choice>
              <mc:Fallback>
                <p:oleObj name="Equazione" r:id="rId4" imgW="4546440" imgH="901440" progId="Equation.3">
                  <p:embed/>
                  <p:pic>
                    <p:nvPicPr>
                      <p:cNvPr id="0" name="Ogget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2205038"/>
                        <a:ext cx="7875588" cy="156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6536363" y="3645024"/>
            <a:ext cx="2607637" cy="1370900"/>
            <a:chOff x="6536363" y="3645024"/>
            <a:chExt cx="2607637" cy="137090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6948264" y="3645024"/>
              <a:ext cx="129614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536363" y="3692485"/>
              <a:ext cx="2607637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differ from constrained</a:t>
              </a:r>
            </a:p>
            <a:p>
              <a:r>
                <a:rPr lang="en-US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superfield action</a:t>
              </a:r>
              <a:r>
                <a:rPr lang="en-US" sz="1600" dirty="0" smtClean="0"/>
                <a:t>, but </a:t>
              </a:r>
            </a:p>
            <a:p>
              <a:r>
                <a:rPr lang="en-US" sz="1600" dirty="0" smtClean="0"/>
                <a:t>should be related by </a:t>
              </a:r>
            </a:p>
            <a:p>
              <a:r>
                <a:rPr lang="en-US" sz="1600" dirty="0" smtClean="0"/>
                <a:t>non-linear field redefinitions</a:t>
              </a:r>
            </a:p>
            <a:p>
              <a:r>
                <a:rPr lang="en-US" sz="1600" dirty="0" smtClean="0"/>
                <a:t>a la </a:t>
              </a:r>
              <a:r>
                <a:rPr lang="en-US" sz="1600" dirty="0" err="1" smtClean="0"/>
                <a:t>Kuzenko</a:t>
              </a:r>
              <a:r>
                <a:rPr lang="en-US" sz="1600" dirty="0" smtClean="0"/>
                <a:t> &amp; Tyler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722261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endParaRPr lang="it-IT" sz="2200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73AED-1BBC-46E0-854C-A91C48AF828D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323528" y="260648"/>
            <a:ext cx="8686800" cy="8382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all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Volkov-Soroka</a:t>
            </a:r>
            <a:r>
              <a: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model</a:t>
            </a:r>
            <a:r>
              <a:rPr kumimoji="0" lang="en-US" sz="2800" b="0" i="0" u="none" strike="noStrike" kern="1200" cap="all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Of</a:t>
            </a:r>
            <a:r>
              <a: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The super-Higgs Effect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385179" y="1194543"/>
            <a:ext cx="8087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it-IT" dirty="0" smtClean="0"/>
              <a:t>  </a:t>
            </a:r>
            <a:r>
              <a:rPr lang="it-IT" dirty="0" smtClean="0">
                <a:solidFill>
                  <a:schemeClr val="accent4">
                    <a:lumMod val="50000"/>
                  </a:schemeClr>
                </a:solidFill>
              </a:rPr>
              <a:t>in</a:t>
            </a:r>
            <a:r>
              <a:rPr lang="it-IT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1973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Volkov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Soroka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dirty="0" smtClean="0"/>
              <a:t>gauged non-linearly realized super-</a:t>
            </a:r>
            <a:r>
              <a:rPr lang="en-US" dirty="0" err="1" smtClean="0"/>
              <a:t>Poincaré</a:t>
            </a:r>
            <a:r>
              <a:rPr lang="en-US" dirty="0" smtClean="0"/>
              <a:t> group </a:t>
            </a:r>
            <a:endParaRPr lang="en-US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26023" y="1662327"/>
            <a:ext cx="7306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dirty="0" smtClean="0"/>
              <a:t> </a:t>
            </a:r>
            <a:r>
              <a:rPr lang="en-US" dirty="0" smtClean="0"/>
              <a:t>Introduced gauge fields associated with local super-</a:t>
            </a:r>
            <a:r>
              <a:rPr lang="en-US" dirty="0" err="1" smtClean="0"/>
              <a:t>Poincarè</a:t>
            </a:r>
            <a:r>
              <a:rPr lang="en-US" dirty="0" smtClean="0"/>
              <a:t>  generators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129468"/>
              </p:ext>
            </p:extLst>
          </p:nvPr>
        </p:nvGraphicFramePr>
        <p:xfrm>
          <a:off x="405751" y="2391507"/>
          <a:ext cx="3158137" cy="1123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28" name="Equazione" r:id="rId3" imgW="2070000" imgH="736560" progId="Equation.3">
                  <p:embed/>
                </p:oleObj>
              </mc:Choice>
              <mc:Fallback>
                <p:oleObj name="Equazione" r:id="rId3" imgW="2070000" imgH="7365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51" y="2391507"/>
                        <a:ext cx="3158137" cy="11237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003164" y="2060848"/>
                <a:ext cx="5152308" cy="3878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u="sng" dirty="0" smtClean="0">
                    <a:solidFill>
                      <a:srgbClr val="C00000"/>
                    </a:solidFill>
                  </a:rPr>
                  <a:t>local super-</a:t>
                </a:r>
                <a:r>
                  <a:rPr lang="en-US" u="sng" dirty="0" err="1" smtClean="0">
                    <a:solidFill>
                      <a:srgbClr val="C00000"/>
                    </a:solidFill>
                  </a:rPr>
                  <a:t>Poincarè</a:t>
                </a:r>
                <a:r>
                  <a:rPr lang="en-US" u="sng" dirty="0" smtClean="0">
                    <a:solidFill>
                      <a:srgbClr val="C00000"/>
                    </a:solidFill>
                  </a:rPr>
                  <a:t> transform</a:t>
                </a:r>
                <a:r>
                  <a:rPr lang="en-US" dirty="0" smtClean="0">
                    <a:solidFill>
                      <a:schemeClr val="accent4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</m:e>
                      <m:sup>
                        <m:r>
                          <a:rPr lang="it-IT" b="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l-GR" dirty="0" smtClean="0">
                    <a:solidFill>
                      <a:schemeClr val="accent4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r>
                  <a:rPr lang="it-IT" i="1" dirty="0" smtClean="0">
                    <a:solidFill>
                      <a:schemeClr val="accent4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G+</a:t>
                </a:r>
                <a:r>
                  <a:rPr lang="en-US" dirty="0" smtClean="0">
                    <a:solidFill>
                      <a:schemeClr val="accent4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accent4">
                                <a:lumMod val="50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</m:e>
                      <m:sup>
                        <m:r>
                          <a:rPr lang="it-IT" i="1">
                            <a:solidFill>
                              <a:schemeClr val="accent4">
                                <a:lumMod val="50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i="1" dirty="0" err="1" smtClean="0">
                    <a:solidFill>
                      <a:schemeClr val="accent4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dG</a:t>
                </a:r>
                <a:r>
                  <a:rPr lang="it-IT" dirty="0" smtClean="0">
                    <a:solidFill>
                      <a:schemeClr val="accent4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it-IT" i="1" dirty="0" smtClean="0">
                    <a:solidFill>
                      <a:schemeClr val="accent4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it-IT" dirty="0" smtClean="0">
                    <a:solidFill>
                      <a:schemeClr val="accent4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dirty="0">
                  <a:solidFill>
                    <a:schemeClr val="accent4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3164" y="2060848"/>
                <a:ext cx="5152308" cy="387863"/>
              </a:xfrm>
              <a:prstGeom prst="rect">
                <a:avLst/>
              </a:prstGeom>
              <a:blipFill rotWithShape="1">
                <a:blip r:embed="rId5"/>
                <a:stretch>
                  <a:fillRect l="-1065" t="-4688" r="-118" b="-3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0" y="3727862"/>
            <a:ext cx="86036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Constructed translation and </a:t>
            </a:r>
            <a:r>
              <a:rPr lang="en-US" sz="1600" dirty="0" err="1" smtClean="0"/>
              <a:t>susy</a:t>
            </a:r>
            <a:r>
              <a:rPr lang="en-US" sz="1600" dirty="0" smtClean="0"/>
              <a:t> invariant objects with the use of </a:t>
            </a:r>
            <a:r>
              <a:rPr lang="en-US" sz="1600" dirty="0" err="1" smtClean="0"/>
              <a:t>Stueckelberg</a:t>
            </a:r>
            <a:r>
              <a:rPr lang="en-US" sz="1600" dirty="0" smtClean="0"/>
              <a:t>-like fields:</a:t>
            </a:r>
            <a:endParaRPr lang="en-US" sz="1600" dirty="0"/>
          </a:p>
        </p:txBody>
      </p:sp>
      <p:grpSp>
        <p:nvGrpSpPr>
          <p:cNvPr id="10" name="Group 18"/>
          <p:cNvGrpSpPr/>
          <p:nvPr/>
        </p:nvGrpSpPr>
        <p:grpSpPr>
          <a:xfrm>
            <a:off x="467544" y="4293096"/>
            <a:ext cx="8398768" cy="1042861"/>
            <a:chOff x="1058863" y="4479031"/>
            <a:chExt cx="8552922" cy="1161100"/>
          </a:xfrm>
        </p:grpSpPr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80734998"/>
                </p:ext>
              </p:extLst>
            </p:nvPr>
          </p:nvGraphicFramePr>
          <p:xfrm>
            <a:off x="1058863" y="4482422"/>
            <a:ext cx="5300662" cy="7556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829" name="Equazione" r:id="rId6" imgW="3390840" imgH="482400" progId="Equation.3">
                    <p:embed/>
                  </p:oleObj>
                </mc:Choice>
                <mc:Fallback>
                  <p:oleObj name="Equazione" r:id="rId6" imgW="3390840" imgH="4824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8863" y="4482422"/>
                          <a:ext cx="5300662" cy="75564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6470646" y="4479031"/>
              <a:ext cx="31411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generalization of VA one-form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23418218"/>
                </p:ext>
              </p:extLst>
            </p:nvPr>
          </p:nvGraphicFramePr>
          <p:xfrm>
            <a:off x="1122712" y="5281356"/>
            <a:ext cx="5359400" cy="358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830" name="Equazione" r:id="rId8" imgW="3429000" imgH="228600" progId="Equation.3">
                    <p:embed/>
                  </p:oleObj>
                </mc:Choice>
                <mc:Fallback>
                  <p:oleObj name="Equazione" r:id="rId8" imgW="3429000" imgH="2286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22712" y="5281356"/>
                          <a:ext cx="5359400" cy="3587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Box 16"/>
          <p:cNvSpPr txBox="1"/>
          <p:nvPr/>
        </p:nvSpPr>
        <p:spPr>
          <a:xfrm>
            <a:off x="358489" y="5361644"/>
            <a:ext cx="2256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err="1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Volkov-Soroka</a:t>
            </a:r>
            <a:r>
              <a:rPr lang="en-US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action:</a:t>
            </a:r>
            <a:endParaRPr lang="en-US" u="sng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046149"/>
              </p:ext>
            </p:extLst>
          </p:nvPr>
        </p:nvGraphicFramePr>
        <p:xfrm>
          <a:off x="519113" y="5805488"/>
          <a:ext cx="71707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31" name="Equazione" r:id="rId10" imgW="4279680" imgH="279360" progId="Equation.3">
                  <p:embed/>
                </p:oleObj>
              </mc:Choice>
              <mc:Fallback>
                <p:oleObj name="Equazione" r:id="rId10" imgW="4279680" imgH="2793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5805488"/>
                        <a:ext cx="7170737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9215" y="6309320"/>
            <a:ext cx="73078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ω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C00000"/>
                </a:solidFill>
              </a:rPr>
              <a:t>is independent  field  →  constant </a:t>
            </a:r>
            <a:r>
              <a:rPr lang="en-US" b="1" dirty="0" smtClean="0"/>
              <a:t>c </a:t>
            </a:r>
            <a:r>
              <a:rPr lang="en-US" dirty="0" smtClean="0">
                <a:solidFill>
                  <a:srgbClr val="C00000"/>
                </a:solidFill>
              </a:rPr>
              <a:t>can be absorbed by </a:t>
            </a:r>
            <a:r>
              <a:rPr lang="el-GR" sz="2000" dirty="0" smtClean="0"/>
              <a:t>Ψ</a:t>
            </a:r>
            <a:r>
              <a:rPr lang="it-IT" sz="2000" dirty="0" smtClean="0"/>
              <a:t> </a:t>
            </a:r>
            <a:r>
              <a:rPr lang="el-GR" sz="2000" dirty="0" smtClean="0"/>
              <a:t>→ </a:t>
            </a:r>
            <a:r>
              <a:rPr lang="it-IT" sz="2000" dirty="0" smtClean="0"/>
              <a:t>c</a:t>
            </a:r>
            <a:r>
              <a:rPr lang="el-GR" sz="2000" dirty="0" smtClean="0"/>
              <a:t>Ψ</a:t>
            </a:r>
            <a:r>
              <a:rPr lang="it-IT" sz="2000" dirty="0" smtClean="0"/>
              <a:t>=</a:t>
            </a:r>
            <a:r>
              <a:rPr lang="el-GR" sz="2000" dirty="0"/>
              <a:t> </a:t>
            </a:r>
            <a:r>
              <a:rPr lang="el-GR" sz="2000" dirty="0" smtClean="0"/>
              <a:t>Ψ</a:t>
            </a:r>
            <a:r>
              <a:rPr lang="it-IT" sz="2000" dirty="0" smtClean="0"/>
              <a:t>’</a:t>
            </a:r>
            <a:endParaRPr lang="en-US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627784" y="5373216"/>
            <a:ext cx="2734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</a:t>
            </a:r>
            <a:r>
              <a:rPr lang="en-US" dirty="0" smtClean="0">
                <a:solidFill>
                  <a:srgbClr val="C00000"/>
                </a:solidFill>
              </a:rPr>
              <a:t>“de Sitter </a:t>
            </a:r>
            <a:r>
              <a:rPr lang="en-US" dirty="0" err="1" smtClean="0">
                <a:solidFill>
                  <a:srgbClr val="C00000"/>
                </a:solidFill>
              </a:rPr>
              <a:t>sugra</a:t>
            </a:r>
            <a:r>
              <a:rPr lang="en-US" dirty="0" smtClean="0">
                <a:solidFill>
                  <a:srgbClr val="C00000"/>
                </a:solidFill>
              </a:rPr>
              <a:t>“ action 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23" name="Gruppo 22"/>
          <p:cNvGrpSpPr/>
          <p:nvPr/>
        </p:nvGrpSpPr>
        <p:grpSpPr>
          <a:xfrm>
            <a:off x="4092689" y="2441626"/>
            <a:ext cx="5051311" cy="1132528"/>
            <a:chOff x="4092689" y="2441626"/>
            <a:chExt cx="5051311" cy="1132528"/>
          </a:xfrm>
        </p:grpSpPr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1297788"/>
                </p:ext>
              </p:extLst>
            </p:nvPr>
          </p:nvGraphicFramePr>
          <p:xfrm>
            <a:off x="4092689" y="2441626"/>
            <a:ext cx="4655776" cy="1132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832" name="Equazione" r:id="rId12" imgW="3085920" imgH="749160" progId="Equation.3">
                    <p:embed/>
                  </p:oleObj>
                </mc:Choice>
                <mc:Fallback>
                  <p:oleObj name="Equazione" r:id="rId12" imgW="3085920" imgH="74916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92689" y="2441626"/>
                          <a:ext cx="4655776" cy="11325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CasellaDiTesto 21"/>
            <p:cNvSpPr txBox="1"/>
            <p:nvPr/>
          </p:nvSpPr>
          <p:spPr>
            <a:xfrm>
              <a:off x="6168377" y="3212976"/>
              <a:ext cx="297562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dirty="0" smtClean="0">
                  <a:solidFill>
                    <a:srgbClr val="C00000"/>
                  </a:solidFill>
                </a:rPr>
                <a:t>-  </a:t>
              </a:r>
              <a:r>
                <a:rPr lang="it-IT" sz="1600" dirty="0" err="1" smtClean="0">
                  <a:solidFill>
                    <a:srgbClr val="C00000"/>
                  </a:solidFill>
                </a:rPr>
                <a:t>does</a:t>
              </a:r>
              <a:r>
                <a:rPr lang="it-IT" sz="1600" dirty="0" smtClean="0">
                  <a:solidFill>
                    <a:srgbClr val="C00000"/>
                  </a:solidFill>
                </a:rPr>
                <a:t> </a:t>
              </a:r>
              <a:r>
                <a:rPr lang="it-IT" sz="1600" dirty="0" err="1" smtClean="0">
                  <a:solidFill>
                    <a:srgbClr val="C00000"/>
                  </a:solidFill>
                </a:rPr>
                <a:t>not</a:t>
              </a:r>
              <a:r>
                <a:rPr lang="it-IT" sz="1600" dirty="0" smtClean="0">
                  <a:solidFill>
                    <a:srgbClr val="C00000"/>
                  </a:solidFill>
                </a:rPr>
                <a:t> </a:t>
              </a:r>
              <a:r>
                <a:rPr lang="it-IT" sz="1600" dirty="0" err="1" smtClean="0">
                  <a:solidFill>
                    <a:srgbClr val="C00000"/>
                  </a:solidFill>
                </a:rPr>
                <a:t>transform</a:t>
              </a:r>
              <a:r>
                <a:rPr lang="it-IT" sz="1600" dirty="0" smtClean="0">
                  <a:solidFill>
                    <a:srgbClr val="C00000"/>
                  </a:solidFill>
                </a:rPr>
                <a:t> under </a:t>
              </a:r>
              <a:r>
                <a:rPr lang="it-IT" sz="1600" dirty="0" err="1" smtClean="0">
                  <a:solidFill>
                    <a:srgbClr val="C00000"/>
                  </a:solidFill>
                </a:rPr>
                <a:t>susy</a:t>
              </a:r>
              <a:endParaRPr lang="it-IT" sz="1600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2" grpId="0"/>
      <p:bldP spid="17" grpId="0"/>
      <p:bldP spid="20" grpId="0"/>
      <p:bldP spid="21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rra">
  <a:themeElements>
    <a:clrScheme name="Terr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r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er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4105</TotalTime>
  <Words>870</Words>
  <Application>Microsoft Office PowerPoint</Application>
  <PresentationFormat>Экран (4:3)</PresentationFormat>
  <Paragraphs>111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Terra</vt:lpstr>
      <vt:lpstr>Equazione</vt:lpstr>
      <vt:lpstr>Brane Induced susy breaking and De Sitter supergravity</vt:lpstr>
      <vt:lpstr>Motivation</vt:lpstr>
      <vt:lpstr>Original Volkov-Akulov Model ’72 as a 3-brane</vt:lpstr>
      <vt:lpstr>Volkov-Akulov action</vt:lpstr>
      <vt:lpstr>Coupling VA goldstino to N=1, d=4 sugra,  super-BEHiggs Effect And De Sitter Vacua</vt:lpstr>
      <vt:lpstr>Coupling VA goldstino to N=1, d=4 sugra,  super-BEHiggs Effect And De Sitter Vacua</vt:lpstr>
      <vt:lpstr>Volkov-Akulov brane coupled to supergravity</vt:lpstr>
      <vt:lpstr>Volkov-Akulov brane coupled to supergravity</vt:lpstr>
      <vt:lpstr> </vt:lpstr>
      <vt:lpstr>Genuine N=1, D=4 supergravity</vt:lpstr>
      <vt:lpstr>Conclusion</vt:lpstr>
    </vt:vector>
  </TitlesOfParts>
  <Company>INFN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sorokin</dc:creator>
  <cp:lastModifiedBy>DMS</cp:lastModifiedBy>
  <cp:revision>252</cp:revision>
  <dcterms:created xsi:type="dcterms:W3CDTF">2015-11-10T10:14:29Z</dcterms:created>
  <dcterms:modified xsi:type="dcterms:W3CDTF">2015-11-26T13:24:57Z</dcterms:modified>
</cp:coreProperties>
</file>